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8C1-2081-4E8E-8735-ABB32894CCD4}" type="datetimeFigureOut">
              <a:rPr lang="es-ES" smtClean="0"/>
              <a:t>13/11/2014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0AFDF-6B2B-4976-8F36-BE63508433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8C1-2081-4E8E-8735-ABB32894CCD4}" type="datetimeFigureOut">
              <a:rPr lang="es-ES" smtClean="0"/>
              <a:t>13/11/2014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0AFDF-6B2B-4976-8F36-BE63508433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8C1-2081-4E8E-8735-ABB32894CCD4}" type="datetimeFigureOut">
              <a:rPr lang="es-ES" smtClean="0"/>
              <a:t>13/11/2014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0AFDF-6B2B-4976-8F36-BE63508433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8C1-2081-4E8E-8735-ABB32894CCD4}" type="datetimeFigureOut">
              <a:rPr lang="es-ES" smtClean="0"/>
              <a:t>13/11/2014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0AFDF-6B2B-4976-8F36-BE63508433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8C1-2081-4E8E-8735-ABB32894CCD4}" type="datetimeFigureOut">
              <a:rPr lang="es-ES" smtClean="0"/>
              <a:t>13/11/2014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0AFDF-6B2B-4976-8F36-BE63508433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8C1-2081-4E8E-8735-ABB32894CCD4}" type="datetimeFigureOut">
              <a:rPr lang="es-ES" smtClean="0"/>
              <a:t>13/11/2014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0AFDF-6B2B-4976-8F36-BE63508433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8C1-2081-4E8E-8735-ABB32894CCD4}" type="datetimeFigureOut">
              <a:rPr lang="es-ES" smtClean="0"/>
              <a:t>13/11/2014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0AFDF-6B2B-4976-8F36-BE63508433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8C1-2081-4E8E-8735-ABB32894CCD4}" type="datetimeFigureOut">
              <a:rPr lang="es-ES" smtClean="0"/>
              <a:t>13/11/2014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0AFDF-6B2B-4976-8F36-BE63508433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8C1-2081-4E8E-8735-ABB32894CCD4}" type="datetimeFigureOut">
              <a:rPr lang="es-ES" smtClean="0"/>
              <a:t>13/11/2014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0AFDF-6B2B-4976-8F36-BE63508433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8C1-2081-4E8E-8735-ABB32894CCD4}" type="datetimeFigureOut">
              <a:rPr lang="es-ES" smtClean="0"/>
              <a:t>13/11/2014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0AFDF-6B2B-4976-8F36-BE63508433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8C1-2081-4E8E-8735-ABB32894CCD4}" type="datetimeFigureOut">
              <a:rPr lang="es-ES" smtClean="0"/>
              <a:t>13/11/2014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0AFDF-6B2B-4976-8F36-BE63508433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158C1-2081-4E8E-8735-ABB32894CCD4}" type="datetimeFigureOut">
              <a:rPr lang="es-ES" smtClean="0"/>
              <a:t>13/11/2014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0AFDF-6B2B-4976-8F36-BE63508433D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44" y="642918"/>
            <a:ext cx="90011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Los </a:t>
            </a:r>
            <a:r>
              <a:rPr lang="es-ES" sz="2400" b="1" dirty="0" smtClean="0"/>
              <a:t>Estándares Curriculares </a:t>
            </a:r>
            <a:r>
              <a:rPr lang="es-ES" sz="2400" dirty="0" smtClean="0"/>
              <a:t>son descriptores de logro y definen aquello que los alumnos demostrarán al concluir un periodo escolar; sintetizan los aprendizajes esperados que, en los programas de educación primaria y secundaria, se organizan por asignatura-grado-bloque, y en educación preescolar por campo formativo-aspecto. 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dirty="0" smtClean="0"/>
              <a:t>Los </a:t>
            </a:r>
            <a:r>
              <a:rPr lang="es-ES" sz="2400" b="1" dirty="0" smtClean="0"/>
              <a:t>Estándares Curriculares </a:t>
            </a:r>
            <a:r>
              <a:rPr lang="es-ES" sz="2400" dirty="0" smtClean="0"/>
              <a:t>son equiparables con estándares  internacionales y, en conjunto con los aprendizajes esperados, constituyen referentes para evaluaciones nacionales e internacionales que sirvan para conocer el avance de los estudiantes durante su tránsito por la Educación Básica, asumiendo la complejidad y gradualidad de los aprendizajes.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315938"/>
            <a:ext cx="88582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Los </a:t>
            </a:r>
            <a:r>
              <a:rPr lang="es-ES" sz="2400" b="1" dirty="0" smtClean="0"/>
              <a:t>aprendizajes esperados </a:t>
            </a:r>
            <a:r>
              <a:rPr lang="es-ES" sz="2400" dirty="0" smtClean="0"/>
              <a:t>son indicadores de logro que, en términos de la temporalidad establecida en los programas de estudio, definen lo que se espera de cada alumno en términos de saber, saber hacer y saber ser; además, le dan concreción al trabajo docente al hacer constatable lo que los estudiantes logran, y constituyen un</a:t>
            </a:r>
          </a:p>
          <a:p>
            <a:r>
              <a:rPr lang="es-ES" sz="2400" dirty="0" smtClean="0"/>
              <a:t>referente para la planificación y la evaluación en el aula.</a:t>
            </a:r>
          </a:p>
          <a:p>
            <a:endParaRPr lang="es-ES" sz="2400" dirty="0" smtClean="0"/>
          </a:p>
          <a:p>
            <a:r>
              <a:rPr lang="es-ES" sz="2400" dirty="0" smtClean="0"/>
              <a:t>Los aprendizajes esperados gradúan progresivamente los conocimientos, las habilidades, las actitudes y los valores que los alumnos deben alcanzar para acceder a conocimientos cada vez más complejos, al logro de los Estándares Curriculares y al desarrollo de competencias.</a:t>
            </a:r>
          </a:p>
          <a:p>
            <a:endParaRPr lang="es-E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1438" y="1857364"/>
            <a:ext cx="90725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Una </a:t>
            </a:r>
            <a:r>
              <a:rPr lang="es-ES" sz="3200" b="1" dirty="0"/>
              <a:t>competencia </a:t>
            </a:r>
            <a:r>
              <a:rPr lang="es-ES" sz="3200" dirty="0"/>
              <a:t>es la capacidad de responder a diferentes situaciones, e </a:t>
            </a:r>
            <a:r>
              <a:rPr lang="es-ES" sz="3200" dirty="0" smtClean="0"/>
              <a:t>implica un </a:t>
            </a:r>
            <a:r>
              <a:rPr lang="es-ES" sz="3200" dirty="0"/>
              <a:t>saber hacer (habilidades) con saber (conocimiento), así como la valoración de </a:t>
            </a:r>
            <a:r>
              <a:rPr lang="es-ES" sz="3200" dirty="0" smtClean="0"/>
              <a:t>las consecuencias </a:t>
            </a:r>
            <a:r>
              <a:rPr lang="es-ES" sz="3200" dirty="0"/>
              <a:t>de ese hacer (valores y actitudes</a:t>
            </a:r>
            <a:r>
              <a:rPr lang="es-ES" sz="3200" dirty="0" smtClean="0"/>
              <a:t>).</a:t>
            </a:r>
            <a:endParaRPr lang="es-E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541680"/>
            <a:ext cx="85725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/>
              <a:t>Los principios pedagógicos</a:t>
            </a:r>
            <a:r>
              <a:rPr lang="es-ES" sz="2800" dirty="0"/>
              <a:t> son condiciones esenciales para la implementación </a:t>
            </a:r>
            <a:r>
              <a:rPr lang="es-ES" sz="2800" dirty="0" smtClean="0"/>
              <a:t>del currículo</a:t>
            </a:r>
            <a:r>
              <a:rPr lang="es-ES" sz="2800" dirty="0"/>
              <a:t>, la transformación de la práctica docente, el logro de los aprendizajes y la</a:t>
            </a:r>
          </a:p>
          <a:p>
            <a:r>
              <a:rPr lang="es-ES" sz="2800" dirty="0"/>
              <a:t>mejora de la calidad educativa.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282</Words>
  <Application>Microsoft Office PowerPoint</Application>
  <PresentationFormat>Presentación en pantalla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14</cp:revision>
  <dcterms:created xsi:type="dcterms:W3CDTF">2014-11-13T16:36:37Z</dcterms:created>
  <dcterms:modified xsi:type="dcterms:W3CDTF">2014-11-13T18:40:23Z</dcterms:modified>
</cp:coreProperties>
</file>