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8DAC"/>
    <a:srgbClr val="F9618C"/>
    <a:srgbClr val="F62661"/>
    <a:srgbClr val="F82493"/>
    <a:srgbClr val="F5B73B"/>
    <a:srgbClr val="FA363B"/>
    <a:srgbClr val="F945A3"/>
    <a:srgbClr val="27CE10"/>
    <a:srgbClr val="00999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-918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DBFB-F4A9-4448-A738-29ED13E7823E}" type="datetimeFigureOut">
              <a:rPr lang="es-ES" smtClean="0"/>
              <a:pPr/>
              <a:t>20/03/2014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00B8-6009-4E25-A6DE-91648A6B6DE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7736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DBFB-F4A9-4448-A738-29ED13E7823E}" type="datetimeFigureOut">
              <a:rPr lang="es-ES" smtClean="0"/>
              <a:pPr/>
              <a:t>20/03/2014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00B8-6009-4E25-A6DE-91648A6B6DE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6744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DBFB-F4A9-4448-A738-29ED13E7823E}" type="datetimeFigureOut">
              <a:rPr lang="es-ES" smtClean="0"/>
              <a:pPr/>
              <a:t>20/03/2014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00B8-6009-4E25-A6DE-91648A6B6DE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140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DBFB-F4A9-4448-A738-29ED13E7823E}" type="datetimeFigureOut">
              <a:rPr lang="es-ES" smtClean="0"/>
              <a:pPr/>
              <a:t>20/03/2014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00B8-6009-4E25-A6DE-91648A6B6DE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3794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DBFB-F4A9-4448-A738-29ED13E7823E}" type="datetimeFigureOut">
              <a:rPr lang="es-ES" smtClean="0"/>
              <a:pPr/>
              <a:t>20/03/2014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00B8-6009-4E25-A6DE-91648A6B6DE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3115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DBFB-F4A9-4448-A738-29ED13E7823E}" type="datetimeFigureOut">
              <a:rPr lang="es-ES" smtClean="0"/>
              <a:pPr/>
              <a:t>20/03/2014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00B8-6009-4E25-A6DE-91648A6B6DE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0144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DBFB-F4A9-4448-A738-29ED13E7823E}" type="datetimeFigureOut">
              <a:rPr lang="es-ES" smtClean="0"/>
              <a:pPr/>
              <a:t>20/03/2014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00B8-6009-4E25-A6DE-91648A6B6DE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2817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DBFB-F4A9-4448-A738-29ED13E7823E}" type="datetimeFigureOut">
              <a:rPr lang="es-ES" smtClean="0"/>
              <a:pPr/>
              <a:t>20/03/2014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00B8-6009-4E25-A6DE-91648A6B6DE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2778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DBFB-F4A9-4448-A738-29ED13E7823E}" type="datetimeFigureOut">
              <a:rPr lang="es-ES" smtClean="0"/>
              <a:pPr/>
              <a:t>20/03/2014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00B8-6009-4E25-A6DE-91648A6B6DE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1699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DBFB-F4A9-4448-A738-29ED13E7823E}" type="datetimeFigureOut">
              <a:rPr lang="es-ES" smtClean="0"/>
              <a:pPr/>
              <a:t>20/03/2014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00B8-6009-4E25-A6DE-91648A6B6DE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5801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DBFB-F4A9-4448-A738-29ED13E7823E}" type="datetimeFigureOut">
              <a:rPr lang="es-ES" smtClean="0"/>
              <a:pPr/>
              <a:t>20/03/2014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00B8-6009-4E25-A6DE-91648A6B6DE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4852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0DBFB-F4A9-4448-A738-29ED13E7823E}" type="datetimeFigureOut">
              <a:rPr lang="es-ES" smtClean="0"/>
              <a:pPr/>
              <a:t>20/03/2014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E00B8-6009-4E25-A6DE-91648A6B6DE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7401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716258" y="1122363"/>
            <a:ext cx="9326880" cy="3730991"/>
          </a:xfrm>
          <a:prstGeom prst="roundRect">
            <a:avLst/>
          </a:prstGeom>
          <a:solidFill>
            <a:srgbClr val="7030A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latin typeface="Comic Sans MS" panose="030F0702030302020204" pitchFamily="66" charset="0"/>
              </a:rPr>
              <a:t>6.2 Comprensión Oral</a:t>
            </a:r>
          </a:p>
          <a:p>
            <a:pPr algn="ctr"/>
            <a:endParaRPr lang="es-ES" sz="4000" b="1" dirty="0">
              <a:latin typeface="Comic Sans MS" panose="030F0702030302020204" pitchFamily="66" charset="0"/>
            </a:endParaRPr>
          </a:p>
          <a:p>
            <a:pPr algn="ctr"/>
            <a:r>
              <a:rPr lang="es-ES" sz="4000" b="1" dirty="0" smtClean="0">
                <a:latin typeface="Comic Sans MS" panose="030F0702030302020204" pitchFamily="66" charset="0"/>
              </a:rPr>
              <a:t>Enseñar Lengua – Cassany </a:t>
            </a:r>
            <a:endParaRPr lang="es-ES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8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86366" y="309094"/>
            <a:ext cx="11333409" cy="6246252"/>
          </a:xfrm>
          <a:prstGeom prst="roundRect">
            <a:avLst/>
          </a:prstGeom>
          <a:solidFill>
            <a:srgbClr val="58EC44"/>
          </a:solidFill>
          <a:ln w="76200">
            <a:solidFill>
              <a:srgbClr val="F82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El proceso de comprensión esta íntimamente relacionado con otras capacidades cognoscitivas generales, como la atención y la memoria que incluso determinan el desarrollo.</a:t>
            </a:r>
          </a:p>
          <a:p>
            <a:pPr algn="ctr"/>
            <a:endParaRPr lang="es-E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Los niños que tienen poco educada la atención y la capacidad retentiva disponen de un limitado conocimiento del mundo.</a:t>
            </a:r>
          </a:p>
          <a:p>
            <a:pPr algn="ctr"/>
            <a:endParaRPr lang="es-E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Es fácil observar que los niños y las niñas retienen solamente una indicación, la primera, de un conjunto mayor, porque ya han dejado de sentir interés y ya no escuchan.</a:t>
            </a:r>
          </a:p>
          <a:p>
            <a:pPr algn="ctr"/>
            <a:endParaRPr lang="es-E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Los niños sienten mas interés por hacerse entender que por entender a los demás.</a:t>
            </a:r>
          </a:p>
          <a:p>
            <a:pPr algn="ctr"/>
            <a:endParaRPr lang="es-E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5975" y="973393"/>
            <a:ext cx="11503742" cy="5476736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400" b="1" dirty="0" smtClean="0">
                <a:solidFill>
                  <a:schemeClr val="tx1"/>
                </a:solidFill>
              </a:rPr>
              <a:t>RECONOCER: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Reconocer fonemas, morfemas y palabras de la lengua.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Saber segmentar las partes de una oración: sonidos y palabras, el articulo y el nombre, verbo y pronombres, combinación de pronombres, etc.</a:t>
            </a:r>
          </a:p>
          <a:p>
            <a:r>
              <a:rPr lang="es-MX" sz="2400" b="1" dirty="0" smtClean="0">
                <a:solidFill>
                  <a:schemeClr val="tx1"/>
                </a:solidFill>
              </a:rPr>
              <a:t>SELECCIONAR:</a:t>
            </a:r>
            <a:endParaRPr lang="es-MX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Distinguir las palabras de un discurso de las que no son muletillas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Saber agrupar los elementos en unidades  superiores y significativas: los sonidos en palabras.</a:t>
            </a:r>
          </a:p>
          <a:p>
            <a:r>
              <a:rPr lang="es-MX" sz="2400" b="1" dirty="0" smtClean="0">
                <a:solidFill>
                  <a:schemeClr val="tx1"/>
                </a:solidFill>
              </a:rPr>
              <a:t>INTERPRETAR:</a:t>
            </a:r>
          </a:p>
          <a:p>
            <a:r>
              <a:rPr lang="es-MX" sz="2400" dirty="0" smtClean="0"/>
              <a:t>Comprender..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</a:t>
            </a:r>
            <a:r>
              <a:rPr lang="es-MX" sz="2400" dirty="0" smtClean="0"/>
              <a:t>l sonido de un discurso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La intención y el propósito comunicativo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El significado global, el mensaje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85650" y="117988"/>
            <a:ext cx="5014452" cy="707923"/>
          </a:xfrm>
          <a:prstGeom prst="rect">
            <a:avLst/>
          </a:prstGeom>
          <a:solidFill>
            <a:srgbClr val="27CE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MICROHABILIDADES</a:t>
            </a:r>
            <a:endParaRPr lang="es-MX" sz="3200" b="1" dirty="0"/>
          </a:p>
        </p:txBody>
      </p:sp>
      <p:pic>
        <p:nvPicPr>
          <p:cNvPr id="2050" name="Picture 2" descr="http://img.bebesymas.com/2008/05/idiomas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9602" y="3992628"/>
            <a:ext cx="2382674" cy="269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56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462455" y="283779"/>
            <a:ext cx="11430000" cy="619584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 smtClean="0"/>
              <a:t>Comprender las ideas principales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 smtClean="0"/>
              <a:t>Captar el tono del discurso: agresividad, ironía, humor, sarcasmo,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 smtClean="0"/>
              <a:t>Relacionar las ideas importantes y los detalles</a:t>
            </a:r>
          </a:p>
          <a:p>
            <a:r>
              <a:rPr lang="es-MX" sz="2400" b="1" dirty="0" smtClean="0">
                <a:solidFill>
                  <a:schemeClr val="tx1"/>
                </a:solidFill>
              </a:rPr>
              <a:t>ANTICIPAR: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 smtClean="0"/>
              <a:t>Sabe anticipar lo que va a decir a partir de lo que ya se ha dicho.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 smtClean="0"/>
              <a:t>Saber prever el tema, el lenguaje (palabras, expresiones, etc.) y el estilo del discurso.</a:t>
            </a:r>
          </a:p>
          <a:p>
            <a:r>
              <a:rPr lang="es-MX" sz="2400" b="1" dirty="0" smtClean="0">
                <a:solidFill>
                  <a:schemeClr val="tx1"/>
                </a:solidFill>
              </a:rPr>
              <a:t>INFERIR: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 smtClean="0"/>
              <a:t>Saber extraer información del contexto comunicativo.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 smtClean="0"/>
              <a:t>Saber interpretar los códigos no verbales: mirada, gesticulación, movimientos, etc.</a:t>
            </a:r>
          </a:p>
          <a:p>
            <a:r>
              <a:rPr lang="es-MX" sz="2400" b="1" dirty="0" smtClean="0">
                <a:solidFill>
                  <a:schemeClr val="tx1"/>
                </a:solidFill>
              </a:rPr>
              <a:t>RETENER: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 smtClean="0"/>
              <a:t>Recordar palabras, frase e ideas durante unos segundos, a largo plazo, utilizar diversos tipos de memoria (visual, auditiva, olfativa, etc.)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xmlns="" val="5666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Rectángulo redondeado"/>
          <p:cNvSpPr/>
          <p:nvPr/>
        </p:nvSpPr>
        <p:spPr>
          <a:xfrm>
            <a:off x="688426" y="1366765"/>
            <a:ext cx="11011790" cy="5211265"/>
          </a:xfrm>
          <a:prstGeom prst="roundRect">
            <a:avLst/>
          </a:prstGeom>
          <a:solidFill>
            <a:srgbClr val="0099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 smtClean="0"/>
              <a:t>Principalmente en primaria se presenta este problema: no comprender sobre algo.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 smtClean="0"/>
              <a:t>En el área de la Lengua no se trabajan estas deficiencias.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 smtClean="0"/>
              <a:t>Actividades de comprensión normalmente utilizadas: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s-MX" sz="3000" dirty="0"/>
              <a:t>H</a:t>
            </a:r>
            <a:r>
              <a:rPr lang="es-MX" sz="3000" dirty="0" smtClean="0"/>
              <a:t>acer dictado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s-MX" sz="3000" dirty="0"/>
              <a:t>L</a:t>
            </a:r>
            <a:r>
              <a:rPr lang="es-MX" sz="3000" dirty="0" smtClean="0"/>
              <a:t>eer una historia en voz alta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s-MX" sz="3000" dirty="0"/>
              <a:t>P</a:t>
            </a:r>
            <a:r>
              <a:rPr lang="es-MX" sz="3000" dirty="0" smtClean="0"/>
              <a:t>edir a los alumnos que tomen </a:t>
            </a:r>
          </a:p>
          <a:p>
            <a:pPr lvl="2"/>
            <a:r>
              <a:rPr lang="es-MX" sz="3000" dirty="0" smtClean="0"/>
              <a:t>     notas sobre una exposición-</a:t>
            </a:r>
          </a:p>
          <a:p>
            <a:pPr lvl="2"/>
            <a:r>
              <a:rPr lang="es-MX" sz="3000" dirty="0" smtClean="0"/>
              <a:t>     conferencia  de carácter formal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s-MX" sz="3000" dirty="0" smtClean="0"/>
              <a:t>Pase de video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s-MX" sz="3000" dirty="0" smtClean="0"/>
              <a:t>Preparar una representación teatral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185650" y="324468"/>
            <a:ext cx="5014452" cy="707923"/>
          </a:xfrm>
          <a:prstGeom prst="rect">
            <a:avLst/>
          </a:prstGeom>
          <a:solidFill>
            <a:srgbClr val="27CE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DIDÁCTICA</a:t>
            </a:r>
            <a:endParaRPr lang="es-MX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33445">
            <a:off x="8200102" y="3482031"/>
            <a:ext cx="3390693" cy="25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86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sz="5400" b="1" dirty="0">
                <a:latin typeface="Arial" pitchFamily="34" charset="0"/>
                <a:cs typeface="Arial" pitchFamily="34" charset="0"/>
              </a:rPr>
              <a:t>Ejercicios de Comprensión:</a:t>
            </a:r>
            <a:endParaRPr lang="es-MX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MX" sz="3600" dirty="0">
                <a:latin typeface="Arial" pitchFamily="34" charset="0"/>
                <a:cs typeface="Arial" pitchFamily="34" charset="0"/>
              </a:rPr>
              <a:t>Los alumnos deben de tener una razón para escuchar, que tiene que construir la tarea del ejercicio.</a:t>
            </a:r>
          </a:p>
          <a:p>
            <a:r>
              <a:rPr lang="es-MX" sz="3600" dirty="0">
                <a:latin typeface="Arial" pitchFamily="34" charset="0"/>
                <a:cs typeface="Arial" pitchFamily="34" charset="0"/>
              </a:rPr>
              <a:t>Deben formular de forma visible y observable su comprensión, de manera que se pueda mejorar, comentar y evaluar.</a:t>
            </a:r>
          </a:p>
          <a:p>
            <a:r>
              <a:rPr lang="es-MX" sz="3600" dirty="0">
                <a:latin typeface="Arial" pitchFamily="34" charset="0"/>
                <a:cs typeface="Arial" pitchFamily="34" charset="0"/>
              </a:rPr>
              <a:t>Deben de poder escuchar mas de una vez el texto oral, para concentrarse en puntos determinados: pronunciación, significado, entonación, etc.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44937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b="1" dirty="0"/>
              <a:t>Puesta en Practica de los Ejercicios de Comprensión: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MX" sz="3200" dirty="0"/>
              <a:t>Introducción al tema del texto y presentar la situación.</a:t>
            </a:r>
          </a:p>
          <a:p>
            <a:r>
              <a:rPr lang="es-MX" sz="3200" dirty="0"/>
              <a:t>Presentar de forma concreta y clara la tarea que se debe realizar y especificar como se debe dar la respuesta.</a:t>
            </a:r>
          </a:p>
          <a:p>
            <a:r>
              <a:rPr lang="es-MX" sz="3200" dirty="0"/>
              <a:t>Escuchar el discurso oral</a:t>
            </a:r>
          </a:p>
          <a:p>
            <a:r>
              <a:rPr lang="es-MX" sz="3200" dirty="0"/>
              <a:t>Pedir comparación de respuestas en parejas o equipos.</a:t>
            </a:r>
          </a:p>
          <a:p>
            <a:r>
              <a:rPr lang="es-MX" sz="3200" dirty="0"/>
              <a:t>Escuchar nuevamente el discurso</a:t>
            </a:r>
          </a:p>
          <a:p>
            <a:r>
              <a:rPr lang="es-MX" sz="3200" dirty="0"/>
              <a:t>Comparar la respuesta por parejas, equipos o grupo clase.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663544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3581399"/>
            <a:ext cx="10515600" cy="259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MX" sz="3200" b="1" dirty="0">
                <a:latin typeface="Arial" pitchFamily="34" charset="0"/>
                <a:cs typeface="Arial" pitchFamily="34" charset="0"/>
              </a:rPr>
              <a:t>Juegos mnemotécnicos: </a:t>
            </a:r>
            <a:r>
              <a:rPr lang="es-MX" sz="3200" dirty="0">
                <a:latin typeface="Arial" pitchFamily="34" charset="0"/>
                <a:cs typeface="Arial" pitchFamily="34" charset="0"/>
              </a:rPr>
              <a:t>decir y repetir palabras, listas de palabras con una característica determinada, o la frase maldita, una frase que debe decirse, recordarse y repetirse, las adivinanzas, literatura popular.</a:t>
            </a:r>
          </a:p>
          <a:p>
            <a:endParaRPr lang="es-MX" dirty="0"/>
          </a:p>
        </p:txBody>
      </p:sp>
      <p:sp>
        <p:nvSpPr>
          <p:cNvPr id="4" name="3 Rectángulo redondeado"/>
          <p:cNvSpPr/>
          <p:nvPr/>
        </p:nvSpPr>
        <p:spPr>
          <a:xfrm>
            <a:off x="683568" y="116632"/>
            <a:ext cx="10949632" cy="32615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latin typeface="Arial" pitchFamily="34" charset="0"/>
                <a:cs typeface="Arial" pitchFamily="34" charset="0"/>
              </a:rPr>
              <a:t>Ejercicios de Comprensión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Juegos mnemotécnicos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Escuchar y dibujar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Complementar juegos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Transferir información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Escoger opciones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Identificar errores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Aprendizaje cooperativo 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636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8344" y="614855"/>
            <a:ext cx="7693573" cy="104052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b="1" dirty="0" smtClean="0"/>
              <a:t>Magnetófono y video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572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John </a:t>
            </a:r>
            <a:r>
              <a:rPr lang="es-MX" dirty="0" err="1" smtClean="0"/>
              <a:t>Pidcock</a:t>
            </a:r>
            <a:r>
              <a:rPr lang="es-MX" dirty="0" smtClean="0"/>
              <a:t> inicia un articulo sobre el uso del video en la clase de lengua:</a:t>
            </a:r>
          </a:p>
          <a:p>
            <a:pPr>
              <a:buNone/>
            </a:pPr>
            <a:r>
              <a:rPr lang="es-MX" dirty="0" smtClean="0"/>
              <a:t>   Menciona que es importante que los profesores se den cuenta de la diferencia radical entre el consumo y el uso del videocasete. Hay muchos maestros que piensan que con solo poner un video y reproducirlo están compartiendo una experiencia con sus alumnos.  </a:t>
            </a:r>
          </a:p>
          <a:p>
            <a:endParaRPr lang="es-MX" dirty="0"/>
          </a:p>
        </p:txBody>
      </p:sp>
      <p:pic>
        <p:nvPicPr>
          <p:cNvPr id="4" name="Picture 2" descr="http://upload.wikimedia.org/wikipedia/commons/thumb/0/01/Church_pierce_wire_556b.jpg/220px-Church_pierce_wire_55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8272">
            <a:off x="5029783" y="4664162"/>
            <a:ext cx="1895207" cy="1998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b="1" dirty="0" smtClean="0"/>
              <a:t>Para utilizar estos aparatos didácticamente es necesario planificar la actividad:</a:t>
            </a:r>
            <a:endParaRPr lang="es-MX" b="1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869731" y="1983280"/>
            <a:ext cx="7832835" cy="227340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3200" dirty="0" smtClean="0"/>
              <a:t>Definir los objetivos didácticos </a:t>
            </a:r>
          </a:p>
          <a:p>
            <a:r>
              <a:rPr lang="es-MX" sz="3200" dirty="0" smtClean="0"/>
              <a:t>Técnica o ejercicio que se utilizará </a:t>
            </a:r>
          </a:p>
          <a:p>
            <a:r>
              <a:rPr lang="es-MX" sz="3200" dirty="0" smtClean="0"/>
              <a:t>Tarea que debe llevar a cabo cada alumno </a:t>
            </a:r>
          </a:p>
          <a:p>
            <a:r>
              <a:rPr lang="es-MX" sz="3200" dirty="0" smtClean="0"/>
              <a:t>Evaluación final</a:t>
            </a:r>
          </a:p>
        </p:txBody>
      </p:sp>
      <p:pic>
        <p:nvPicPr>
          <p:cNvPr id="5" name="Picture 2" descr="http://thumbs.dreamstime.com/z/fuentes-de-escuela-alumnos-vector-21477117.jpg"/>
          <p:cNvPicPr>
            <a:picLocks noChangeAspect="1" noChangeArrowheads="1"/>
          </p:cNvPicPr>
          <p:nvPr/>
        </p:nvPicPr>
        <p:blipFill>
          <a:blip r:embed="rId2" cstate="print"/>
          <a:srcRect b="42517"/>
          <a:stretch>
            <a:fillRect/>
          </a:stretch>
        </p:blipFill>
        <p:spPr bwMode="auto">
          <a:xfrm>
            <a:off x="3232448" y="4502300"/>
            <a:ext cx="6480720" cy="2020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b="1" dirty="0" smtClean="0"/>
              <a:t>Potencial didáctico de estos aparatos:</a:t>
            </a:r>
            <a:endParaRPr lang="es-MX" b="1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3300" dirty="0" smtClean="0"/>
              <a:t>Permite mostrar todo tipo de escenarios y situaciones lingüísticas.</a:t>
            </a:r>
          </a:p>
          <a:p>
            <a:r>
              <a:rPr lang="es-MX" sz="3300" dirty="0" smtClean="0"/>
              <a:t>Trabajar conceptos lingüísticos.</a:t>
            </a:r>
          </a:p>
          <a:p>
            <a:r>
              <a:rPr lang="es-MX" sz="3300" dirty="0" smtClean="0"/>
              <a:t>Reflexionar sobre valores y actitudes (connotaciones, normas de uso). </a:t>
            </a:r>
          </a:p>
          <a:p>
            <a:r>
              <a:rPr lang="es-MX" sz="3300" dirty="0" smtClean="0"/>
              <a:t>Acompaña el discurso verbal con imágenes y lo contextualiza (comprender la situación y entender el mensaje).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096086" y="368023"/>
            <a:ext cx="4979964" cy="1026941"/>
          </a:xfrm>
          <a:prstGeom prst="round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¿Qué es escuchar?</a:t>
            </a:r>
            <a:endParaRPr lang="es-ES" sz="3600" b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211014" y="4544126"/>
            <a:ext cx="11437036" cy="1364566"/>
          </a:xfrm>
          <a:prstGeom prst="roundRect">
            <a:avLst/>
          </a:prstGeom>
          <a:solidFill>
            <a:srgbClr val="F82493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smtClean="0"/>
              <a:t>Falta de comprensión oral                          </a:t>
            </a:r>
            <a:r>
              <a:rPr lang="es-ES" sz="2200" dirty="0"/>
              <a:t>A</a:t>
            </a:r>
            <a:r>
              <a:rPr lang="es-ES" sz="2200" dirty="0" smtClean="0"/>
              <a:t>lguien que no sabe escuchar o que tiene poco oído y demasiada lengua. </a:t>
            </a:r>
            <a:endParaRPr lang="es-ES" sz="2200" dirty="0"/>
          </a:p>
        </p:txBody>
      </p:sp>
      <p:sp>
        <p:nvSpPr>
          <p:cNvPr id="6" name="Flecha derecha 5"/>
          <p:cNvSpPr/>
          <p:nvPr/>
        </p:nvSpPr>
        <p:spPr>
          <a:xfrm>
            <a:off x="3868613" y="4994292"/>
            <a:ext cx="942535" cy="464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6" name="Picture 2" descr="http://4.bp.blogspot.com/-W5r1H0SydqE/UMero9wU8ZI/AAAAAAAAHvo/XY5KMkNNd5c/s1600/escuch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6374" y="368023"/>
            <a:ext cx="2841676" cy="3312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/>
          <p:cNvSpPr/>
          <p:nvPr/>
        </p:nvSpPr>
        <p:spPr>
          <a:xfrm>
            <a:off x="745585" y="1845130"/>
            <a:ext cx="7526217" cy="1656055"/>
          </a:xfrm>
          <a:prstGeom prst="roundRect">
            <a:avLst/>
          </a:prstGeom>
          <a:solidFill>
            <a:srgbClr val="F5B73B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De todas las habilidades lingüísticas, escuchar es la que suele despertar menos interés en la vida cotidiana.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5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838200" y="662153"/>
            <a:ext cx="10515600" cy="250671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3400" dirty="0" smtClean="0"/>
              <a:t>Desarrollar la expresión en los alumnos.</a:t>
            </a:r>
          </a:p>
          <a:p>
            <a:r>
              <a:rPr lang="es-MX" sz="3400" dirty="0" smtClean="0"/>
              <a:t>La ejercitación de las micro habilidades (anticipar, inferir, seleccionar, etc.) puede hacerse con temas de cualquier tipo. </a:t>
            </a:r>
            <a:endParaRPr lang="es-MX" sz="3400" dirty="0"/>
          </a:p>
        </p:txBody>
      </p:sp>
      <p:pic>
        <p:nvPicPr>
          <p:cNvPr id="6" name="Picture 2" descr="http://traduciresdescubrir.files.wordpress.com/2012/12/talk.jpg?w=292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9393" y="3503134"/>
            <a:ext cx="2849319" cy="292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4120" y="2336021"/>
            <a:ext cx="9144000" cy="2387600"/>
          </a:xfrm>
          <a:solidFill>
            <a:srgbClr val="7030A0">
              <a:alpha val="84000"/>
            </a:srgbClr>
          </a:solidFill>
        </p:spPr>
        <p:txBody>
          <a:bodyPr/>
          <a:lstStyle/>
          <a:p>
            <a:r>
              <a:rPr lang="es-MX" dirty="0" smtClean="0"/>
              <a:t>Tipología de ejercicios.</a:t>
            </a:r>
            <a:br>
              <a:rPr lang="es-MX" dirty="0" smtClean="0"/>
            </a:b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676282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772" y="583975"/>
            <a:ext cx="3537856" cy="1355184"/>
          </a:xfrm>
        </p:spPr>
        <p:txBody>
          <a:bodyPr>
            <a:normAutofit fontScale="90000"/>
          </a:bodyPr>
          <a:lstStyle/>
          <a:p>
            <a:r>
              <a:rPr lang="es-MX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Intensivos:</a:t>
            </a:r>
            <a:endParaRPr lang="es-MX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23427" y="291420"/>
            <a:ext cx="6008915" cy="296091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2400" dirty="0" smtClean="0"/>
              <a:t>Desarrollan micro habilidades especificas de la comprensión oral y se concentran en aspectos concretos de la lengua.</a:t>
            </a:r>
          </a:p>
          <a:p>
            <a:r>
              <a:rPr lang="es-MX" sz="2400" dirty="0" smtClean="0"/>
              <a:t>Los fragmentos son breves (5 – 10 minutos).</a:t>
            </a:r>
          </a:p>
          <a:p>
            <a:r>
              <a:rPr lang="es-MX" sz="2400" dirty="0" smtClean="0"/>
              <a:t>El alumno trabaja individualmente.</a:t>
            </a:r>
          </a:p>
          <a:p>
            <a:endParaRPr lang="es-MX" dirty="0"/>
          </a:p>
        </p:txBody>
      </p:sp>
      <p:sp>
        <p:nvSpPr>
          <p:cNvPr id="4" name="Flecha derecha 3"/>
          <p:cNvSpPr/>
          <p:nvPr/>
        </p:nvSpPr>
        <p:spPr>
          <a:xfrm>
            <a:off x="3686628" y="901020"/>
            <a:ext cx="1770743" cy="87085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04371" y="3799568"/>
            <a:ext cx="4953000" cy="24270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600" dirty="0" smtClean="0"/>
              <a:t>Sirven para practicar la comprensión de discursos enteros o fragmentos extensos.</a:t>
            </a:r>
          </a:p>
          <a:p>
            <a:r>
              <a:rPr lang="es-MX" sz="2600" dirty="0" smtClean="0"/>
              <a:t>Trabajo por equipo.</a:t>
            </a:r>
          </a:p>
          <a:p>
            <a:r>
              <a:rPr lang="es-MX" sz="2600" dirty="0" smtClean="0"/>
              <a:t>Su duración es mas extensa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39960" y="4542971"/>
            <a:ext cx="3521840" cy="1146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Extensivos:</a:t>
            </a:r>
            <a:endParaRPr lang="es-MX" sz="48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echa derecha 6"/>
          <p:cNvSpPr/>
          <p:nvPr/>
        </p:nvSpPr>
        <p:spPr>
          <a:xfrm rot="10800000">
            <a:off x="6400799" y="4542971"/>
            <a:ext cx="2104571" cy="100148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333319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6409" y="2219200"/>
            <a:ext cx="4585136" cy="1548758"/>
          </a:xfrm>
        </p:spPr>
        <p:txBody>
          <a:bodyPr>
            <a:noAutofit/>
          </a:bodyPr>
          <a:lstStyle/>
          <a:p>
            <a:r>
              <a:rPr lang="es-MX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Productivos:</a:t>
            </a:r>
            <a:endParaRPr lang="es-MX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977743" y="365126"/>
            <a:ext cx="3849914" cy="50323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MX" sz="2400" dirty="0" smtClean="0"/>
              <a:t>Tienen como objetivo desarrollar las habilidades productivas y utilizan el magnetófono y el video para elaborar textos orales y escritos.</a:t>
            </a:r>
          </a:p>
          <a:p>
            <a:r>
              <a:rPr lang="es-MX" sz="2400" dirty="0" smtClean="0"/>
              <a:t>Se puede utilizar para realizar noticieros, video informativos, narraciones, etc.</a:t>
            </a:r>
          </a:p>
          <a:p>
            <a:r>
              <a:rPr lang="es-MX" sz="2400" dirty="0" smtClean="0"/>
              <a:t>Su duración varia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5" name="Flecha derecha 4"/>
          <p:cNvSpPr/>
          <p:nvPr/>
        </p:nvSpPr>
        <p:spPr>
          <a:xfrm>
            <a:off x="4323444" y="2452914"/>
            <a:ext cx="2235200" cy="75474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259653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s-MX" dirty="0" smtClean="0"/>
              <a:t>Ejercicios de audio.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945A3"/>
          </a:solidFill>
        </p:spPr>
        <p:txBody>
          <a:bodyPr>
            <a:normAutofit/>
          </a:bodyPr>
          <a:lstStyle/>
          <a:p>
            <a:r>
              <a:rPr lang="es-MX" sz="2400" dirty="0" smtClean="0"/>
              <a:t>Idea central: escuchan un parlamento y tienen que definir la parte central o final del fragmento.</a:t>
            </a:r>
          </a:p>
          <a:p>
            <a:r>
              <a:rPr lang="es-MX" sz="2400" dirty="0" smtClean="0"/>
              <a:t>Los detalles: el maestro anticipa algunas características del fragmento y pide específicamente alguna situación (nombre del protagonista, fecha, etc.)</a:t>
            </a:r>
          </a:p>
          <a:p>
            <a:r>
              <a:rPr lang="es-MX" sz="2400" dirty="0" smtClean="0"/>
              <a:t>Inferir datos: escuchan parte del fragmento, e infieren acerca de situaciones como : ¿cual es el tema?,  ¿Cómo es?, ¿Qué pretende?, ¿Dónde es?, etc.</a:t>
            </a:r>
            <a:endParaRPr lang="es-MX" sz="2400" dirty="0"/>
          </a:p>
        </p:txBody>
      </p:sp>
    </p:spTree>
    <p:extLst>
      <p:ext uri="{BB962C8B-B14F-4D97-AF65-F5344CB8AC3E}">
        <p14:creationId xmlns="" xmlns:p14="http://schemas.microsoft.com/office/powerpoint/2010/main" val="1538969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9843" y="662724"/>
            <a:ext cx="10055772" cy="5206008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s-MX" sz="2400" dirty="0" smtClean="0"/>
              <a:t>Sonido desnudo: escuchan un fragmento breve y tienen que imaginar como es la situación.</a:t>
            </a:r>
          </a:p>
          <a:p>
            <a:r>
              <a:rPr lang="es-MX" sz="2400" dirty="0" smtClean="0"/>
              <a:t>Anticipación: escuchan un fragmento y el maestro corta la grabación y ellos tienen que anticipar como termina la frase, la respuesta que va a dar, etc.</a:t>
            </a:r>
          </a:p>
          <a:p>
            <a:r>
              <a:rPr lang="es-MX" sz="2400" dirty="0" smtClean="0"/>
              <a:t>Repeticiones: los alumnos escuchan dos o tres veces el fragmento que contienen palabras o estructuras difíciles de hablar, y después el maestro pide que las repitan.</a:t>
            </a:r>
          </a:p>
          <a:p>
            <a:r>
              <a:rPr lang="es-MX" sz="2400" dirty="0" smtClean="0"/>
              <a:t>Adivinar palabras: escuchan el fragmento y se detiene la audición y ellos tienen que adivinar palabras que pueden venir en ese audio.</a:t>
            </a:r>
          </a:p>
          <a:p>
            <a:r>
              <a:rPr lang="es-MX" sz="2400" dirty="0" smtClean="0"/>
              <a:t>Reconstrucción de un texto: los alumnos deben de reconstruir un texto escrito a partir de un audio.</a:t>
            </a:r>
            <a:endParaRPr lang="es-MX" sz="2400" dirty="0"/>
          </a:p>
        </p:txBody>
      </p:sp>
    </p:spTree>
    <p:extLst>
      <p:ext uri="{BB962C8B-B14F-4D97-AF65-F5344CB8AC3E}">
        <p14:creationId xmlns="" xmlns:p14="http://schemas.microsoft.com/office/powerpoint/2010/main" val="4119189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06400"/>
            <a:ext cx="10515600" cy="5770563"/>
          </a:xfrm>
          <a:solidFill>
            <a:schemeClr val="accent4"/>
          </a:solidFill>
        </p:spPr>
        <p:txBody>
          <a:bodyPr/>
          <a:lstStyle/>
          <a:p>
            <a:r>
              <a:rPr lang="es-MX" sz="2400" dirty="0" smtClean="0"/>
              <a:t>Transcripción de un fragmento: los alumnos tienen que transcribir por escrito un fragmento oral.</a:t>
            </a:r>
          </a:p>
          <a:p>
            <a:r>
              <a:rPr lang="es-MX" sz="2400" dirty="0" smtClean="0"/>
              <a:t>Análisis de exposiciones: analizar una exposición y en base a eso elaborar una y grabarse.</a:t>
            </a:r>
          </a:p>
          <a:p>
            <a:r>
              <a:rPr lang="es-MX" sz="2400" dirty="0" smtClean="0"/>
              <a:t>Comparación y análisis: los alumnos escuchan varios dialectos o maneras de hablar (correcta, incorrecta, formal, coloquial, etc.) y las comparan.</a:t>
            </a:r>
          </a:p>
          <a:p>
            <a:r>
              <a:rPr lang="es-MX" sz="2400" dirty="0" smtClean="0"/>
              <a:t>Formal y coloquial: los alumnos escuchan estas dos maneras de hablar y ven sus diferencias (parejas).</a:t>
            </a:r>
          </a:p>
          <a:p>
            <a:r>
              <a:rPr lang="es-MX" sz="2400" dirty="0" smtClean="0"/>
              <a:t>Programa de radio: graban un programa de radio.</a:t>
            </a:r>
          </a:p>
          <a:p>
            <a:r>
              <a:rPr lang="es-MX" sz="2400" dirty="0" smtClean="0"/>
              <a:t>Deberes grabados: el alumno graba una exposición en casa y la lleva a la escuela para ser evaluada.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659739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2715" y="1161144"/>
            <a:ext cx="10515600" cy="4368800"/>
          </a:xfrm>
          <a:solidFill>
            <a:schemeClr val="accent1"/>
          </a:solidFill>
        </p:spPr>
        <p:txBody>
          <a:bodyPr/>
          <a:lstStyle/>
          <a:p>
            <a:r>
              <a:rPr lang="es-MX" sz="2400" dirty="0" smtClean="0"/>
              <a:t>Grabar en la calle: grabar como si fueran periodistas y es información utilizarle para analizarla.</a:t>
            </a:r>
          </a:p>
          <a:p>
            <a:r>
              <a:rPr lang="es-MX" sz="2400" dirty="0" smtClean="0"/>
              <a:t>Aprendizajes de lenguajes en comunidad: los alumnos se graban grupalmente y escuchan su grabación y las frases resultantes las amplían, las estructuran, etc.</a:t>
            </a:r>
          </a:p>
          <a:p>
            <a:r>
              <a:rPr lang="es-MX" sz="2400" dirty="0" smtClean="0"/>
              <a:t>Músicas: a partir de la música se pide que expresen sus emociones.</a:t>
            </a:r>
          </a:p>
          <a:p>
            <a:r>
              <a:rPr lang="es-MX" sz="2400" dirty="0" smtClean="0"/>
              <a:t>Ruidos: describir e interpretar los ruidos escuchados.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276958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s-MX" dirty="0" smtClean="0"/>
              <a:t>Ejercicios de video.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A363B"/>
          </a:solidFill>
        </p:spPr>
        <p:txBody>
          <a:bodyPr/>
          <a:lstStyle/>
          <a:p>
            <a:r>
              <a:rPr lang="es-MX" sz="2400" dirty="0" smtClean="0"/>
              <a:t>Imagen congelada: detienen el video en una imagen representativa y descifran que es lo que va a decir.</a:t>
            </a:r>
          </a:p>
          <a:p>
            <a:r>
              <a:rPr lang="es-MX" sz="2400" dirty="0" smtClean="0"/>
              <a:t>Pensamientos y sentimientos: se congela el video y descifran los pensamientos y sentimientos del personaje.</a:t>
            </a:r>
          </a:p>
          <a:p>
            <a:r>
              <a:rPr lang="es-MX" sz="2400" dirty="0" smtClean="0"/>
              <a:t>Video y cuestionario: por parejas responden un cuestionario acerca del video y después lo vuelven a retomar.</a:t>
            </a:r>
          </a:p>
          <a:p>
            <a:r>
              <a:rPr lang="es-MX" sz="2400" dirty="0" smtClean="0"/>
              <a:t>Video y resumen: ven el video y el maestro les da indicadores exactos y ellos después elaboran un resumen.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169247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9171" y="1306286"/>
            <a:ext cx="10515600" cy="3875314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s-MX" sz="2400" dirty="0" smtClean="0"/>
              <a:t>Imagen y sonido: se divide al equipo en dos la primera parte ve el video sin sonido y la segunda sin imágenes, después se platican el sonido y las imágenes y realizan un documento de los observado.</a:t>
            </a:r>
          </a:p>
          <a:p>
            <a:r>
              <a:rPr lang="es-MX" sz="2400" dirty="0" smtClean="0"/>
              <a:t>Comportamientos: los alumnos tienen que valorar y analizar el comportamiento comunicativo de las personas.</a:t>
            </a:r>
          </a:p>
          <a:p>
            <a:r>
              <a:rPr lang="es-MX" sz="2400" dirty="0" smtClean="0"/>
              <a:t>Recreación: reescriben libremente un texto a partir de imágenes mudas.</a:t>
            </a:r>
          </a:p>
          <a:p>
            <a:r>
              <a:rPr lang="es-MX" sz="2400" dirty="0" smtClean="0"/>
              <a:t>Guion y video: redactan un guion literario después graban el video.</a:t>
            </a:r>
            <a:endParaRPr lang="es-MX" sz="2400" dirty="0"/>
          </a:p>
        </p:txBody>
      </p:sp>
    </p:spTree>
    <p:extLst>
      <p:ext uri="{BB962C8B-B14F-4D97-AF65-F5344CB8AC3E}">
        <p14:creationId xmlns="" xmlns:p14="http://schemas.microsoft.com/office/powerpoint/2010/main" val="79284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759853" y="193184"/>
            <a:ext cx="10728102" cy="1287887"/>
          </a:xfrm>
          <a:prstGeom prst="roundRect">
            <a:avLst/>
          </a:prstGeom>
          <a:solidFill>
            <a:srgbClr val="58EC44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Penny Ur (1984)</a:t>
            </a:r>
          </a:p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Características mas relevantes del escuchar cotidiano, son bastantes reveladoras y tienen implicaciones didácticas decisivas: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76518" y="2459864"/>
            <a:ext cx="11475076" cy="3554570"/>
          </a:xfrm>
          <a:prstGeom prst="roundRect">
            <a:avLst/>
          </a:prstGeom>
          <a:solidFill>
            <a:srgbClr val="F82493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sz="2200" u="sng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200" u="sng" dirty="0" smtClean="0">
                <a:solidFill>
                  <a:schemeClr val="tx1"/>
                </a:solidFill>
              </a:rPr>
              <a:t>Escuchamos con objetivo determinado y con expectativas concretas de lo que vamos a oír.</a:t>
            </a:r>
          </a:p>
          <a:p>
            <a:pPr algn="just"/>
            <a:r>
              <a:rPr lang="es-ES" sz="2200" dirty="0" smtClean="0"/>
              <a:t>Esta capacidad de predecir lo que vamos a oír nos prepara para el proceso de comprensión.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200" dirty="0" smtClean="0">
                <a:solidFill>
                  <a:schemeClr val="tx1"/>
                </a:solidFill>
              </a:rPr>
              <a:t>En su mayoría de veces, </a:t>
            </a:r>
            <a:r>
              <a:rPr lang="es-ES" sz="2200" u="sng" dirty="0" smtClean="0">
                <a:solidFill>
                  <a:schemeClr val="tx1"/>
                </a:solidFill>
              </a:rPr>
              <a:t>podemos ver a quien habla</a:t>
            </a:r>
            <a:r>
              <a:rPr lang="es-ES" sz="2200" dirty="0" smtClean="0">
                <a:solidFill>
                  <a:schemeClr val="tx1"/>
                </a:solidFill>
              </a:rPr>
              <a:t>: </a:t>
            </a:r>
            <a:r>
              <a:rPr lang="es-ES" sz="2200" dirty="0" smtClean="0"/>
              <a:t>permite el feedback inmediato, la ruptura del discurso y nos brinda información no verbal.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200" u="sng" dirty="0" smtClean="0">
                <a:solidFill>
                  <a:schemeClr val="tx1"/>
                </a:solidFill>
              </a:rPr>
              <a:t>Mientras escuchamos se exige que se responda con un feedback o retroalimentación a la persona que habla.</a:t>
            </a:r>
          </a:p>
          <a:p>
            <a:pPr algn="just"/>
            <a:r>
              <a:rPr lang="es-ES" sz="2200" dirty="0" smtClean="0"/>
              <a:t>La respuesta puede ser verbal o no verbal: gestos, miradas, vocalizaciones, etc. En la comunicación oral el intercambio de papeles entre emisor y receptor es constante.</a:t>
            </a:r>
          </a:p>
          <a:p>
            <a:pPr algn="just"/>
            <a:endParaRPr lang="es-ES" sz="2200" u="sng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200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901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5B73B">
              <a:alpha val="78000"/>
            </a:srgbClr>
          </a:solidFill>
        </p:spPr>
        <p:txBody>
          <a:bodyPr/>
          <a:lstStyle/>
          <a:p>
            <a:r>
              <a:rPr lang="es-MX" dirty="0" smtClean="0"/>
              <a:t>Evaluación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FA363B"/>
          </a:solidFill>
        </p:spPr>
        <p:txBody>
          <a:bodyPr/>
          <a:lstStyle/>
          <a:p>
            <a:pPr algn="just"/>
            <a:r>
              <a:rPr lang="es-MX" sz="3600" dirty="0" smtClean="0"/>
              <a:t>La evaluación de la comprensión oral tiene un doble objetivo.</a:t>
            </a:r>
          </a:p>
          <a:p>
            <a:pPr algn="just"/>
            <a:r>
              <a:rPr lang="es-MX" sz="3600" dirty="0" smtClean="0"/>
              <a:t>Por una parte que es muy necesaria, se utiliza para detectar las carencias generales de comprensión que pueden tener los alumnos</a:t>
            </a:r>
          </a:p>
          <a:p>
            <a:pPr algn="just"/>
            <a:r>
              <a:rPr lang="es-MX" sz="3600" dirty="0" smtClean="0"/>
              <a:t>Por otra también es útil para medir los progresos de comprensión de los alumnos durante el curso.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399012"/>
            <a:ext cx="10515600" cy="5777952"/>
          </a:xfrm>
          <a:solidFill>
            <a:srgbClr val="FB8DAC"/>
          </a:solidFill>
        </p:spPr>
        <p:txBody>
          <a:bodyPr>
            <a:normAutofit/>
          </a:bodyPr>
          <a:lstStyle/>
          <a:p>
            <a:pPr algn="just"/>
            <a:r>
              <a:rPr lang="es-MX" sz="3600" dirty="0" smtClean="0"/>
              <a:t>Es importante que los maestros detecten cualquier tipo de problema para poder solucionarlos lo más pronto posible.</a:t>
            </a:r>
          </a:p>
          <a:p>
            <a:pPr algn="just"/>
            <a:r>
              <a:rPr lang="es-MX" sz="3600" dirty="0" smtClean="0"/>
              <a:t>Para esto es necesario realizar una evaluación diagnostica. Pero es suficiente con que el maestro esté atento ante las prácticas cotidianas del aula como: </a:t>
            </a:r>
          </a:p>
          <a:p>
            <a:pPr marL="971550" lvl="1" indent="-514350" algn="just"/>
            <a:r>
              <a:rPr lang="es-MX" sz="3200" dirty="0" smtClean="0"/>
              <a:t>Situaciones de comunicación de todo tipo.</a:t>
            </a:r>
          </a:p>
          <a:p>
            <a:pPr marL="971550" lvl="1" indent="-514350" algn="just"/>
            <a:r>
              <a:rPr lang="es-MX" sz="3200" dirty="0" smtClean="0"/>
              <a:t>Tomar nota de cualquier incidencia relevante.</a:t>
            </a:r>
          </a:p>
          <a:p>
            <a:pPr marL="971550" lvl="1" indent="-514350" algn="just"/>
            <a:r>
              <a:rPr lang="es-MX" sz="3200" dirty="0" smtClean="0"/>
              <a:t>Llevar fichas de control.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28034" y="476519"/>
            <a:ext cx="11037194" cy="3477296"/>
          </a:xfrm>
          <a:prstGeom prst="roundRect">
            <a:avLst/>
          </a:prstGeom>
          <a:solidFill>
            <a:srgbClr val="58EC44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u="sng" dirty="0" smtClean="0">
                <a:solidFill>
                  <a:schemeClr val="tx1"/>
                </a:solidFill>
              </a:rPr>
              <a:t>No escuchamos una exposición de 10 minutos, sino 20 o mas fragmentos de 30 segundos.</a:t>
            </a:r>
          </a:p>
          <a:p>
            <a:pPr algn="just"/>
            <a:r>
              <a:rPr lang="es-ES" sz="2000" dirty="0" smtClean="0">
                <a:solidFill>
                  <a:schemeClr val="bg1"/>
                </a:solidFill>
              </a:rPr>
              <a:t>Debido a las respuestas continuas y pausadas.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u="sng" dirty="0" smtClean="0">
                <a:solidFill>
                  <a:schemeClr val="tx1"/>
                </a:solidFill>
              </a:rPr>
              <a:t>Otros estímulos sensoriales nos dan información que utilizamos para interpretar el texto: olores, ruidos, aspecto visual, etc.</a:t>
            </a:r>
          </a:p>
          <a:p>
            <a:pPr algn="just"/>
            <a:r>
              <a:rPr lang="es-ES" sz="2000" dirty="0" smtClean="0">
                <a:solidFill>
                  <a:schemeClr val="bg1"/>
                </a:solidFill>
              </a:rPr>
              <a:t>Exposición oral: esquemas o notas de pizarra</a:t>
            </a:r>
          </a:p>
          <a:p>
            <a:pPr algn="just"/>
            <a:r>
              <a:rPr lang="es-ES" sz="2000" dirty="0" smtClean="0">
                <a:solidFill>
                  <a:schemeClr val="bg1"/>
                </a:solidFill>
              </a:rPr>
              <a:t>Conversación informal: códigos no verbales, apretones de manos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u="sng" dirty="0" smtClean="0">
                <a:solidFill>
                  <a:schemeClr val="tx1"/>
                </a:solidFill>
              </a:rPr>
              <a:t>Comunicación cotidiana utilizada en diferentes contextos</a:t>
            </a:r>
            <a:r>
              <a:rPr lang="es-ES" sz="2000" dirty="0" smtClean="0">
                <a:solidFill>
                  <a:schemeClr val="bg1"/>
                </a:solidFill>
              </a:rPr>
              <a:t> mas formales: la escuela, trabajo, conferencias, etc. </a:t>
            </a:r>
          </a:p>
          <a:p>
            <a:pPr algn="just"/>
            <a:r>
              <a:rPr lang="es-ES" sz="2000" dirty="0" smtClean="0">
                <a:solidFill>
                  <a:schemeClr val="bg1"/>
                </a:solidFill>
              </a:rPr>
              <a:t>Con un grado elevado de redundancia y de ruido: ruido ambiental, falta de atención del receptor.</a:t>
            </a:r>
          </a:p>
          <a:p>
            <a:pPr algn="ctr"/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596980" y="4146998"/>
            <a:ext cx="8899302" cy="2498501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824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Escuchar es comprender el mensaje y para hacerlo debemos poner en marcha un proceso cognitivo de construcción de significado y de interpretación en un discurso pronunciado oralmente.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84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4326" y="1520377"/>
            <a:ext cx="9465972" cy="2838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ángulo redondeado 4"/>
          <p:cNvSpPr/>
          <p:nvPr/>
        </p:nvSpPr>
        <p:spPr>
          <a:xfrm>
            <a:off x="888642" y="206062"/>
            <a:ext cx="10277341" cy="940158"/>
          </a:xfrm>
          <a:prstGeom prst="roundRect">
            <a:avLst/>
          </a:prstGeom>
          <a:solidFill>
            <a:srgbClr val="FF0000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Contenidos que intervienen en la habilidad oral:</a:t>
            </a:r>
            <a:endParaRPr lang="es-ES" sz="32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276895" y="4732984"/>
            <a:ext cx="11500834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u="sng" dirty="0" smtClean="0">
              <a:solidFill>
                <a:schemeClr val="tx1"/>
              </a:solidFill>
            </a:endParaRPr>
          </a:p>
          <a:p>
            <a:pPr algn="ctr"/>
            <a:r>
              <a:rPr lang="es-ES" sz="2000" b="1" u="sng" dirty="0" smtClean="0">
                <a:solidFill>
                  <a:schemeClr val="tx1"/>
                </a:solidFill>
              </a:rPr>
              <a:t>Procedimientos:</a:t>
            </a:r>
            <a:r>
              <a:rPr lang="es-ES" sz="2000" dirty="0" smtClean="0"/>
              <a:t> estrategias comunicativas que utilizamos para descifrar mensajes orales.</a:t>
            </a:r>
          </a:p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Conceptos: </a:t>
            </a:r>
            <a:r>
              <a:rPr lang="es-ES" sz="2000" dirty="0" smtClean="0"/>
              <a:t>sistema de la lengua, las reglas gramaticales y textuales que vehiculan los discursos.</a:t>
            </a:r>
          </a:p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Actitudes: </a:t>
            </a:r>
            <a:r>
              <a:rPr lang="es-ES" sz="2000" dirty="0" smtClean="0"/>
              <a:t>valores , opiniones subyacentes, y las normas de comportamiento que se relacionan con el acto de escuchar.</a:t>
            </a:r>
          </a:p>
          <a:p>
            <a:pPr algn="ctr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xmlns="" val="365812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66670" y="283335"/>
            <a:ext cx="10856890" cy="965915"/>
          </a:xfrm>
          <a:prstGeom prst="roundRect">
            <a:avLst/>
          </a:prstGeom>
          <a:solidFill>
            <a:srgbClr val="F82493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Estrategias del perfil del buen receptor:</a:t>
            </a:r>
            <a:endParaRPr lang="es-ES" sz="36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1062506" y="1493949"/>
            <a:ext cx="9865218" cy="24083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chemeClr val="tx1"/>
                </a:solidFill>
              </a:rPr>
              <a:t>Manifestar comprensión del discurso. Decir: si si…, ya comprendo, ya veo.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chemeClr val="tx1"/>
                </a:solidFill>
              </a:rPr>
              <a:t>Animar al emisor a seguir hablando: ¿y entonces? ¿estas seguro? ¡No puede ser cierto!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chemeClr val="tx1"/>
                </a:solidFill>
              </a:rPr>
              <a:t>Anticipar el discurso: ¡Y seguro que después se marcho! Y se acaba aquí, ¿verdad?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chemeClr val="tx1"/>
                </a:solidFill>
              </a:rPr>
              <a:t>Acompañar el discurso con un buen comportamiento no verbal: mirar a los ojos, asentir, sonreír.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pequiniski.files.wordpress.com/2014/01/e-saber-escucha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1832" y="3469783"/>
            <a:ext cx="4921935" cy="32207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4349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5890" y="2024695"/>
            <a:ext cx="8934787" cy="4099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ángulo redondeado 4"/>
          <p:cNvSpPr/>
          <p:nvPr/>
        </p:nvSpPr>
        <p:spPr>
          <a:xfrm>
            <a:off x="1094705" y="231820"/>
            <a:ext cx="10238705" cy="1287887"/>
          </a:xfrm>
          <a:prstGeom prst="roundRect">
            <a:avLst/>
          </a:prstGeom>
          <a:solidFill>
            <a:srgbClr val="58EC44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André Conquet (1983)</a:t>
            </a:r>
          </a:p>
          <a:p>
            <a:pPr algn="ctr"/>
            <a:r>
              <a:rPr lang="es-ES" sz="2400" dirty="0" smtClean="0"/>
              <a:t>Útiles para las situaciones de comprensión más formales: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2836453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197736" y="360609"/>
            <a:ext cx="9710671" cy="875763"/>
          </a:xfrm>
          <a:prstGeom prst="roundRect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Modelos y estrategias de comprensión </a:t>
            </a:r>
            <a:endParaRPr lang="es-ES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0783" y="1120462"/>
            <a:ext cx="6124575" cy="5591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5340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18185" y="360608"/>
            <a:ext cx="10599312" cy="6156102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27C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 smtClean="0">
              <a:solidFill>
                <a:schemeClr val="tx1"/>
              </a:solidFill>
            </a:endParaRPr>
          </a:p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En plena conversación el receptor despliega un abanico de estrategias:</a:t>
            </a:r>
          </a:p>
          <a:p>
            <a:pPr algn="ctr"/>
            <a:endParaRPr lang="es-ES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rgbClr val="0070C0"/>
                </a:solidFill>
              </a:rPr>
              <a:t>Reconocer: </a:t>
            </a:r>
            <a:r>
              <a:rPr lang="es-ES" sz="2400" dirty="0" smtClean="0">
                <a:solidFill>
                  <a:srgbClr val="7030A0"/>
                </a:solidFill>
              </a:rPr>
              <a:t>identificamos; sonidos, palabras, expresiones.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rgbClr val="0070C0"/>
                </a:solidFill>
              </a:rPr>
              <a:t>Seleccionar: </a:t>
            </a:r>
            <a:r>
              <a:rPr lang="es-ES" sz="2400" dirty="0" smtClean="0">
                <a:solidFill>
                  <a:srgbClr val="7030A0"/>
                </a:solidFill>
              </a:rPr>
              <a:t>entre los diversos sonidos, palabras, ideas y expresiones escogemos los que nos parecen relevantes según nuestros conocimientos.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rgbClr val="0070C0"/>
                </a:solidFill>
              </a:rPr>
              <a:t>Interpretar:  </a:t>
            </a:r>
            <a:r>
              <a:rPr lang="es-ES" sz="2400" dirty="0" smtClean="0">
                <a:solidFill>
                  <a:srgbClr val="7030A0"/>
                </a:solidFill>
              </a:rPr>
              <a:t>imponemos una estructura y un valor comunicativo a cada oración.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rgbClr val="0070C0"/>
                </a:solidFill>
              </a:rPr>
              <a:t>Anticipar: </a:t>
            </a:r>
            <a:r>
              <a:rPr lang="es-ES" sz="2400" dirty="0" smtClean="0">
                <a:solidFill>
                  <a:srgbClr val="7030A0"/>
                </a:solidFill>
              </a:rPr>
              <a:t>durante el discurso también anticipamos lo que le emisor puede ir diciendo, podemos prever que es lo que seguirá.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rgbClr val="0070C0"/>
                </a:solidFill>
              </a:rPr>
              <a:t>Inferir: </a:t>
            </a:r>
            <a:r>
              <a:rPr lang="es-ES" sz="2400" dirty="0" smtClean="0">
                <a:solidFill>
                  <a:srgbClr val="7030A0"/>
                </a:solidFill>
              </a:rPr>
              <a:t>mientras escuchamos obtenemos información de otras fuentes; se observan los códigos no verbales que lo acompañan, actitud, y situación.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rgbClr val="0070C0"/>
                </a:solidFill>
              </a:rPr>
              <a:t>Retener: </a:t>
            </a:r>
            <a:r>
              <a:rPr lang="es-ES" sz="2400" dirty="0" smtClean="0">
                <a:solidFill>
                  <a:srgbClr val="7030A0"/>
                </a:solidFill>
              </a:rPr>
              <a:t>algunos discursos importantes se guardan en la memoria a corto plazo para reinterpretar el discurso. Los datos mas relevantes quedan almacenados a largo plazo en la memoria 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877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2098</Words>
  <Application>Microsoft Office PowerPoint</Application>
  <PresentationFormat>Personalizado</PresentationFormat>
  <Paragraphs>170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Ejercicios de Comprensión:</vt:lpstr>
      <vt:lpstr>Puesta en Practica de los Ejercicios de Comprensión:</vt:lpstr>
      <vt:lpstr>Diapositiva 16</vt:lpstr>
      <vt:lpstr>Magnetófono y video</vt:lpstr>
      <vt:lpstr>Para utilizar estos aparatos didácticamente es necesario planificar la actividad:</vt:lpstr>
      <vt:lpstr>Potencial didáctico de estos aparatos:</vt:lpstr>
      <vt:lpstr>Diapositiva 20</vt:lpstr>
      <vt:lpstr>Tipología de ejercicios. </vt:lpstr>
      <vt:lpstr>Intensivos:</vt:lpstr>
      <vt:lpstr>Productivos:</vt:lpstr>
      <vt:lpstr>Ejercicios de audio.</vt:lpstr>
      <vt:lpstr>Diapositiva 25</vt:lpstr>
      <vt:lpstr>Diapositiva 26</vt:lpstr>
      <vt:lpstr>Diapositiva 27</vt:lpstr>
      <vt:lpstr>Ejercicios de video.</vt:lpstr>
      <vt:lpstr>Diapositiva 29</vt:lpstr>
      <vt:lpstr>Evaluación</vt:lpstr>
      <vt:lpstr>Diapositiva 31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Personal</cp:lastModifiedBy>
  <cp:revision>26</cp:revision>
  <dcterms:created xsi:type="dcterms:W3CDTF">2014-03-15T15:28:20Z</dcterms:created>
  <dcterms:modified xsi:type="dcterms:W3CDTF">2014-03-20T22:07:28Z</dcterms:modified>
</cp:coreProperties>
</file>