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p:scale>
          <a:sx n="60" d="100"/>
          <a:sy n="60" d="100"/>
        </p:scale>
        <p:origin x="-732" y="-11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9/25/2016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9/25/2016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9/25/2016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9/25/2016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A61015F-7CC6-4D0A-9D87-873EA4C304CC}" type="datetimeFigureOut">
              <a:rPr lang="en-US" dirty="0"/>
              <a:t>9/25/2016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9/25/2016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9/25/2016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9/25/2016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9/25/2016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5C68B11-C5A8-448C-8CE9-B1A273C79CFC}" type="datetimeFigureOut">
              <a:rPr lang="en-US" dirty="0"/>
              <a:t>9/25/2016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7616CA0-919D-4A49-9C8A-62FDFB3A5183}" type="datetimeFigureOut">
              <a:rPr lang="en-US" dirty="0"/>
              <a:t>9/25/2016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9/25/2016</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‹Nº›</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La actividad humana y el espacio geográfico</a:t>
            </a:r>
            <a:endParaRPr lang="es-MX" dirty="0"/>
          </a:p>
        </p:txBody>
      </p:sp>
      <p:sp>
        <p:nvSpPr>
          <p:cNvPr id="3" name="Subtítulo 2"/>
          <p:cNvSpPr>
            <a:spLocks noGrp="1"/>
          </p:cNvSpPr>
          <p:nvPr>
            <p:ph type="subTitle" idx="1"/>
          </p:nvPr>
        </p:nvSpPr>
        <p:spPr/>
        <p:txBody>
          <a:bodyPr/>
          <a:lstStyle/>
          <a:p>
            <a:r>
              <a:rPr lang="es-MX" dirty="0"/>
              <a:t> </a:t>
            </a:r>
            <a:br>
              <a:rPr lang="es-MX" dirty="0"/>
            </a:br>
            <a:r>
              <a:rPr lang="es-MX" dirty="0"/>
              <a:t>Rodríguez, F. (2000</a:t>
            </a:r>
          </a:p>
        </p:txBody>
      </p:sp>
    </p:spTree>
    <p:extLst>
      <p:ext uri="{BB962C8B-B14F-4D97-AF65-F5344CB8AC3E}">
        <p14:creationId xmlns:p14="http://schemas.microsoft.com/office/powerpoint/2010/main" val="1996135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MX" dirty="0" smtClean="0"/>
              <a:t>Los ejercicios-tipo en la clase de geografía: un elemento para el control del conocimiento escolar </a:t>
            </a:r>
            <a:endParaRPr lang="es-MX" dirty="0"/>
          </a:p>
        </p:txBody>
      </p:sp>
      <p:sp>
        <p:nvSpPr>
          <p:cNvPr id="3" name="Marcador de contenido 2"/>
          <p:cNvSpPr>
            <a:spLocks noGrp="1"/>
          </p:cNvSpPr>
          <p:nvPr>
            <p:ph idx="1"/>
          </p:nvPr>
        </p:nvSpPr>
        <p:spPr/>
        <p:txBody>
          <a:bodyPr>
            <a:normAutofit/>
          </a:bodyPr>
          <a:lstStyle/>
          <a:p>
            <a:r>
              <a:rPr lang="es-MX" sz="2400" dirty="0" smtClean="0"/>
              <a:t>Los ejercicios-tipo aparecen siempre estrechamente unidos a la disciplina, contribuyendo de esa forma a definirla y a delimitarla. </a:t>
            </a:r>
          </a:p>
          <a:p>
            <a:r>
              <a:rPr lang="es-MX" sz="2400" dirty="0" smtClean="0"/>
              <a:t>Los ejercicios-tipo resultan indispensable para su control, de manera que el éxito de una materia escolar depende fundamentalmente de la calidad de los ejercicios o practicas susceptibles de ser propuestos. </a:t>
            </a:r>
          </a:p>
          <a:p>
            <a:r>
              <a:rPr lang="es-MX" sz="2400" dirty="0" smtClean="0"/>
              <a:t>En el caso de la geografía, cumplen los documentos cartográficos cuando se utilizan tan solo como soportes informativos que faciliten la adquisición de la vulgata, esto es, nombrar y localizar lugares, renunciando a su potencialidad para orientaciones esenciales de la didáctica  de nuestra disciplina. </a:t>
            </a:r>
            <a:endParaRPr lang="es-MX" sz="2400" dirty="0"/>
          </a:p>
        </p:txBody>
      </p:sp>
    </p:spTree>
    <p:extLst>
      <p:ext uri="{BB962C8B-B14F-4D97-AF65-F5344CB8AC3E}">
        <p14:creationId xmlns:p14="http://schemas.microsoft.com/office/powerpoint/2010/main" val="1031503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24128" y="551793"/>
            <a:ext cx="9720073" cy="5757567"/>
          </a:xfrm>
        </p:spPr>
        <p:txBody>
          <a:bodyPr>
            <a:normAutofit/>
          </a:bodyPr>
          <a:lstStyle/>
          <a:p>
            <a:r>
              <a:rPr lang="es-MX" sz="3200" b="1" u="sng" dirty="0" smtClean="0"/>
              <a:t>Vulgata:  </a:t>
            </a:r>
            <a:r>
              <a:rPr lang="es-MX" sz="3200" dirty="0" smtClean="0"/>
              <a:t>Conjunto de conocimientos o contenidos explícitos compartidos por el profesorado y considerados como característicos de la disciplina. </a:t>
            </a:r>
          </a:p>
          <a:p>
            <a:pPr marL="0" indent="0">
              <a:buNone/>
            </a:pPr>
            <a:endParaRPr lang="es-MX" sz="3200" b="1" u="sng" dirty="0" smtClean="0"/>
          </a:p>
          <a:p>
            <a:pPr marL="0" indent="0">
              <a:buNone/>
            </a:pPr>
            <a:r>
              <a:rPr lang="es-MX" sz="3200" b="1" u="sng" dirty="0" smtClean="0"/>
              <a:t>La vulgata geográfica </a:t>
            </a:r>
            <a:r>
              <a:rPr lang="es-MX" sz="3200" dirty="0" smtClean="0"/>
              <a:t>se refiere a las principales formas del relieve continental en términos de cordilleras (Himalaya, montañas rocosas, andes, Alpes), mesetas (Tíbet, meseta brasileña) y llanuras (grandes, llanuras Norteamérica, llanura amazónica, etc.) </a:t>
            </a:r>
          </a:p>
          <a:p>
            <a:endParaRPr lang="es-MX" sz="2800" dirty="0" smtClean="0"/>
          </a:p>
          <a:p>
            <a:endParaRPr lang="es-MX" sz="2800" dirty="0"/>
          </a:p>
        </p:txBody>
      </p:sp>
    </p:spTree>
    <p:extLst>
      <p:ext uri="{BB962C8B-B14F-4D97-AF65-F5344CB8AC3E}">
        <p14:creationId xmlns:p14="http://schemas.microsoft.com/office/powerpoint/2010/main" val="3910863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idx="1"/>
          </p:nvPr>
        </p:nvSpPr>
        <p:spPr>
          <a:xfrm>
            <a:off x="1023938" y="850900"/>
            <a:ext cx="9720262" cy="5457825"/>
          </a:xfrm>
        </p:spPr>
        <p:txBody>
          <a:bodyPr>
            <a:normAutofit/>
          </a:bodyPr>
          <a:lstStyle/>
          <a:p>
            <a:pPr algn="ctr"/>
            <a:endParaRPr lang="es-MX" sz="3200" dirty="0" smtClean="0"/>
          </a:p>
          <a:p>
            <a:r>
              <a:rPr lang="es-MX" sz="3200" dirty="0" smtClean="0"/>
              <a:t>Todos estos conocimientos facticos, junto con sus nomenclaturas correspondientes, encuentran un apropiado instrumento de control a través de documentos cartográficos muy precisos. Así, un mapa del relieve terrestre, en algún caso acompañando de un cuadro de texto para cada continente en donde recoge una somera descripción de las grandes unidades del relieve, sirve para plantear actividades de este tipo. </a:t>
            </a:r>
            <a:endParaRPr lang="es-MX" sz="3200" dirty="0"/>
          </a:p>
        </p:txBody>
      </p:sp>
    </p:spTree>
    <p:extLst>
      <p:ext uri="{BB962C8B-B14F-4D97-AF65-F5344CB8AC3E}">
        <p14:creationId xmlns:p14="http://schemas.microsoft.com/office/powerpoint/2010/main" val="1404505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Nombrar y localizar lugares abundantes o escasamente poblados, con tasa mayor o menor tasa de natalidad</a:t>
            </a:r>
            <a:endParaRPr lang="es-MX" dirty="0"/>
          </a:p>
        </p:txBody>
      </p:sp>
      <p:sp>
        <p:nvSpPr>
          <p:cNvPr id="3" name="2 Marcador de contenido"/>
          <p:cNvSpPr>
            <a:spLocks noGrp="1"/>
          </p:cNvSpPr>
          <p:nvPr>
            <p:ph idx="1"/>
          </p:nvPr>
        </p:nvSpPr>
        <p:spPr/>
        <p:txBody>
          <a:bodyPr/>
          <a:lstStyle/>
          <a:p>
            <a:pPr marL="0" indent="0">
              <a:buNone/>
            </a:pPr>
            <a:r>
              <a:rPr lang="es-MX" dirty="0" smtClean="0"/>
              <a:t>La población siempre se haya distribuida desigualmente, con independencia de la escala considerada: el conjunto de la superficie terrestre, cada uno de los continentes. La enseñanza de la geografía debe desarrollarse a partir de la formulación de problemas socialmente relevantes, adaptados a los intereses y las capacidades de los alumnos de los alumnos para reclamar su implicación y la participación en clase. Debe de facilitarse la integración del conocimiento social a través de conceptos </a:t>
            </a:r>
            <a:r>
              <a:rPr lang="es-MX" dirty="0" err="1" smtClean="0"/>
              <a:t>transdisciplinares</a:t>
            </a:r>
            <a:r>
              <a:rPr lang="es-MX" dirty="0" smtClean="0"/>
              <a:t> pertinentes</a:t>
            </a:r>
          </a:p>
          <a:p>
            <a:pPr marL="0" indent="0">
              <a:buNone/>
            </a:pPr>
            <a:endParaRPr lang="es-MX" dirty="0"/>
          </a:p>
        </p:txBody>
      </p:sp>
    </p:spTree>
    <p:extLst>
      <p:ext uri="{BB962C8B-B14F-4D97-AF65-F5344CB8AC3E}">
        <p14:creationId xmlns:p14="http://schemas.microsoft.com/office/powerpoint/2010/main" val="285547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Nombrar y localizar ejemplos representativos de los principales paisajes agrarios, de los espacios industriales más importantes</a:t>
            </a:r>
            <a:endParaRPr lang="es-MX" dirty="0"/>
          </a:p>
        </p:txBody>
      </p:sp>
      <p:sp>
        <p:nvSpPr>
          <p:cNvPr id="3" name="2 Marcador de contenido"/>
          <p:cNvSpPr>
            <a:spLocks noGrp="1"/>
          </p:cNvSpPr>
          <p:nvPr>
            <p:ph idx="1"/>
          </p:nvPr>
        </p:nvSpPr>
        <p:spPr/>
        <p:txBody>
          <a:bodyPr/>
          <a:lstStyle/>
          <a:p>
            <a:pPr marL="0" indent="0">
              <a:buNone/>
            </a:pPr>
            <a:r>
              <a:rPr lang="es-MX" dirty="0" smtClean="0"/>
              <a:t>La geografía escolar de las actividades económicas cuenta con una serie de conocimientos evidentes que se presentan como descriptores de la realidad. Estamos hablando del espacio rural y los principales sistemas agrarios.</a:t>
            </a:r>
          </a:p>
          <a:p>
            <a:pPr marL="0" indent="0">
              <a:buNone/>
            </a:pPr>
            <a:r>
              <a:rPr lang="es-MX" dirty="0" smtClean="0"/>
              <a:t>El planteamiento didáctico ofrece la posibilidad de que los alumnos respondan ¿Dónde se concentran las principales áreas industriales,  en que región es relativamente menor el peso de la industria?</a:t>
            </a:r>
          </a:p>
          <a:p>
            <a:pPr marL="0" indent="0">
              <a:buNone/>
            </a:pPr>
            <a:endParaRPr lang="es-MX" dirty="0"/>
          </a:p>
        </p:txBody>
      </p:sp>
    </p:spTree>
    <p:extLst>
      <p:ext uri="{BB962C8B-B14F-4D97-AF65-F5344CB8AC3E}">
        <p14:creationId xmlns:p14="http://schemas.microsoft.com/office/powerpoint/2010/main" val="1203023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conclusión</a:t>
            </a:r>
            <a:endParaRPr lang="es-MX" dirty="0"/>
          </a:p>
        </p:txBody>
      </p:sp>
      <p:sp>
        <p:nvSpPr>
          <p:cNvPr id="3" name="2 Marcador de contenido"/>
          <p:cNvSpPr>
            <a:spLocks noGrp="1"/>
          </p:cNvSpPr>
          <p:nvPr>
            <p:ph idx="1"/>
          </p:nvPr>
        </p:nvSpPr>
        <p:spPr/>
        <p:txBody>
          <a:bodyPr/>
          <a:lstStyle/>
          <a:p>
            <a:r>
              <a:rPr lang="es-MX" dirty="0" smtClean="0"/>
              <a:t>En la actualidad es posible la utilización de los documentos cartográficos en el aula poniéndolos al servicio de la geografía escolar que, partiendo de una problematización de los contenidos se orienta nada más y nada menos que a “educar geográficamente a las personas”.</a:t>
            </a:r>
          </a:p>
          <a:p>
            <a:r>
              <a:rPr lang="es-MX" dirty="0" smtClean="0"/>
              <a:t>Hace ya bastante tiempo que la enseñanza de la geografía dejó de centrarse en la relación entre países, capitales, ríos, montañas, por el contrario, hoy se asume que el papel formativo de esta disciplina radica en la comprensión de la organización del espacio en tanto que esta ocupado por una sociedad humana, de manera que el objetivo de las enseñanzas geográficas debe dirigirse a “razonar geográficamente, pensar el espacio” (</a:t>
            </a:r>
            <a:r>
              <a:rPr lang="es-MX" dirty="0" err="1" smtClean="0"/>
              <a:t>Clary</a:t>
            </a:r>
            <a:r>
              <a:rPr lang="es-MX" dirty="0" smtClean="0"/>
              <a:t>, 1992)</a:t>
            </a:r>
            <a:endParaRPr lang="es-MX" dirty="0"/>
          </a:p>
        </p:txBody>
      </p:sp>
    </p:spTree>
    <p:extLst>
      <p:ext uri="{BB962C8B-B14F-4D97-AF65-F5344CB8AC3E}">
        <p14:creationId xmlns:p14="http://schemas.microsoft.com/office/powerpoint/2010/main" val="40339745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83</TotalTime>
  <Words>568</Words>
  <Application>Microsoft Office PowerPoint</Application>
  <PresentationFormat>Personalizado</PresentationFormat>
  <Paragraphs>19</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Integral</vt:lpstr>
      <vt:lpstr>La actividad humana y el espacio geográfico</vt:lpstr>
      <vt:lpstr>Los ejercicios-tipo en la clase de geografía: un elemento para el control del conocimiento escolar </vt:lpstr>
      <vt:lpstr>Presentación de PowerPoint</vt:lpstr>
      <vt:lpstr>Presentación de PowerPoint</vt:lpstr>
      <vt:lpstr>Nombrar y localizar lugares abundantes o escasamente poblados, con tasa mayor o menor tasa de natalidad</vt:lpstr>
      <vt:lpstr>Nombrar y localizar ejemplos representativos de los principales paisajes agrarios, de los espacios industriales más importantes</vt:lpstr>
      <vt:lpstr>conclusión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actividad humana y el espacio geográfico</dc:title>
  <dc:creator>TITA</dc:creator>
  <cp:lastModifiedBy>Rodolfo</cp:lastModifiedBy>
  <cp:revision>7</cp:revision>
  <dcterms:created xsi:type="dcterms:W3CDTF">2016-09-25T17:26:19Z</dcterms:created>
  <dcterms:modified xsi:type="dcterms:W3CDTF">2016-09-26T02:55:04Z</dcterms:modified>
</cp:coreProperties>
</file>