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804"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805"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80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807"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808"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809"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‹Nº›</a:t>
            </a:fld>
            <a:endParaRPr lang="en-US"/>
          </a:p>
        </p:txBody>
      </p:sp>
    </p:spTree>
    <p:extLst>
      <p:ext uri="{BB962C8B-B14F-4D97-AF65-F5344CB8AC3E}">
        <p14:creationId xmlns:p14="http://schemas.microsoft.com/office/powerpoint/2010/main" val="10112912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29" name="Group 42"/>
          <p:cNvGrpSpPr/>
          <p:nvPr/>
        </p:nvGrpSpPr>
        <p:grpSpPr>
          <a:xfrm>
            <a:off x="-382404" y="0"/>
            <a:ext cx="9932332" cy="6858000"/>
            <a:chOff x="-382404" y="0"/>
            <a:chExt cx="9932332" cy="6858000"/>
          </a:xfrm>
        </p:grpSpPr>
        <p:grpSp>
          <p:nvGrpSpPr>
            <p:cNvPr id="30" name="Group 44"/>
            <p:cNvGrpSpPr/>
            <p:nvPr/>
          </p:nvGrpSpPr>
          <p:grpSpPr>
            <a:xfrm>
              <a:off x="0" y="0"/>
              <a:ext cx="9144000" cy="6858000"/>
              <a:chOff x="0" y="0"/>
              <a:chExt cx="9144000" cy="6858000"/>
            </a:xfrm>
          </p:grpSpPr>
          <p:grpSp>
            <p:nvGrpSpPr>
              <p:cNvPr id="31" name="Group 4"/>
              <p:cNvGrpSpPr/>
              <p:nvPr/>
            </p:nvGrpSpPr>
            <p:grpSpPr>
              <a:xfrm>
                <a:off x="0" y="0"/>
                <a:ext cx="2514600" cy="6858000"/>
                <a:chOff x="0" y="0"/>
                <a:chExt cx="2514600" cy="6858000"/>
              </a:xfrm>
            </p:grpSpPr>
            <p:sp>
              <p:nvSpPr>
                <p:cNvPr id="1048618"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19"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20"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2" name="Group 5"/>
              <p:cNvGrpSpPr/>
              <p:nvPr/>
            </p:nvGrpSpPr>
            <p:grpSpPr>
              <a:xfrm>
                <a:off x="422910" y="0"/>
                <a:ext cx="2514600" cy="6858000"/>
                <a:chOff x="0" y="0"/>
                <a:chExt cx="2514600" cy="6858000"/>
              </a:xfrm>
            </p:grpSpPr>
            <p:sp>
              <p:nvSpPr>
                <p:cNvPr id="1048621"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22"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23"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9"/>
              <p:cNvGrpSpPr/>
              <p:nvPr/>
            </p:nvGrpSpPr>
            <p:grpSpPr>
              <a:xfrm rot="10800000">
                <a:off x="6629400" y="0"/>
                <a:ext cx="2514600" cy="6858000"/>
                <a:chOff x="0" y="0"/>
                <a:chExt cx="2514600" cy="6858000"/>
              </a:xfrm>
            </p:grpSpPr>
            <p:sp>
              <p:nvSpPr>
                <p:cNvPr id="1048624"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25"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26"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627"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28"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29"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630"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631"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632"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633"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634"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635"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36"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37"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38"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39"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0"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1"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2"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3"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4"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5"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6"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7"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8"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49"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50"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51"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652"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53"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54"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1048655"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048656" name="Date Placeholder 3"/>
          <p:cNvSpPr>
            <a:spLocks noGrp="1"/>
          </p:cNvSpPr>
          <p:nvPr>
            <p:ph type="dt" sz="half" idx="10"/>
          </p:nvPr>
        </p:nvSpPr>
        <p:spPr>
          <a:xfrm>
            <a:off x="4738744" y="1516828"/>
            <a:ext cx="2133600" cy="750981"/>
          </a:xfrm>
        </p:spPr>
        <p:txBody>
          <a:bodyPr anchor="b"/>
          <a:lstStyle>
            <a:lvl1pPr algn="l">
              <a:defRPr sz="2400"/>
            </a:lvl1pPr>
          </a:lstStyle>
          <a:p>
            <a:fld id="{0EE617D2-30F1-433F-8155-94F18AA0A982}" type="datetimeFigureOut">
              <a:rPr lang="es-MX" smtClean="0"/>
              <a:t>26/09/2016</a:t>
            </a:fld>
            <a:endParaRPr lang="es-MX" dirty="0"/>
          </a:p>
        </p:txBody>
      </p:sp>
      <p:sp>
        <p:nvSpPr>
          <p:cNvPr id="1048657"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58"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dirty="0"/>
          </a:p>
        </p:txBody>
      </p:sp>
      <p:sp>
        <p:nvSpPr>
          <p:cNvPr id="1048659"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8616BA9-0FA4-4790-8B53-45852B535649}" type="slidenum">
              <a:rPr lang="es-MX" smtClean="0"/>
              <a:t>‹Nº›</a:t>
            </a:fld>
            <a:endParaRPr lang="es-MX" dirty="0"/>
          </a:p>
        </p:txBody>
      </p:sp>
      <p:sp>
        <p:nvSpPr>
          <p:cNvPr id="1048660"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048755" name="Title 1"/>
          <p:cNvSpPr>
            <a:spLocks noGrp="1"/>
          </p:cNvSpPr>
          <p:nvPr>
            <p:ph type="title"/>
          </p:nvPr>
        </p:nvSpPr>
        <p:spPr/>
        <p:txBody>
          <a:bodyPr/>
          <a:lstStyle/>
          <a:p>
            <a:r>
              <a:rPr lang="es-ES" smtClean="0"/>
              <a:t>Haga clic para modificar el estilo de título del patrón</a:t>
            </a:r>
            <a:endParaRPr lang="en-US"/>
          </a:p>
        </p:txBody>
      </p:sp>
      <p:sp>
        <p:nvSpPr>
          <p:cNvPr id="1048756"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48757" name="Date Placeholder 3"/>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758" name="Footer Placeholder 4"/>
          <p:cNvSpPr>
            <a:spLocks noGrp="1"/>
          </p:cNvSpPr>
          <p:nvPr>
            <p:ph type="ftr" sz="quarter" idx="11"/>
          </p:nvPr>
        </p:nvSpPr>
        <p:spPr/>
        <p:txBody>
          <a:bodyPr/>
          <a:lstStyle/>
          <a:p>
            <a:endParaRPr lang="es-MX" dirty="0"/>
          </a:p>
        </p:txBody>
      </p:sp>
      <p:sp>
        <p:nvSpPr>
          <p:cNvPr id="1048759" name="Slide Number Placeholder 5"/>
          <p:cNvSpPr>
            <a:spLocks noGrp="1"/>
          </p:cNvSpPr>
          <p:nvPr>
            <p:ph type="sldNum" sz="quarter" idx="12"/>
          </p:nvPr>
        </p:nvSpPr>
        <p:spPr/>
        <p:txBody>
          <a:bodyPr/>
          <a:lstStyle/>
          <a:p>
            <a:fld id="{58616BA9-0FA4-4790-8B53-45852B535649}" type="slidenum">
              <a:rPr lang="es-MX" smtClean="0"/>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1048698"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1048699"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48700" name="Date Placeholder 3"/>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701" name="Footer Placeholder 4"/>
          <p:cNvSpPr>
            <a:spLocks noGrp="1"/>
          </p:cNvSpPr>
          <p:nvPr>
            <p:ph type="ftr" sz="quarter" idx="11"/>
          </p:nvPr>
        </p:nvSpPr>
        <p:spPr/>
        <p:txBody>
          <a:bodyPr/>
          <a:lstStyle/>
          <a:p>
            <a:endParaRPr lang="es-MX" dirty="0"/>
          </a:p>
        </p:txBody>
      </p:sp>
      <p:sp>
        <p:nvSpPr>
          <p:cNvPr id="1048702" name="Slide Number Placeholder 5"/>
          <p:cNvSpPr>
            <a:spLocks noGrp="1"/>
          </p:cNvSpPr>
          <p:nvPr>
            <p:ph type="sldNum" sz="quarter" idx="12"/>
          </p:nvPr>
        </p:nvSpPr>
        <p:spPr/>
        <p:txBody>
          <a:bodyPr/>
          <a:lstStyle/>
          <a:p>
            <a:fld id="{58616BA9-0FA4-4790-8B53-45852B535649}" type="slidenum">
              <a:rPr lang="es-MX" smtClean="0"/>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048663" name="Title 1"/>
          <p:cNvSpPr>
            <a:spLocks noGrp="1"/>
          </p:cNvSpPr>
          <p:nvPr>
            <p:ph type="title"/>
          </p:nvPr>
        </p:nvSpPr>
        <p:spPr/>
        <p:txBody>
          <a:bodyPr/>
          <a:lstStyle/>
          <a:p>
            <a:r>
              <a:rPr lang="es-ES" smtClean="0"/>
              <a:t>Haga clic para modificar el estilo de título del patrón</a:t>
            </a:r>
            <a:endParaRPr lang="en-US"/>
          </a:p>
        </p:txBody>
      </p:sp>
      <p:sp>
        <p:nvSpPr>
          <p:cNvPr id="1048664"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65" name="Date Placeholder 3"/>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666" name="Footer Placeholder 4"/>
          <p:cNvSpPr>
            <a:spLocks noGrp="1"/>
          </p:cNvSpPr>
          <p:nvPr>
            <p:ph type="ftr" sz="quarter" idx="11"/>
          </p:nvPr>
        </p:nvSpPr>
        <p:spPr/>
        <p:txBody>
          <a:bodyPr/>
          <a:lstStyle/>
          <a:p>
            <a:endParaRPr lang="es-MX" dirty="0"/>
          </a:p>
        </p:txBody>
      </p:sp>
      <p:sp>
        <p:nvSpPr>
          <p:cNvPr id="1048667" name="Slide Number Placeholder 5"/>
          <p:cNvSpPr>
            <a:spLocks noGrp="1"/>
          </p:cNvSpPr>
          <p:nvPr>
            <p:ph type="sldNum" sz="quarter" idx="12"/>
          </p:nvPr>
        </p:nvSpPr>
        <p:spPr/>
        <p:txBody>
          <a:bodyPr/>
          <a:lstStyle/>
          <a:p>
            <a:fld id="{58616BA9-0FA4-4790-8B53-45852B535649}" type="slidenum">
              <a:rPr lang="es-MX" smtClean="0"/>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048750"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1048751"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048752" name="Date Placeholder 3"/>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753" name="Footer Placeholder 4"/>
          <p:cNvSpPr>
            <a:spLocks noGrp="1"/>
          </p:cNvSpPr>
          <p:nvPr>
            <p:ph type="ftr" sz="quarter" idx="11"/>
          </p:nvPr>
        </p:nvSpPr>
        <p:spPr/>
        <p:txBody>
          <a:bodyPr/>
          <a:lstStyle/>
          <a:p>
            <a:endParaRPr lang="es-MX" dirty="0"/>
          </a:p>
        </p:txBody>
      </p:sp>
      <p:sp>
        <p:nvSpPr>
          <p:cNvPr id="1048754" name="Slide Number Placeholder 5"/>
          <p:cNvSpPr>
            <a:spLocks noGrp="1"/>
          </p:cNvSpPr>
          <p:nvPr>
            <p:ph type="sldNum" sz="quarter" idx="12"/>
          </p:nvPr>
        </p:nvSpPr>
        <p:spPr/>
        <p:txBody>
          <a:bodyPr/>
          <a:lstStyle/>
          <a:p>
            <a:fld id="{58616BA9-0FA4-4790-8B53-45852B535649}" type="slidenum">
              <a:rPr lang="es-MX" smtClean="0"/>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048680" name="Title 1"/>
          <p:cNvSpPr>
            <a:spLocks noGrp="1"/>
          </p:cNvSpPr>
          <p:nvPr>
            <p:ph type="title"/>
          </p:nvPr>
        </p:nvSpPr>
        <p:spPr/>
        <p:txBody>
          <a:bodyPr/>
          <a:lstStyle/>
          <a:p>
            <a:r>
              <a:rPr lang="es-ES" smtClean="0"/>
              <a:t>Haga clic para modificar el estilo de título del patrón</a:t>
            </a:r>
            <a:endParaRPr lang="en-US"/>
          </a:p>
        </p:txBody>
      </p:sp>
      <p:sp>
        <p:nvSpPr>
          <p:cNvPr id="1048681" name="Date Placeholder 4"/>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682" name="Footer Placeholder 5"/>
          <p:cNvSpPr>
            <a:spLocks noGrp="1"/>
          </p:cNvSpPr>
          <p:nvPr>
            <p:ph type="ftr" sz="quarter" idx="11"/>
          </p:nvPr>
        </p:nvSpPr>
        <p:spPr/>
        <p:txBody>
          <a:bodyPr/>
          <a:lstStyle/>
          <a:p>
            <a:endParaRPr lang="es-MX" dirty="0"/>
          </a:p>
        </p:txBody>
      </p:sp>
      <p:sp>
        <p:nvSpPr>
          <p:cNvPr id="1048683" name="Slide Number Placeholder 6"/>
          <p:cNvSpPr>
            <a:spLocks noGrp="1"/>
          </p:cNvSpPr>
          <p:nvPr>
            <p:ph type="sldNum" sz="quarter" idx="12"/>
          </p:nvPr>
        </p:nvSpPr>
        <p:spPr/>
        <p:txBody>
          <a:bodyPr/>
          <a:lstStyle/>
          <a:p>
            <a:fld id="{58616BA9-0FA4-4790-8B53-45852B535649}" type="slidenum">
              <a:rPr lang="es-MX" smtClean="0"/>
              <a:t>‹Nº›</a:t>
            </a:fld>
            <a:endParaRPr lang="es-MX" dirty="0"/>
          </a:p>
        </p:txBody>
      </p:sp>
      <p:sp>
        <p:nvSpPr>
          <p:cNvPr id="1048684"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85"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48686" name="Title 1"/>
          <p:cNvSpPr>
            <a:spLocks noGrp="1"/>
          </p:cNvSpPr>
          <p:nvPr>
            <p:ph type="title"/>
          </p:nvPr>
        </p:nvSpPr>
        <p:spPr/>
        <p:txBody>
          <a:bodyPr/>
          <a:lstStyle/>
          <a:p>
            <a:r>
              <a:rPr lang="es-ES" smtClean="0"/>
              <a:t>Haga clic para modificar el estilo de título del patrón</a:t>
            </a:r>
            <a:endParaRPr lang="en-US"/>
          </a:p>
        </p:txBody>
      </p:sp>
      <p:sp>
        <p:nvSpPr>
          <p:cNvPr id="1048687"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48688"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89"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48690"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91" name="Date Placeholder 6"/>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692" name="Footer Placeholder 7"/>
          <p:cNvSpPr>
            <a:spLocks noGrp="1"/>
          </p:cNvSpPr>
          <p:nvPr>
            <p:ph type="ftr" sz="quarter" idx="11"/>
          </p:nvPr>
        </p:nvSpPr>
        <p:spPr/>
        <p:txBody>
          <a:bodyPr/>
          <a:lstStyle/>
          <a:p>
            <a:endParaRPr lang="es-MX" dirty="0"/>
          </a:p>
        </p:txBody>
      </p:sp>
      <p:sp>
        <p:nvSpPr>
          <p:cNvPr id="1048693" name="Slide Number Placeholder 8"/>
          <p:cNvSpPr>
            <a:spLocks noGrp="1"/>
          </p:cNvSpPr>
          <p:nvPr>
            <p:ph type="sldNum" sz="quarter" idx="12"/>
          </p:nvPr>
        </p:nvSpPr>
        <p:spPr/>
        <p:txBody>
          <a:bodyPr/>
          <a:lstStyle/>
          <a:p>
            <a:fld id="{58616BA9-0FA4-4790-8B53-45852B535649}" type="slidenum">
              <a:rPr lang="es-MX" smtClean="0"/>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1048694" name="Title 1"/>
          <p:cNvSpPr>
            <a:spLocks noGrp="1"/>
          </p:cNvSpPr>
          <p:nvPr>
            <p:ph type="title"/>
          </p:nvPr>
        </p:nvSpPr>
        <p:spPr/>
        <p:txBody>
          <a:bodyPr/>
          <a:lstStyle/>
          <a:p>
            <a:r>
              <a:rPr lang="es-ES" smtClean="0"/>
              <a:t>Haga clic para modificar el estilo de título del patrón</a:t>
            </a:r>
            <a:endParaRPr lang="en-US"/>
          </a:p>
        </p:txBody>
      </p:sp>
      <p:sp>
        <p:nvSpPr>
          <p:cNvPr id="1048695" name="Date Placeholder 2"/>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696" name="Footer Placeholder 3"/>
          <p:cNvSpPr>
            <a:spLocks noGrp="1"/>
          </p:cNvSpPr>
          <p:nvPr>
            <p:ph type="ftr" sz="quarter" idx="11"/>
          </p:nvPr>
        </p:nvSpPr>
        <p:spPr/>
        <p:txBody>
          <a:bodyPr/>
          <a:lstStyle/>
          <a:p>
            <a:endParaRPr lang="es-MX" dirty="0"/>
          </a:p>
        </p:txBody>
      </p:sp>
      <p:sp>
        <p:nvSpPr>
          <p:cNvPr id="1048697" name="Slide Number Placeholder 4"/>
          <p:cNvSpPr>
            <a:spLocks noGrp="1"/>
          </p:cNvSpPr>
          <p:nvPr>
            <p:ph type="sldNum" sz="quarter" idx="12"/>
          </p:nvPr>
        </p:nvSpPr>
        <p:spPr/>
        <p:txBody>
          <a:bodyPr/>
          <a:lstStyle/>
          <a:p>
            <a:fld id="{58616BA9-0FA4-4790-8B53-45852B535649}" type="slidenum">
              <a:rPr lang="es-MX" smtClean="0"/>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1048703" name="Date Placeholder 1"/>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704" name="Footer Placeholder 2"/>
          <p:cNvSpPr>
            <a:spLocks noGrp="1"/>
          </p:cNvSpPr>
          <p:nvPr>
            <p:ph type="ftr" sz="quarter" idx="11"/>
          </p:nvPr>
        </p:nvSpPr>
        <p:spPr/>
        <p:txBody>
          <a:bodyPr/>
          <a:lstStyle/>
          <a:p>
            <a:endParaRPr lang="es-MX" dirty="0"/>
          </a:p>
        </p:txBody>
      </p:sp>
      <p:sp>
        <p:nvSpPr>
          <p:cNvPr id="1048705" name="Slide Number Placeholder 3"/>
          <p:cNvSpPr>
            <a:spLocks noGrp="1"/>
          </p:cNvSpPr>
          <p:nvPr>
            <p:ph type="sldNum" sz="quarter" idx="12"/>
          </p:nvPr>
        </p:nvSpPr>
        <p:spPr/>
        <p:txBody>
          <a:bodyPr/>
          <a:lstStyle/>
          <a:p>
            <a:fld id="{58616BA9-0FA4-4790-8B53-45852B535649}" type="slidenum">
              <a:rPr lang="es-MX" smtClean="0"/>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61" name="Group 43"/>
          <p:cNvGrpSpPr/>
          <p:nvPr/>
        </p:nvGrpSpPr>
        <p:grpSpPr>
          <a:xfrm>
            <a:off x="-382404" y="0"/>
            <a:ext cx="9932332" cy="6858000"/>
            <a:chOff x="-382404" y="0"/>
            <a:chExt cx="9932332" cy="6858000"/>
          </a:xfrm>
        </p:grpSpPr>
        <p:grpSp>
          <p:nvGrpSpPr>
            <p:cNvPr id="62" name="Group 44"/>
            <p:cNvGrpSpPr/>
            <p:nvPr/>
          </p:nvGrpSpPr>
          <p:grpSpPr>
            <a:xfrm>
              <a:off x="0" y="0"/>
              <a:ext cx="9144000" cy="6858000"/>
              <a:chOff x="0" y="0"/>
              <a:chExt cx="9144000" cy="6858000"/>
            </a:xfrm>
          </p:grpSpPr>
          <p:grpSp>
            <p:nvGrpSpPr>
              <p:cNvPr id="63" name="Group 4"/>
              <p:cNvGrpSpPr/>
              <p:nvPr/>
            </p:nvGrpSpPr>
            <p:grpSpPr>
              <a:xfrm>
                <a:off x="0" y="0"/>
                <a:ext cx="2514600" cy="6858000"/>
                <a:chOff x="0" y="0"/>
                <a:chExt cx="2514600" cy="6858000"/>
              </a:xfrm>
            </p:grpSpPr>
            <p:sp>
              <p:nvSpPr>
                <p:cNvPr id="1048760"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61"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62"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4" name="Group 5"/>
              <p:cNvGrpSpPr/>
              <p:nvPr/>
            </p:nvGrpSpPr>
            <p:grpSpPr>
              <a:xfrm>
                <a:off x="422910" y="0"/>
                <a:ext cx="2514600" cy="6858000"/>
                <a:chOff x="0" y="0"/>
                <a:chExt cx="2514600" cy="6858000"/>
              </a:xfrm>
            </p:grpSpPr>
            <p:sp>
              <p:nvSpPr>
                <p:cNvPr id="1048763"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64"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65"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9"/>
              <p:cNvGrpSpPr/>
              <p:nvPr/>
            </p:nvGrpSpPr>
            <p:grpSpPr>
              <a:xfrm rot="10800000">
                <a:off x="6629400" y="0"/>
                <a:ext cx="2514600" cy="6858000"/>
                <a:chOff x="0" y="0"/>
                <a:chExt cx="2514600" cy="6858000"/>
              </a:xfrm>
            </p:grpSpPr>
            <p:sp>
              <p:nvSpPr>
                <p:cNvPr id="1048766"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67"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68"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769"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70"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71"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772"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73"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74"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75"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76"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77"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78"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79"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0"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1"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2"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3"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4"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5"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6"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7"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8"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89"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90"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91"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92"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93"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794"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95"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96" name="Date Placeholder 4"/>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797" name="Slide Number Placeholder 6"/>
          <p:cNvSpPr>
            <a:spLocks noGrp="1"/>
          </p:cNvSpPr>
          <p:nvPr>
            <p:ph type="sldNum" sz="quarter" idx="12"/>
          </p:nvPr>
        </p:nvSpPr>
        <p:spPr/>
        <p:txBody>
          <a:bodyPr/>
          <a:lstStyle/>
          <a:p>
            <a:fld id="{58616BA9-0FA4-4790-8B53-45852B535649}" type="slidenum">
              <a:rPr lang="es-MX" smtClean="0"/>
              <a:t>‹Nº›</a:t>
            </a:fld>
            <a:endParaRPr lang="es-MX" dirty="0"/>
          </a:p>
        </p:txBody>
      </p:sp>
      <p:sp>
        <p:nvSpPr>
          <p:cNvPr id="104879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99"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800"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801" name="Footer Placeholder 5"/>
          <p:cNvSpPr>
            <a:spLocks noGrp="1"/>
          </p:cNvSpPr>
          <p:nvPr>
            <p:ph type="ftr" sz="quarter" idx="11"/>
          </p:nvPr>
        </p:nvSpPr>
        <p:spPr>
          <a:xfrm>
            <a:off x="4641448" y="5724835"/>
            <a:ext cx="3493664" cy="365125"/>
          </a:xfrm>
        </p:spPr>
        <p:txBody>
          <a:bodyPr>
            <a:normAutofit/>
          </a:bodyPr>
          <a:lstStyle/>
          <a:p>
            <a:endParaRPr lang="es-MX" dirty="0"/>
          </a:p>
        </p:txBody>
      </p:sp>
      <p:sp>
        <p:nvSpPr>
          <p:cNvPr id="104880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1048803"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53" name="Group 43"/>
          <p:cNvGrpSpPr/>
          <p:nvPr/>
        </p:nvGrpSpPr>
        <p:grpSpPr>
          <a:xfrm>
            <a:off x="-382404" y="0"/>
            <a:ext cx="9932332" cy="6858000"/>
            <a:chOff x="-382404" y="0"/>
            <a:chExt cx="9932332" cy="6858000"/>
          </a:xfrm>
        </p:grpSpPr>
        <p:grpSp>
          <p:nvGrpSpPr>
            <p:cNvPr id="54" name="Group 44"/>
            <p:cNvGrpSpPr/>
            <p:nvPr/>
          </p:nvGrpSpPr>
          <p:grpSpPr>
            <a:xfrm>
              <a:off x="0" y="0"/>
              <a:ext cx="9144000" cy="6858000"/>
              <a:chOff x="0" y="0"/>
              <a:chExt cx="9144000" cy="6858000"/>
            </a:xfrm>
          </p:grpSpPr>
          <p:grpSp>
            <p:nvGrpSpPr>
              <p:cNvPr id="55" name="Group 4"/>
              <p:cNvGrpSpPr/>
              <p:nvPr/>
            </p:nvGrpSpPr>
            <p:grpSpPr>
              <a:xfrm>
                <a:off x="0" y="0"/>
                <a:ext cx="2514600" cy="6858000"/>
                <a:chOff x="0" y="0"/>
                <a:chExt cx="2514600" cy="6858000"/>
              </a:xfrm>
            </p:grpSpPr>
            <p:sp>
              <p:nvSpPr>
                <p:cNvPr id="1048706"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07"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08"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
              <p:cNvGrpSpPr/>
              <p:nvPr/>
            </p:nvGrpSpPr>
            <p:grpSpPr>
              <a:xfrm>
                <a:off x="422910" y="0"/>
                <a:ext cx="2514600" cy="6858000"/>
                <a:chOff x="0" y="0"/>
                <a:chExt cx="2514600" cy="6858000"/>
              </a:xfrm>
            </p:grpSpPr>
            <p:sp>
              <p:nvSpPr>
                <p:cNvPr id="1048709"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10"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11"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9"/>
              <p:cNvGrpSpPr/>
              <p:nvPr/>
            </p:nvGrpSpPr>
            <p:grpSpPr>
              <a:xfrm rot="10800000">
                <a:off x="6629400" y="0"/>
                <a:ext cx="2514600" cy="6858000"/>
                <a:chOff x="0" y="0"/>
                <a:chExt cx="2514600" cy="6858000"/>
              </a:xfrm>
            </p:grpSpPr>
            <p:sp>
              <p:nvSpPr>
                <p:cNvPr id="1048712"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13"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14"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715"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16"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17"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718"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19"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20"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21"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22"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723"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24"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25"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26"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27"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28"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29"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0"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1"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2"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3"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4"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5"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6"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7"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8"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39"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740"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4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4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43"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744"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1048745"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1048746"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48747" name="Date Placeholder 4"/>
          <p:cNvSpPr>
            <a:spLocks noGrp="1"/>
          </p:cNvSpPr>
          <p:nvPr>
            <p:ph type="dt" sz="half" idx="10"/>
          </p:nvPr>
        </p:nvSpPr>
        <p:spPr/>
        <p:txBody>
          <a:bodyPr/>
          <a:lstStyle/>
          <a:p>
            <a:fld id="{0EE617D2-30F1-433F-8155-94F18AA0A982}" type="datetimeFigureOut">
              <a:rPr lang="es-MX" smtClean="0"/>
              <a:t>26/09/2016</a:t>
            </a:fld>
            <a:endParaRPr lang="es-MX" dirty="0"/>
          </a:p>
        </p:txBody>
      </p:sp>
      <p:sp>
        <p:nvSpPr>
          <p:cNvPr id="1048748" name="Footer Placeholder 5"/>
          <p:cNvSpPr>
            <a:spLocks noGrp="1"/>
          </p:cNvSpPr>
          <p:nvPr>
            <p:ph type="ftr" sz="quarter" idx="11"/>
          </p:nvPr>
        </p:nvSpPr>
        <p:spPr>
          <a:xfrm>
            <a:off x="4641448" y="5724835"/>
            <a:ext cx="3493664" cy="365125"/>
          </a:xfrm>
        </p:spPr>
        <p:txBody>
          <a:bodyPr>
            <a:normAutofit/>
          </a:bodyPr>
          <a:lstStyle/>
          <a:p>
            <a:endParaRPr lang="es-MX" dirty="0"/>
          </a:p>
        </p:txBody>
      </p:sp>
      <p:sp>
        <p:nvSpPr>
          <p:cNvPr id="1048749" name="Slide Number Placeholder 6"/>
          <p:cNvSpPr>
            <a:spLocks noGrp="1"/>
          </p:cNvSpPr>
          <p:nvPr>
            <p:ph type="sldNum" sz="quarter" idx="12"/>
          </p:nvPr>
        </p:nvSpPr>
        <p:spPr/>
        <p:txBody>
          <a:bodyPr/>
          <a:lstStyle/>
          <a:p>
            <a:fld id="{58616BA9-0FA4-4790-8B53-45852B535649}" type="slidenum">
              <a:rPr lang="es-MX" smtClean="0"/>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2" name="Group 41"/>
          <p:cNvGrpSpPr/>
          <p:nvPr/>
        </p:nvGrpSpPr>
        <p:grpSpPr>
          <a:xfrm>
            <a:off x="-304800" y="0"/>
            <a:ext cx="9932332" cy="6858000"/>
            <a:chOff x="-382404" y="0"/>
            <a:chExt cx="9932332" cy="6858000"/>
          </a:xfrm>
        </p:grpSpPr>
        <p:grpSp>
          <p:nvGrpSpPr>
            <p:cNvPr id="13" name="Group 44"/>
            <p:cNvGrpSpPr/>
            <p:nvPr/>
          </p:nvGrpSpPr>
          <p:grpSpPr>
            <a:xfrm>
              <a:off x="0" y="0"/>
              <a:ext cx="9144000" cy="6858000"/>
              <a:chOff x="0" y="0"/>
              <a:chExt cx="9144000" cy="6858000"/>
            </a:xfrm>
          </p:grpSpPr>
          <p:grpSp>
            <p:nvGrpSpPr>
              <p:cNvPr id="14" name="Group 4"/>
              <p:cNvGrpSpPr/>
              <p:nvPr/>
            </p:nvGrpSpPr>
            <p:grpSpPr>
              <a:xfrm>
                <a:off x="0" y="0"/>
                <a:ext cx="2514600" cy="6858000"/>
                <a:chOff x="0" y="0"/>
                <a:chExt cx="2514600" cy="6858000"/>
              </a:xfrm>
            </p:grpSpPr>
            <p:sp>
              <p:nvSpPr>
                <p:cNvPr id="1048576"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77"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78"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5"/>
              <p:cNvGrpSpPr/>
              <p:nvPr/>
            </p:nvGrpSpPr>
            <p:grpSpPr>
              <a:xfrm>
                <a:off x="422910" y="0"/>
                <a:ext cx="2514600" cy="6858000"/>
                <a:chOff x="0" y="0"/>
                <a:chExt cx="2514600" cy="6858000"/>
              </a:xfrm>
            </p:grpSpPr>
            <p:sp>
              <p:nvSpPr>
                <p:cNvPr id="1048579"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80"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81"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 name="Group 9"/>
              <p:cNvGrpSpPr/>
              <p:nvPr/>
            </p:nvGrpSpPr>
            <p:grpSpPr>
              <a:xfrm rot="10800000">
                <a:off x="6629400" y="0"/>
                <a:ext cx="2514600" cy="6858000"/>
                <a:chOff x="0" y="0"/>
                <a:chExt cx="2514600" cy="6858000"/>
              </a:xfrm>
            </p:grpSpPr>
            <p:sp>
              <p:nvSpPr>
                <p:cNvPr id="1048582"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83"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84"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585"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86"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87"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588"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589"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590"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591"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592"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8593"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94"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95"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96"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97"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98"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599"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0"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1"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2"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3"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4"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5"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6"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7"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8"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09"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8610"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11"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12"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8613"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1048614"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048615"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EE617D2-30F1-433F-8155-94F18AA0A982}" type="datetimeFigureOut">
              <a:rPr lang="es-MX" smtClean="0"/>
              <a:t>26/09/2016</a:t>
            </a:fld>
            <a:endParaRPr lang="es-MX" dirty="0"/>
          </a:p>
        </p:txBody>
      </p:sp>
      <p:sp>
        <p:nvSpPr>
          <p:cNvPr id="1048616"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dirty="0"/>
          </a:p>
        </p:txBody>
      </p:sp>
      <p:sp>
        <p:nvSpPr>
          <p:cNvPr id="1048617"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8616BA9-0FA4-4790-8B53-45852B535649}" type="slidenum">
              <a:rPr lang="es-MX" smtClean="0"/>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1 Título"/>
          <p:cNvSpPr>
            <a:spLocks noGrp="1"/>
          </p:cNvSpPr>
          <p:nvPr>
            <p:ph type="ctrTitle"/>
          </p:nvPr>
        </p:nvSpPr>
        <p:spPr>
          <a:xfrm>
            <a:off x="4644008" y="2348880"/>
            <a:ext cx="3528391" cy="2061756"/>
          </a:xfrm>
        </p:spPr>
        <p:txBody>
          <a:bodyPr>
            <a:noAutofit/>
          </a:bodyPr>
          <a:lstStyle/>
          <a:p>
            <a:pPr algn="ctr"/>
            <a:r>
              <a:rPr lang="es-MX" sz="2400" b="1" dirty="0" smtClean="0"/>
              <a:t>La </a:t>
            </a:r>
            <a:r>
              <a:rPr lang="es-MX" sz="2400" b="1" dirty="0"/>
              <a:t>riqueza del objeto de la Geografía como disciplina multiparadigmática. pág. 75-95.</a:t>
            </a:r>
          </a:p>
        </p:txBody>
      </p:sp>
      <p:sp>
        <p:nvSpPr>
          <p:cNvPr id="1048662" name="2 Subtítulo"/>
          <p:cNvSpPr>
            <a:spLocks noGrp="1"/>
          </p:cNvSpPr>
          <p:nvPr>
            <p:ph type="subTitle" idx="1"/>
          </p:nvPr>
        </p:nvSpPr>
        <p:spPr/>
        <p:txBody>
          <a:bodyPr/>
          <a:lstStyle/>
          <a:p>
            <a:r>
              <a:rPr lang="es-MX" dirty="0"/>
              <a:t>Valenzuela, C. y Pyszczek, L</a:t>
            </a:r>
            <a:r>
              <a:rPr lang="es-MX" dirty="0" smtClean="0"/>
              <a:t>.</a:t>
            </a:r>
          </a:p>
          <a:p>
            <a:r>
              <a:rPr lang="es-MX" dirty="0"/>
              <a:t>pág. 75-95.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2 Marcador de contenido"/>
          <p:cNvSpPr>
            <a:spLocks noGrp="1"/>
          </p:cNvSpPr>
          <p:nvPr>
            <p:ph idx="1"/>
          </p:nvPr>
        </p:nvSpPr>
        <p:spPr>
          <a:xfrm>
            <a:off x="755576" y="908720"/>
            <a:ext cx="7632848" cy="5400600"/>
          </a:xfrm>
        </p:spPr>
        <p:txBody>
          <a:bodyPr>
            <a:normAutofit/>
          </a:bodyPr>
          <a:lstStyle/>
          <a:p>
            <a:r>
              <a:rPr lang="es-MX" b="1" dirty="0" smtClean="0"/>
              <a:t>Paradigma posibilista-historicista: </a:t>
            </a:r>
            <a:r>
              <a:rPr lang="es-MX" dirty="0" smtClean="0"/>
              <a:t>surge  finales del siglo XIX.  El </a:t>
            </a:r>
            <a:r>
              <a:rPr lang="es-MX" b="1" dirty="0" smtClean="0"/>
              <a:t>hombre </a:t>
            </a:r>
            <a:r>
              <a:rPr lang="es-MX" dirty="0" smtClean="0"/>
              <a:t> es un agente activo en la superficie terrestre.</a:t>
            </a:r>
          </a:p>
          <a:p>
            <a:r>
              <a:rPr lang="es-MX" dirty="0" smtClean="0"/>
              <a:t>Señala principalmente que las relaciones medio-hombre son unidas e inseparables.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9" name="2 Marcador de contenido"/>
          <p:cNvSpPr>
            <a:spLocks noGrp="1"/>
          </p:cNvSpPr>
          <p:nvPr>
            <p:ph idx="1"/>
          </p:nvPr>
        </p:nvSpPr>
        <p:spPr>
          <a:xfrm>
            <a:off x="683568" y="980728"/>
            <a:ext cx="7776864" cy="5040560"/>
          </a:xfrm>
        </p:spPr>
        <p:txBody>
          <a:bodyPr/>
          <a:lstStyle/>
          <a:p>
            <a:r>
              <a:rPr lang="es-MX" b="1" dirty="0"/>
              <a:t>Paradigma cuantitativo de la Nueva </a:t>
            </a:r>
            <a:r>
              <a:rPr lang="es-MX" b="1" dirty="0" smtClean="0"/>
              <a:t>Geografía (</a:t>
            </a:r>
            <a:r>
              <a:rPr lang="es-MX" dirty="0" smtClean="0"/>
              <a:t>geografía </a:t>
            </a:r>
            <a:r>
              <a:rPr lang="es-MX" dirty="0"/>
              <a:t>cuantitativa, neopositivista o </a:t>
            </a:r>
            <a:r>
              <a:rPr lang="es-MX" dirty="0" smtClean="0"/>
              <a:t>teorética</a:t>
            </a:r>
            <a:r>
              <a:rPr lang="es-MX" b="1" dirty="0" smtClean="0"/>
              <a:t>) </a:t>
            </a:r>
            <a:r>
              <a:rPr lang="es-MX" dirty="0"/>
              <a:t>: surge en los Estados Unidos a principios de la </a:t>
            </a:r>
            <a:r>
              <a:rPr lang="es-MX" dirty="0" smtClean="0"/>
              <a:t>década </a:t>
            </a:r>
            <a:r>
              <a:rPr lang="es-MX" dirty="0"/>
              <a:t>del 50.</a:t>
            </a:r>
          </a:p>
          <a:p>
            <a:r>
              <a:rPr lang="es-MX" dirty="0"/>
              <a:t>La </a:t>
            </a:r>
            <a:r>
              <a:rPr lang="es-MX" dirty="0" smtClean="0"/>
              <a:t>aparición </a:t>
            </a:r>
            <a:r>
              <a:rPr lang="es-MX" dirty="0"/>
              <a:t>de este nuevo paradigma esta relacionada con las nuevas </a:t>
            </a:r>
            <a:r>
              <a:rPr lang="es-MX" dirty="0" smtClean="0"/>
              <a:t>características </a:t>
            </a:r>
            <a:r>
              <a:rPr lang="es-MX" dirty="0"/>
              <a:t>del espacio </a:t>
            </a:r>
            <a:r>
              <a:rPr lang="es-MX" dirty="0" smtClean="0"/>
              <a:t>geográfico </a:t>
            </a:r>
            <a:r>
              <a:rPr lang="es-MX" dirty="0"/>
              <a:t>producido por la </a:t>
            </a:r>
            <a:r>
              <a:rPr lang="es-MX" dirty="0" smtClean="0"/>
              <a:t>industrialización </a:t>
            </a:r>
            <a:r>
              <a:rPr lang="es-MX" dirty="0"/>
              <a:t>y la </a:t>
            </a:r>
            <a:r>
              <a:rPr lang="es-MX" dirty="0" smtClean="0"/>
              <a:t>urbanización </a:t>
            </a:r>
            <a:r>
              <a:rPr lang="es-MX" dirty="0"/>
              <a:t>en los </a:t>
            </a:r>
            <a:r>
              <a:rPr lang="es-MX" dirty="0" smtClean="0"/>
              <a:t>EE.UU..</a:t>
            </a:r>
          </a:p>
          <a:p>
            <a:r>
              <a:rPr lang="es-MX" dirty="0" smtClean="0"/>
              <a:t>Este paradigma se apoyo en el neopositivismo lógico, que consideraba que la </a:t>
            </a:r>
            <a:r>
              <a:rPr lang="es-MX" b="1" dirty="0" smtClean="0"/>
              <a:t>lógica formal y las matemáticas así como la evidencia de los sentidos, </a:t>
            </a:r>
            <a:r>
              <a:rPr lang="es-MX" dirty="0" smtClean="0"/>
              <a:t> son las únicas fuentes seguras de conocimiento.</a:t>
            </a:r>
            <a:endParaRPr lang="es-MX" dirty="0"/>
          </a:p>
          <a:p>
            <a:pPr marL="68580" indent="0">
              <a:buNone/>
            </a:pPr>
            <a:endParaRPr lang="es-MX" dirty="0"/>
          </a:p>
          <a:p>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692696"/>
            <a:ext cx="6637468" cy="786011"/>
          </a:xfrm>
        </p:spPr>
        <p:txBody>
          <a:bodyPr/>
          <a:lstStyle/>
          <a:p>
            <a:r>
              <a:rPr lang="es-MX" dirty="0"/>
              <a:t>Geografía Teorética </a:t>
            </a:r>
            <a:endParaRPr lang="es-MX" dirty="0"/>
          </a:p>
        </p:txBody>
      </p:sp>
      <p:sp>
        <p:nvSpPr>
          <p:cNvPr id="3" name="2 Marcador de texto"/>
          <p:cNvSpPr>
            <a:spLocks noGrp="1"/>
          </p:cNvSpPr>
          <p:nvPr>
            <p:ph type="body" idx="1"/>
          </p:nvPr>
        </p:nvSpPr>
        <p:spPr>
          <a:xfrm>
            <a:off x="971601" y="1556792"/>
            <a:ext cx="6924512" cy="4230821"/>
          </a:xfrm>
        </p:spPr>
        <p:txBody>
          <a:bodyPr>
            <a:normAutofit fontScale="85000" lnSpcReduction="20000"/>
          </a:bodyPr>
          <a:lstStyle/>
          <a:p>
            <a:r>
              <a:rPr lang="es-MX" dirty="0" smtClean="0">
                <a:solidFill>
                  <a:schemeClr val="tx1"/>
                </a:solidFill>
              </a:rPr>
              <a:t>4 puntos débiles:</a:t>
            </a:r>
          </a:p>
          <a:p>
            <a:pPr marL="342900" indent="-342900">
              <a:buFontTx/>
              <a:buChar char="-"/>
            </a:pPr>
            <a:r>
              <a:rPr lang="es-MX" b="1" dirty="0" smtClean="0">
                <a:solidFill>
                  <a:schemeClr val="tx1"/>
                </a:solidFill>
              </a:rPr>
              <a:t>La </a:t>
            </a:r>
            <a:r>
              <a:rPr lang="es-MX" b="1" dirty="0">
                <a:solidFill>
                  <a:schemeClr val="tx1"/>
                </a:solidFill>
              </a:rPr>
              <a:t>cuantificación </a:t>
            </a:r>
            <a:r>
              <a:rPr lang="es-MX" dirty="0">
                <a:solidFill>
                  <a:schemeClr val="tx1"/>
                </a:solidFill>
              </a:rPr>
              <a:t>reduce a los individuos a simple cuerpos físicos sujetos a leyes externas </a:t>
            </a:r>
            <a:r>
              <a:rPr lang="es-MX" dirty="0" smtClean="0">
                <a:solidFill>
                  <a:schemeClr val="tx1"/>
                </a:solidFill>
              </a:rPr>
              <a:t>objetivas.</a:t>
            </a:r>
          </a:p>
          <a:p>
            <a:pPr marL="342900" indent="-342900">
              <a:buFontTx/>
              <a:buChar char="-"/>
            </a:pPr>
            <a:r>
              <a:rPr lang="es-MX" dirty="0" smtClean="0">
                <a:solidFill>
                  <a:schemeClr val="tx1"/>
                </a:solidFill>
              </a:rPr>
              <a:t>El </a:t>
            </a:r>
            <a:r>
              <a:rPr lang="es-MX" dirty="0">
                <a:solidFill>
                  <a:schemeClr val="tx1"/>
                </a:solidFill>
              </a:rPr>
              <a:t>intento de explicar el mundo reduciendo su </a:t>
            </a:r>
            <a:r>
              <a:rPr lang="es-MX" b="1" dirty="0">
                <a:solidFill>
                  <a:schemeClr val="tx1"/>
                </a:solidFill>
              </a:rPr>
              <a:t>complejidad</a:t>
            </a:r>
            <a:r>
              <a:rPr lang="es-MX" dirty="0">
                <a:solidFill>
                  <a:schemeClr val="tx1"/>
                </a:solidFill>
              </a:rPr>
              <a:t> a partículas elementales que se comportan de manera racional , lo cual reduce al espacio como un lugar donde simplemente coexisten agentes individuales aislados y en </a:t>
            </a:r>
            <a:r>
              <a:rPr lang="es-MX" dirty="0" smtClean="0">
                <a:solidFill>
                  <a:schemeClr val="tx1"/>
                </a:solidFill>
              </a:rPr>
              <a:t>competencia.</a:t>
            </a:r>
          </a:p>
          <a:p>
            <a:pPr marL="342900" indent="-342900">
              <a:buFontTx/>
              <a:buChar char="-"/>
            </a:pPr>
            <a:r>
              <a:rPr lang="es-MX" dirty="0" smtClean="0">
                <a:solidFill>
                  <a:schemeClr val="tx1"/>
                </a:solidFill>
              </a:rPr>
              <a:t>La </a:t>
            </a:r>
            <a:r>
              <a:rPr lang="es-MX" dirty="0">
                <a:solidFill>
                  <a:schemeClr val="tx1"/>
                </a:solidFill>
              </a:rPr>
              <a:t>sustitución del </a:t>
            </a:r>
            <a:r>
              <a:rPr lang="es-MX" b="1" dirty="0">
                <a:solidFill>
                  <a:schemeClr val="tx1"/>
                </a:solidFill>
              </a:rPr>
              <a:t>tiempo histórico </a:t>
            </a:r>
            <a:r>
              <a:rPr lang="es-MX" dirty="0">
                <a:solidFill>
                  <a:schemeClr val="tx1"/>
                </a:solidFill>
              </a:rPr>
              <a:t>contingente por un tiempo lógico, directamente relacionado con la búsqueda del equilibrio neoclásico de la </a:t>
            </a:r>
            <a:r>
              <a:rPr lang="es-MX" dirty="0" smtClean="0">
                <a:solidFill>
                  <a:schemeClr val="tx1"/>
                </a:solidFill>
              </a:rPr>
              <a:t>economía, </a:t>
            </a:r>
            <a:r>
              <a:rPr lang="es-MX" dirty="0">
                <a:solidFill>
                  <a:schemeClr val="tx1"/>
                </a:solidFill>
              </a:rPr>
              <a:t>donde no existe la incertidumbre, y, por tanto, el pasado no condiciona el futuro porque la capacidad de los individuos de adoptar decisiones óptimas en todas las circunstancias hace innecesario el aprendizaje </a:t>
            </a:r>
            <a:endParaRPr lang="es-MX" dirty="0" smtClean="0">
              <a:solidFill>
                <a:schemeClr val="tx1"/>
              </a:solidFill>
            </a:endParaRPr>
          </a:p>
          <a:p>
            <a:pPr marL="342900" indent="-342900">
              <a:buFontTx/>
              <a:buChar char="-"/>
            </a:pPr>
            <a:r>
              <a:rPr lang="es-MX" dirty="0" smtClean="0">
                <a:solidFill>
                  <a:schemeClr val="tx1"/>
                </a:solidFill>
              </a:rPr>
              <a:t>-El supuesto subyácete de que todos los individuos están </a:t>
            </a:r>
            <a:r>
              <a:rPr lang="es-MX" b="1" dirty="0" smtClean="0">
                <a:solidFill>
                  <a:schemeClr val="tx1"/>
                </a:solidFill>
              </a:rPr>
              <a:t>motivados por un objetivo de maximización</a:t>
            </a:r>
            <a:r>
              <a:rPr lang="es-MX" dirty="0" smtClean="0">
                <a:solidFill>
                  <a:schemeClr val="tx1"/>
                </a:solidFill>
              </a:rPr>
              <a:t>.(De </a:t>
            </a:r>
            <a:r>
              <a:rPr lang="es-MX" dirty="0">
                <a:solidFill>
                  <a:schemeClr val="tx1"/>
                </a:solidFill>
              </a:rPr>
              <a:t>ingresos, beneficios, satisfacción</a:t>
            </a:r>
            <a:r>
              <a:rPr lang="es-MX" dirty="0" smtClean="0">
                <a:solidFill>
                  <a:schemeClr val="tx1"/>
                </a:solidFill>
              </a:rPr>
              <a:t>).</a:t>
            </a:r>
            <a:endParaRPr lang="es-MX" dirty="0">
              <a:solidFill>
                <a:schemeClr val="tx1"/>
              </a:solidFill>
            </a:endParaRPr>
          </a:p>
        </p:txBody>
      </p:sp>
    </p:spTree>
    <p:extLst>
      <p:ext uri="{BB962C8B-B14F-4D97-AF65-F5344CB8AC3E}">
        <p14:creationId xmlns:p14="http://schemas.microsoft.com/office/powerpoint/2010/main" val="2932479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67544" y="764704"/>
            <a:ext cx="8496944" cy="5688632"/>
          </a:xfrm>
        </p:spPr>
        <p:txBody>
          <a:bodyPr>
            <a:normAutofit/>
          </a:bodyPr>
          <a:lstStyle/>
          <a:p>
            <a:r>
              <a:rPr lang="es-MX" sz="1800" dirty="0">
                <a:solidFill>
                  <a:schemeClr val="tx1"/>
                </a:solidFill>
              </a:rPr>
              <a:t>El </a:t>
            </a:r>
            <a:r>
              <a:rPr lang="es-MX" sz="1800" b="1" dirty="0">
                <a:solidFill>
                  <a:schemeClr val="tx1"/>
                </a:solidFill>
              </a:rPr>
              <a:t>objetivo de las perspectivas geográficas </a:t>
            </a:r>
            <a:r>
              <a:rPr lang="es-MX" sz="1800" dirty="0">
                <a:solidFill>
                  <a:schemeClr val="tx1"/>
                </a:solidFill>
              </a:rPr>
              <a:t>que reaccionan a la excesiva abstracción del enfoque teorético es rescatar visiones más subjetivas que enfaticen el </a:t>
            </a:r>
            <a:r>
              <a:rPr lang="es-MX" sz="1800" b="1" dirty="0">
                <a:solidFill>
                  <a:schemeClr val="tx1"/>
                </a:solidFill>
              </a:rPr>
              <a:t>sentido del lugar y la práctica social </a:t>
            </a:r>
            <a:r>
              <a:rPr lang="es-MX" sz="1800" dirty="0">
                <a:solidFill>
                  <a:schemeClr val="tx1"/>
                </a:solidFill>
              </a:rPr>
              <a:t>que construye el espacio posee varias instancias que van desde la de la actuación espacial directa, física, a la de la producción simbólica, la proyección o proyecto de espacio y el discurso sobre el mismo. </a:t>
            </a:r>
            <a:endParaRPr lang="es-MX" sz="1800" dirty="0" smtClean="0">
              <a:solidFill>
                <a:schemeClr val="tx1"/>
              </a:solidFill>
            </a:endParaRPr>
          </a:p>
          <a:p>
            <a:endParaRPr lang="es-MX" sz="1800" b="1" dirty="0" smtClean="0">
              <a:solidFill>
                <a:schemeClr val="tx1"/>
              </a:solidFill>
            </a:endParaRPr>
          </a:p>
          <a:p>
            <a:r>
              <a:rPr lang="es-MX" sz="1800" b="1" dirty="0" smtClean="0">
                <a:solidFill>
                  <a:schemeClr val="tx1"/>
                </a:solidFill>
              </a:rPr>
              <a:t>Enfoques</a:t>
            </a:r>
          </a:p>
          <a:p>
            <a:r>
              <a:rPr lang="es-MX" sz="1800" b="1" dirty="0">
                <a:solidFill>
                  <a:schemeClr val="tx1"/>
                </a:solidFill>
              </a:rPr>
              <a:t>L</a:t>
            </a:r>
            <a:r>
              <a:rPr lang="es-MX" sz="1800" b="1" dirty="0" smtClean="0">
                <a:solidFill>
                  <a:schemeClr val="tx1"/>
                </a:solidFill>
              </a:rPr>
              <a:t>a </a:t>
            </a:r>
            <a:r>
              <a:rPr lang="es-MX" sz="1800" b="1" dirty="0">
                <a:solidFill>
                  <a:schemeClr val="tx1"/>
                </a:solidFill>
              </a:rPr>
              <a:t>Geografía del comportamiento y de la Percepción. </a:t>
            </a:r>
            <a:r>
              <a:rPr lang="es-MX" sz="1800" dirty="0">
                <a:solidFill>
                  <a:schemeClr val="tx1"/>
                </a:solidFill>
              </a:rPr>
              <a:t>Este enfoque geográfico se apoya en admisión de la existencia de imágenes del medio en la mente del hombre y la posibilidad de medirlas en forma adecuada y supone que existe una fuerte relación entre la imagen mental del medio y el comportamiento en el mundo real</a:t>
            </a:r>
            <a:r>
              <a:rPr lang="es-MX" sz="1800" dirty="0"/>
              <a:t>. </a:t>
            </a:r>
            <a:endParaRPr lang="es-MX" sz="1800" dirty="0" smtClean="0"/>
          </a:p>
          <a:p>
            <a:r>
              <a:rPr lang="es-MX" sz="1800" b="1" dirty="0">
                <a:solidFill>
                  <a:schemeClr val="tx1"/>
                </a:solidFill>
              </a:rPr>
              <a:t>Geografías Humanista </a:t>
            </a:r>
            <a:r>
              <a:rPr lang="es-MX" sz="1800" dirty="0">
                <a:solidFill>
                  <a:schemeClr val="tx1"/>
                </a:solidFill>
              </a:rPr>
              <a:t>y </a:t>
            </a:r>
            <a:r>
              <a:rPr lang="es-MX" sz="1800" b="1" dirty="0">
                <a:solidFill>
                  <a:schemeClr val="tx1"/>
                </a:solidFill>
              </a:rPr>
              <a:t>Crítica </a:t>
            </a:r>
            <a:r>
              <a:rPr lang="es-MX" sz="1800" dirty="0">
                <a:solidFill>
                  <a:schemeClr val="tx1"/>
                </a:solidFill>
              </a:rPr>
              <a:t>La excesiva abstracción de los modelos cuantitativos y su neutralidad, sumada a la necesidad de atender a cuestiones críticas relacionadas con el desarrollo desigual y los problemas sociales, económicos y ambientales </a:t>
            </a:r>
            <a:r>
              <a:rPr lang="es-MX" sz="1800" dirty="0" smtClean="0">
                <a:solidFill>
                  <a:schemeClr val="tx1"/>
                </a:solidFill>
              </a:rPr>
              <a:t>.</a:t>
            </a:r>
          </a:p>
          <a:p>
            <a:endParaRPr lang="es-MX" dirty="0">
              <a:solidFill>
                <a:schemeClr val="tx1"/>
              </a:solidFill>
            </a:endParaRPr>
          </a:p>
          <a:p>
            <a:endParaRPr lang="es-MX" dirty="0">
              <a:solidFill>
                <a:schemeClr val="tx1"/>
              </a:solidFill>
            </a:endParaRPr>
          </a:p>
        </p:txBody>
      </p:sp>
    </p:spTree>
    <p:extLst>
      <p:ext uri="{BB962C8B-B14F-4D97-AF65-F5344CB8AC3E}">
        <p14:creationId xmlns:p14="http://schemas.microsoft.com/office/powerpoint/2010/main" val="2345453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67544" y="908720"/>
            <a:ext cx="8568952" cy="2880320"/>
          </a:xfrm>
        </p:spPr>
        <p:txBody>
          <a:bodyPr>
            <a:noAutofit/>
          </a:bodyPr>
          <a:lstStyle/>
          <a:p>
            <a:r>
              <a:rPr lang="es-MX" sz="1800" b="1" dirty="0">
                <a:solidFill>
                  <a:schemeClr val="tx1"/>
                </a:solidFill>
              </a:rPr>
              <a:t>Geografía Humanista </a:t>
            </a:r>
            <a:r>
              <a:rPr lang="es-MX" sz="1800" dirty="0">
                <a:solidFill>
                  <a:schemeClr val="tx1"/>
                </a:solidFill>
              </a:rPr>
              <a:t>coinciden en el componente vivencial del espacio como lugar vivido, entendido como espacio de la vivencia directa, de la experiencia de sensaciones, emociones, concepciones y pensamientos. </a:t>
            </a:r>
            <a:endParaRPr lang="es-MX" sz="1800" dirty="0" smtClean="0">
              <a:solidFill>
                <a:schemeClr val="tx1"/>
              </a:solidFill>
            </a:endParaRPr>
          </a:p>
          <a:p>
            <a:endParaRPr lang="es-MX" sz="1800" dirty="0" smtClean="0">
              <a:solidFill>
                <a:schemeClr val="tx1"/>
              </a:solidFill>
            </a:endParaRPr>
          </a:p>
          <a:p>
            <a:r>
              <a:rPr lang="es-MX" sz="1800" dirty="0" smtClean="0">
                <a:solidFill>
                  <a:schemeClr val="tx1"/>
                </a:solidFill>
              </a:rPr>
              <a:t>La </a:t>
            </a:r>
            <a:r>
              <a:rPr lang="es-MX" sz="1800" b="1" dirty="0">
                <a:solidFill>
                  <a:schemeClr val="tx1"/>
                </a:solidFill>
              </a:rPr>
              <a:t>Geografía Radical o Crítica </a:t>
            </a:r>
            <a:r>
              <a:rPr lang="es-MX" sz="1800" dirty="0">
                <a:solidFill>
                  <a:schemeClr val="tx1"/>
                </a:solidFill>
              </a:rPr>
              <a:t>surge lentamente preocupada por temáticas de investigación (</a:t>
            </a:r>
            <a:r>
              <a:rPr lang="es-MX" sz="1800" dirty="0" smtClean="0">
                <a:solidFill>
                  <a:schemeClr val="tx1"/>
                </a:solidFill>
              </a:rPr>
              <a:t>pobreza, </a:t>
            </a:r>
            <a:r>
              <a:rPr lang="es-MX" sz="1800" dirty="0">
                <a:solidFill>
                  <a:schemeClr val="tx1"/>
                </a:solidFill>
              </a:rPr>
              <a:t>injusticia) no abordadas por la disciplina y la detección de estos hechos en el espacio. </a:t>
            </a:r>
            <a:endParaRPr lang="es-MX" sz="1800" dirty="0">
              <a:solidFill>
                <a:schemeClr val="tx1"/>
              </a:solidFill>
            </a:endParaRPr>
          </a:p>
        </p:txBody>
      </p:sp>
    </p:spTree>
    <p:extLst>
      <p:ext uri="{BB962C8B-B14F-4D97-AF65-F5344CB8AC3E}">
        <p14:creationId xmlns:p14="http://schemas.microsoft.com/office/powerpoint/2010/main" val="125025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8" name="2 Marcador de contenido"/>
          <p:cNvSpPr>
            <a:spLocks noGrp="1"/>
          </p:cNvSpPr>
          <p:nvPr>
            <p:ph idx="1"/>
          </p:nvPr>
        </p:nvSpPr>
        <p:spPr>
          <a:xfrm>
            <a:off x="1043492" y="1124744"/>
            <a:ext cx="7560956" cy="4707885"/>
          </a:xfrm>
        </p:spPr>
        <p:txBody>
          <a:bodyPr>
            <a:normAutofit lnSpcReduction="10000"/>
          </a:bodyPr>
          <a:lstStyle/>
          <a:p>
            <a:r>
              <a:rPr lang="es-MX" dirty="0" smtClean="0"/>
              <a:t>En los últimos 20 años, las nociones, representaciones y practicas de la dimensión espacial: la locación, la ubicación, la situación, distancia y accesibilidad han sido transformadas por la evolución de la tecnología y la electrónica que han puesto el mundo al alcance de la mano.</a:t>
            </a:r>
          </a:p>
          <a:p>
            <a:endParaRPr lang="es-MX" dirty="0"/>
          </a:p>
          <a:p>
            <a:r>
              <a:rPr lang="es-MX" dirty="0" smtClean="0"/>
              <a:t>La idea de la lejanía y proximidad se ha relativizado completamente, nada esta lejos en términos de kilómetros o millas, es posible explorar y conocer casi cualquier punto del globo que se inscriba en la web </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1 Título"/>
          <p:cNvSpPr>
            <a:spLocks noGrp="1"/>
          </p:cNvSpPr>
          <p:nvPr>
            <p:ph type="title"/>
          </p:nvPr>
        </p:nvSpPr>
        <p:spPr/>
        <p:txBody>
          <a:bodyPr>
            <a:normAutofit fontScale="90000"/>
          </a:bodyPr>
          <a:lstStyle/>
          <a:p>
            <a:r>
              <a:rPr lang="es-MX" dirty="0" smtClean="0"/>
              <a:t>El espacio como construcción teórica.</a:t>
            </a:r>
            <a:endParaRPr lang="es-MX" dirty="0"/>
          </a:p>
        </p:txBody>
      </p:sp>
      <p:sp>
        <p:nvSpPr>
          <p:cNvPr id="1048670" name="2 Marcador de contenido"/>
          <p:cNvSpPr>
            <a:spLocks noGrp="1"/>
          </p:cNvSpPr>
          <p:nvPr>
            <p:ph idx="1"/>
          </p:nvPr>
        </p:nvSpPr>
        <p:spPr/>
        <p:txBody>
          <a:bodyPr>
            <a:normAutofit fontScale="88333" lnSpcReduction="10000"/>
          </a:bodyPr>
          <a:lstStyle/>
          <a:p>
            <a:r>
              <a:rPr lang="es-MX" dirty="0" smtClean="0"/>
              <a:t>La multiplicidad de enfoques acerca del concepto de </a:t>
            </a:r>
            <a:r>
              <a:rPr lang="es-MX" b="1" dirty="0" smtClean="0"/>
              <a:t>espacio geográfico, </a:t>
            </a:r>
            <a:r>
              <a:rPr lang="es-MX" dirty="0" smtClean="0"/>
              <a:t>ha involucrado distintas perspectivas teóricas y un diversa categorías analíticas referidas a la </a:t>
            </a:r>
            <a:r>
              <a:rPr lang="es-MX" b="1" dirty="0" smtClean="0"/>
              <a:t>dimensión espacial.</a:t>
            </a:r>
          </a:p>
          <a:p>
            <a:endParaRPr lang="es-MX" b="1" dirty="0"/>
          </a:p>
          <a:p>
            <a:r>
              <a:rPr lang="es-MX" dirty="0" smtClean="0"/>
              <a:t>Para tener una mayor precisión conceptual del objeto del </a:t>
            </a:r>
            <a:r>
              <a:rPr lang="es-MX" b="1" dirty="0" smtClean="0"/>
              <a:t>espacio</a:t>
            </a:r>
            <a:r>
              <a:rPr lang="es-MX" dirty="0" smtClean="0"/>
              <a:t> se debe estudiar el termino y después señalar que definición involucra todas sus categorías (territorio, región, conectividad, fronteras, limites y umbrales)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2 Marcador de contenido"/>
          <p:cNvSpPr>
            <a:spLocks noGrp="1"/>
          </p:cNvSpPr>
          <p:nvPr>
            <p:ph idx="1"/>
          </p:nvPr>
        </p:nvSpPr>
        <p:spPr>
          <a:xfrm>
            <a:off x="827584" y="836712"/>
            <a:ext cx="7488832" cy="5400600"/>
          </a:xfrm>
        </p:spPr>
        <p:txBody>
          <a:bodyPr/>
          <a:lstStyle/>
          <a:p>
            <a:r>
              <a:rPr lang="es-MX" dirty="0" smtClean="0"/>
              <a:t>La dimensión espacial como concepto esencial de la Geografía encuentra en cada enfoque limites diferenciados. Cada paradigma otorga un significado diferente, en algunas mencionan lo que en otros omiten. No es un problema sino es una pluralidad de opciones disponibles para su descripción.</a:t>
            </a:r>
          </a:p>
          <a:p>
            <a:r>
              <a:rPr lang="es-MX" dirty="0" smtClean="0"/>
              <a:t>Aceptación de que las perspectivas son variadas y pueden complementarse entre si.</a:t>
            </a:r>
          </a:p>
          <a:p>
            <a:r>
              <a:rPr lang="es-MX" dirty="0" smtClean="0"/>
              <a:t>Seleccionar teorías y enfoques mas adecuados: libertad de elección según el problema que se quiere investigar.</a:t>
            </a:r>
            <a:endParaRPr lang="es-MX"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2" name="1 Título"/>
          <p:cNvSpPr>
            <a:spLocks noGrp="1"/>
          </p:cNvSpPr>
          <p:nvPr>
            <p:ph type="title"/>
          </p:nvPr>
        </p:nvSpPr>
        <p:spPr>
          <a:xfrm>
            <a:off x="1043608" y="836712"/>
            <a:ext cx="7024744" cy="1143000"/>
          </a:xfrm>
        </p:spPr>
        <p:txBody>
          <a:bodyPr>
            <a:normAutofit fontScale="90000"/>
          </a:bodyPr>
          <a:lstStyle/>
          <a:p>
            <a:r>
              <a:rPr lang="es-MX" sz="3200" dirty="0" smtClean="0"/>
              <a:t>La geografía y los paradigmas. Una disciplina multiparadigmática.</a:t>
            </a:r>
            <a:endParaRPr lang="es-MX" sz="3200" dirty="0"/>
          </a:p>
        </p:txBody>
      </p:sp>
      <p:sp>
        <p:nvSpPr>
          <p:cNvPr id="1048673" name="2 Marcador de contenido"/>
          <p:cNvSpPr>
            <a:spLocks noGrp="1"/>
          </p:cNvSpPr>
          <p:nvPr>
            <p:ph idx="1"/>
          </p:nvPr>
        </p:nvSpPr>
        <p:spPr>
          <a:xfrm>
            <a:off x="899592" y="1988840"/>
            <a:ext cx="7272808" cy="4248472"/>
          </a:xfrm>
        </p:spPr>
        <p:txBody>
          <a:bodyPr/>
          <a:lstStyle/>
          <a:p>
            <a:r>
              <a:rPr lang="es-MX" dirty="0" smtClean="0"/>
              <a:t>Los paradigmas de la geografía según la definición de </a:t>
            </a:r>
            <a:r>
              <a:rPr lang="es-MX" b="1" dirty="0" smtClean="0"/>
              <a:t>Perez Serrao </a:t>
            </a:r>
            <a:r>
              <a:rPr lang="es-MX" dirty="0" smtClean="0"/>
              <a:t>son;</a:t>
            </a:r>
          </a:p>
          <a:p>
            <a:r>
              <a:rPr lang="es-MX" dirty="0" smtClean="0"/>
              <a:t>Un conjunto de creencias y actitudes, una visión del mundo compartida por un grupo de científicos, que implica metodologías determinadas. El paradigma, como “fuente de métodos, problemas y normas de resolución aceptados por una comunidad de científicos” señala necesaria la hipótesis, el método y la instrumentación necesaria para la contrastación”.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4" name="2 Marcador de contenido"/>
          <p:cNvSpPr>
            <a:spLocks noGrp="1"/>
          </p:cNvSpPr>
          <p:nvPr>
            <p:ph idx="1"/>
          </p:nvPr>
        </p:nvSpPr>
        <p:spPr>
          <a:xfrm>
            <a:off x="683568" y="836712"/>
            <a:ext cx="7704856" cy="5328592"/>
          </a:xfrm>
        </p:spPr>
        <p:txBody>
          <a:bodyPr/>
          <a:lstStyle/>
          <a:p>
            <a:r>
              <a:rPr lang="es-MX" dirty="0" smtClean="0"/>
              <a:t>La diferencia entre paradigma, escuela o tradición: el primero no esta circunscripto a una institución o academia ni a un referente exclusivo, se difunde y es adoptado en diferentes ámbitos de estudio e investigación.</a:t>
            </a:r>
          </a:p>
          <a:p>
            <a:r>
              <a:rPr lang="es-MX" dirty="0" smtClean="0"/>
              <a:t>Se ha intentado sistematizar las distintas corrientes de pensamiento de la Geografía contemporánea, basándose en los principales aportes.</a:t>
            </a:r>
          </a:p>
          <a:p>
            <a:r>
              <a:rPr lang="es-MX" dirty="0" smtClean="0"/>
              <a:t>De esto surge la line del tiempo de las principales corrientes de pensamiento de la Geografía y las consecuentes concepciones del espacio como objeto de estudio.</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5" name="2 Marcador de contenido"/>
          <p:cNvSpPr>
            <a:spLocks noGrp="1"/>
          </p:cNvSpPr>
          <p:nvPr>
            <p:ph idx="1"/>
          </p:nvPr>
        </p:nvSpPr>
        <p:spPr>
          <a:xfrm>
            <a:off x="827584" y="692696"/>
            <a:ext cx="7632848" cy="5400600"/>
          </a:xfrm>
        </p:spPr>
        <p:txBody>
          <a:bodyPr/>
          <a:lstStyle/>
          <a:p>
            <a:r>
              <a:rPr lang="es-MX" dirty="0" smtClean="0"/>
              <a:t>En primer lugar las distintas perspectivas que han conformado el contexto multiparadigmatico de la disciplina actual.</a:t>
            </a:r>
          </a:p>
          <a:p>
            <a:r>
              <a:rPr lang="es-MX" dirty="0" smtClean="0"/>
              <a:t>En segundo lugar la evolución del pensamiento geográfico que fue diversificándose por la necesidad de atender aspectos de la realidad, o que no estaban contemplados en los estudios teóricos ya existentes.</a:t>
            </a:r>
          </a:p>
          <a:p>
            <a:r>
              <a:rPr lang="es-MX" dirty="0" smtClean="0"/>
              <a:t>En tercer lugar, el panorama metodológico de la Geografía se fue tornando mas complejo y abarcativo, la noción espacio y la evolución  de su enfoque.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2"/>
          <p:cNvPicPr>
            <a:picLocks noChangeAspect="1" noChangeArrowheads="1"/>
          </p:cNvPicPr>
          <p:nvPr/>
        </p:nvPicPr>
        <p:blipFill rotWithShape="1">
          <a:blip r:embed="rId2"/>
          <a:srcRect l="12606" t="22817" r="20686" b="20635"/>
          <a:stretch>
            <a:fillRect/>
          </a:stretch>
        </p:blipFill>
        <p:spPr bwMode="auto">
          <a:xfrm>
            <a:off x="0" y="836712"/>
            <a:ext cx="9216518" cy="4392488"/>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1 Título"/>
          <p:cNvSpPr>
            <a:spLocks noGrp="1"/>
          </p:cNvSpPr>
          <p:nvPr>
            <p:ph type="title"/>
          </p:nvPr>
        </p:nvSpPr>
        <p:spPr/>
        <p:txBody>
          <a:bodyPr>
            <a:normAutofit/>
          </a:bodyPr>
          <a:lstStyle/>
          <a:p>
            <a:r>
              <a:rPr lang="es-MX" sz="3000" dirty="0" smtClean="0"/>
              <a:t>Una breve referencia a los distintos paradigmas</a:t>
            </a:r>
            <a:endParaRPr lang="es-MX" sz="3000" dirty="0"/>
          </a:p>
        </p:txBody>
      </p:sp>
      <p:sp>
        <p:nvSpPr>
          <p:cNvPr id="1048677" name="2 Marcador de contenido"/>
          <p:cNvSpPr>
            <a:spLocks noGrp="1"/>
          </p:cNvSpPr>
          <p:nvPr>
            <p:ph idx="1"/>
          </p:nvPr>
        </p:nvSpPr>
        <p:spPr>
          <a:xfrm>
            <a:off x="755576" y="2323652"/>
            <a:ext cx="7704856" cy="3913660"/>
          </a:xfrm>
        </p:spPr>
        <p:txBody>
          <a:bodyPr/>
          <a:lstStyle/>
          <a:p>
            <a:r>
              <a:rPr lang="es-MX" b="1" dirty="0" smtClean="0"/>
              <a:t>Enfoque determinista o Darwiniano: </a:t>
            </a:r>
            <a:r>
              <a:rPr lang="es-MX" dirty="0" smtClean="0"/>
              <a:t>supone que la libertad del hombre esta dirigida en grado de mayor o menor necesidad por los factores del medio físico que ejercen una influencia directa en la constitución física y moral del hombre. El medio natural expresión referida al entorno o ambiente en las que se desenvuelve.</a:t>
            </a:r>
          </a:p>
          <a:p>
            <a:r>
              <a:rPr lang="es-MX" dirty="0" smtClean="0"/>
              <a:t>El hombre era entendido como </a:t>
            </a:r>
            <a:r>
              <a:rPr lang="es-MX" b="1" dirty="0" smtClean="0"/>
              <a:t>un producto de su medio </a:t>
            </a:r>
            <a:r>
              <a:rPr lang="es-MX" dirty="0" smtClean="0"/>
              <a:t>y contemplado en un proceso de adaptación permanente al mismo.</a:t>
            </a:r>
            <a:endParaRPr lang="es-MX"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1084</Words>
  <Application>Microsoft Office PowerPoint</Application>
  <PresentationFormat>Presentación en pantalla (4:3)</PresentationFormat>
  <Paragraphs>44</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Austin</vt:lpstr>
      <vt:lpstr>La riqueza del objeto de la Geografía como disciplina multiparadigmática. pág. 75-95.</vt:lpstr>
      <vt:lpstr>Presentación de PowerPoint</vt:lpstr>
      <vt:lpstr>El espacio como construcción teórica.</vt:lpstr>
      <vt:lpstr>Presentación de PowerPoint</vt:lpstr>
      <vt:lpstr>La geografía y los paradigmas. Una disciplina multiparadigmática.</vt:lpstr>
      <vt:lpstr>Presentación de PowerPoint</vt:lpstr>
      <vt:lpstr>Presentación de PowerPoint</vt:lpstr>
      <vt:lpstr>Presentación de PowerPoint</vt:lpstr>
      <vt:lpstr>Una breve referencia a los distintos paradigmas</vt:lpstr>
      <vt:lpstr>Presentación de PowerPoint</vt:lpstr>
      <vt:lpstr>Presentación de PowerPoint</vt:lpstr>
      <vt:lpstr>Geografía Teorética </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riqueza del objeto de la Geografía como disciplina multiparadigmática. pág. 75-95.</dc:title>
  <dc:creator>Yessi O</dc:creator>
  <cp:lastModifiedBy>Lapenep</cp:lastModifiedBy>
  <cp:revision>4</cp:revision>
  <dcterms:created xsi:type="dcterms:W3CDTF">2016-09-26T10:26:18Z</dcterms:created>
  <dcterms:modified xsi:type="dcterms:W3CDTF">2016-09-26T15:33:54Z</dcterms:modified>
</cp:coreProperties>
</file>