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3" r:id="rId8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35048A83-7A3B-458D-BF42-781B366E3E84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127F16A-F654-4790-8C8A-78ABEA2E3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263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A83-7A3B-458D-BF42-781B366E3E84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16A-F654-4790-8C8A-78ABEA2E3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055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A83-7A3B-458D-BF42-781B366E3E84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16A-F654-4790-8C8A-78ABEA2E3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671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A83-7A3B-458D-BF42-781B366E3E84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16A-F654-4790-8C8A-78ABEA2E3A29}" type="slidenum">
              <a:rPr lang="es-MX" smtClean="0"/>
              <a:t>‹Nº›</a:t>
            </a:fld>
            <a:endParaRPr lang="es-MX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4777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A83-7A3B-458D-BF42-781B366E3E84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16A-F654-4790-8C8A-78ABEA2E3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8573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A83-7A3B-458D-BF42-781B366E3E84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16A-F654-4790-8C8A-78ABEA2E3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10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A83-7A3B-458D-BF42-781B366E3E84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16A-F654-4790-8C8A-78ABEA2E3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1332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A83-7A3B-458D-BF42-781B366E3E84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16A-F654-4790-8C8A-78ABEA2E3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6666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A83-7A3B-458D-BF42-781B366E3E84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16A-F654-4790-8C8A-78ABEA2E3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63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35048A83-7A3B-458D-BF42-781B366E3E84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127F16A-F654-4790-8C8A-78ABEA2E3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594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A83-7A3B-458D-BF42-781B366E3E84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16A-F654-4790-8C8A-78ABEA2E3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94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A83-7A3B-458D-BF42-781B366E3E84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16A-F654-4790-8C8A-78ABEA2E3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8902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A83-7A3B-458D-BF42-781B366E3E84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16A-F654-4790-8C8A-78ABEA2E3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4665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A83-7A3B-458D-BF42-781B366E3E84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16A-F654-4790-8C8A-78ABEA2E3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2039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A83-7A3B-458D-BF42-781B366E3E84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16A-F654-4790-8C8A-78ABEA2E3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9652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A83-7A3B-458D-BF42-781B366E3E84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16A-F654-4790-8C8A-78ABEA2E3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358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48A83-7A3B-458D-BF42-781B366E3E84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7F16A-F654-4790-8C8A-78ABEA2E3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985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48A83-7A3B-458D-BF42-781B366E3E84}" type="datetimeFigureOut">
              <a:rPr lang="es-MX" smtClean="0"/>
              <a:t>09/03/2021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7F16A-F654-4790-8C8A-78ABEA2E3A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7869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24F76-790E-41DF-A999-68813F0B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393" y="2382348"/>
            <a:ext cx="7366716" cy="1325563"/>
          </a:xfrm>
        </p:spPr>
        <p:txBody>
          <a:bodyPr>
            <a:normAutofit fontScale="90000"/>
          </a:bodyPr>
          <a:lstStyle/>
          <a:p>
            <a:r>
              <a:rPr lang="es-MX" dirty="0"/>
              <a:t>¿Cómo documentar lecciones aprendidas ?</a:t>
            </a:r>
            <a:br>
              <a:rPr lang="es-MX" dirty="0"/>
            </a:br>
            <a:endParaRPr lang="es-MX" dirty="0"/>
          </a:p>
        </p:txBody>
      </p:sp>
      <p:pic>
        <p:nvPicPr>
          <p:cNvPr id="4" name="Imagen 3" descr="Interfaz de usuario gráfica, Aplicación&#10;&#10;Descripción generada automáticamente">
            <a:extLst>
              <a:ext uri="{FF2B5EF4-FFF2-40B4-BE49-F238E27FC236}">
                <a16:creationId xmlns:a16="http://schemas.microsoft.com/office/drawing/2014/main" id="{416FABB1-D106-47C9-BFB5-DA1727CCF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38" y="3098029"/>
            <a:ext cx="2518162" cy="303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62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0976CEF8-9E74-4583-A532-6CF9E7E39D3E}"/>
              </a:ext>
            </a:extLst>
          </p:cNvPr>
          <p:cNvSpPr txBox="1"/>
          <p:nvPr/>
        </p:nvSpPr>
        <p:spPr>
          <a:xfrm>
            <a:off x="365760" y="1720749"/>
            <a:ext cx="841248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200" dirty="0">
                <a:solidFill>
                  <a:srgbClr val="212529"/>
                </a:solidFill>
                <a:latin typeface="Gotham-Light"/>
              </a:rPr>
              <a:t>Las </a:t>
            </a:r>
            <a:r>
              <a:rPr lang="es-MX" sz="3200" b="1" dirty="0">
                <a:solidFill>
                  <a:srgbClr val="212529"/>
                </a:solidFill>
                <a:latin typeface="Gotham-Light"/>
              </a:rPr>
              <a:t>lecciones aprendidas</a:t>
            </a:r>
            <a:r>
              <a:rPr lang="es-MX" sz="3200" dirty="0">
                <a:solidFill>
                  <a:srgbClr val="212529"/>
                </a:solidFill>
                <a:latin typeface="Gotham-Light"/>
              </a:rPr>
              <a:t> pueden definirse como el</a:t>
            </a:r>
            <a:r>
              <a:rPr lang="es-MX" sz="3200" b="1" dirty="0">
                <a:solidFill>
                  <a:srgbClr val="212529"/>
                </a:solidFill>
                <a:latin typeface="Gotham-Light"/>
              </a:rPr>
              <a:t> conocimiento adquirido </a:t>
            </a:r>
            <a:r>
              <a:rPr lang="es-MX" sz="3200" dirty="0">
                <a:solidFill>
                  <a:srgbClr val="212529"/>
                </a:solidFill>
                <a:latin typeface="Gotham-Light"/>
              </a:rPr>
              <a:t>sobre un proceso o sobre una o varias experiencias, a través de la reflexión y el análisis crítico sobre los factores que pueden haber afectado positiva o negativamente.</a:t>
            </a:r>
            <a:endParaRPr lang="es-MX" sz="3200" dirty="0"/>
          </a:p>
        </p:txBody>
      </p:sp>
      <p:pic>
        <p:nvPicPr>
          <p:cNvPr id="8" name="Imagen 7" descr="Dibujo animado de un personaje animado&#10;&#10;Descripción generada automáticamente con confianza baja">
            <a:extLst>
              <a:ext uri="{FF2B5EF4-FFF2-40B4-BE49-F238E27FC236}">
                <a16:creationId xmlns:a16="http://schemas.microsoft.com/office/drawing/2014/main" id="{4B5F341B-8A85-4339-A8E7-AF5FFB92A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17" y="4381500"/>
            <a:ext cx="1748632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545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8B3CBA91-8268-4A64-A0C1-1DD22F278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07" y="878163"/>
            <a:ext cx="8478985" cy="510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13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19EAF1D-79A6-4651-B4B1-CC639538CB23}"/>
              </a:ext>
            </a:extLst>
          </p:cNvPr>
          <p:cNvSpPr txBox="1"/>
          <p:nvPr/>
        </p:nvSpPr>
        <p:spPr>
          <a:xfrm>
            <a:off x="121921" y="1396539"/>
            <a:ext cx="876161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200" b="1" dirty="0">
                <a:solidFill>
                  <a:srgbClr val="212529"/>
                </a:solidFill>
                <a:latin typeface="Gotham-Book"/>
              </a:rPr>
              <a:t>¿Por qué documentar lecciones aprendidas?</a:t>
            </a:r>
          </a:p>
          <a:p>
            <a:pPr algn="just"/>
            <a:r>
              <a:rPr lang="es-MX" sz="3200" dirty="0">
                <a:solidFill>
                  <a:srgbClr val="212529"/>
                </a:solidFill>
                <a:latin typeface="Gotham-Light"/>
              </a:rPr>
              <a:t>Porque contribuye a explicitar un nuevo conocimiento, su diseminación, aplicación y </a:t>
            </a:r>
            <a:r>
              <a:rPr lang="es-MX" sz="3200" dirty="0" err="1">
                <a:solidFill>
                  <a:srgbClr val="212529"/>
                </a:solidFill>
                <a:latin typeface="Gotham-Light"/>
              </a:rPr>
              <a:t>re-uso</a:t>
            </a:r>
            <a:r>
              <a:rPr lang="es-MX" sz="3200" dirty="0">
                <a:solidFill>
                  <a:srgbClr val="212529"/>
                </a:solidFill>
                <a:latin typeface="Gotham-Light"/>
              </a:rPr>
              <a:t>. Consiste en el desarrollo de los elementos claves y la reconstrucción de la lógica que llevó a la consecución de los resultados y las relaciones causales que los condicionaron, capturadas durante la fase de identificación.</a:t>
            </a:r>
          </a:p>
        </p:txBody>
      </p:sp>
      <p:pic>
        <p:nvPicPr>
          <p:cNvPr id="5" name="Imagen 4" descr="Icono&#10;&#10;Descripción generada automáticamente">
            <a:extLst>
              <a:ext uri="{FF2B5EF4-FFF2-40B4-BE49-F238E27FC236}">
                <a16:creationId xmlns:a16="http://schemas.microsoft.com/office/drawing/2014/main" id="{56ED871B-05A0-4DB1-B302-58BC24088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4910672"/>
            <a:ext cx="1778000" cy="182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72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D4D71C7-0BF2-4574-AD79-0C03A3F55459}"/>
              </a:ext>
            </a:extLst>
          </p:cNvPr>
          <p:cNvSpPr txBox="1"/>
          <p:nvPr/>
        </p:nvSpPr>
        <p:spPr>
          <a:xfrm>
            <a:off x="852191" y="151179"/>
            <a:ext cx="743961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solidFill>
                  <a:srgbClr val="212529"/>
                </a:solidFill>
                <a:latin typeface="Gotham-Book"/>
              </a:rPr>
              <a:t>¿Cómo documentar una lección aprendida?</a:t>
            </a:r>
          </a:p>
          <a:p>
            <a:pPr algn="just"/>
            <a:r>
              <a:rPr lang="es-MX" sz="2800" dirty="0">
                <a:solidFill>
                  <a:srgbClr val="212529"/>
                </a:solidFill>
                <a:latin typeface="Gotham-Light"/>
              </a:rPr>
              <a:t>Existen varios formatos para documentar lecciones aprendidas, dependiendo de los propósitos que se pretendan lograr, las audiencias a las que están dirigidos, el tiempo y los recursos disponibles. Estos formatos pueden variar desde la mínima expresión escrita de una lección hasta Informes de Estudios de Casos y Evaluaciones de Impacto. El </a:t>
            </a:r>
            <a:r>
              <a:rPr lang="es-MX" sz="2800" b="1" dirty="0">
                <a:solidFill>
                  <a:srgbClr val="212529"/>
                </a:solidFill>
                <a:latin typeface="Gotham-Light"/>
              </a:rPr>
              <a:t>Departamento de Conocimiento y Aprendizaje del BID (KNL)</a:t>
            </a:r>
            <a:r>
              <a:rPr lang="es-MX" sz="2800" dirty="0">
                <a:solidFill>
                  <a:srgbClr val="212529"/>
                </a:solidFill>
                <a:latin typeface="Gotham-Light"/>
              </a:rPr>
              <a:t> promueve la elaboración de Notas de Conocimiento para documentar el conjunto de lecciones aprendidas derivadas de la gestión de un determinado proyecto y su impacto en el desarrollo, o de iniciativas o procesos corporativos.</a:t>
            </a:r>
          </a:p>
        </p:txBody>
      </p:sp>
    </p:spTree>
    <p:extLst>
      <p:ext uri="{BB962C8B-B14F-4D97-AF65-F5344CB8AC3E}">
        <p14:creationId xmlns:p14="http://schemas.microsoft.com/office/powerpoint/2010/main" val="387559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62F61F-91CF-4B69-B4E1-048943788349}"/>
              </a:ext>
            </a:extLst>
          </p:cNvPr>
          <p:cNvSpPr txBox="1"/>
          <p:nvPr/>
        </p:nvSpPr>
        <p:spPr>
          <a:xfrm>
            <a:off x="887033" y="935423"/>
            <a:ext cx="777883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MX" sz="2800" b="1" dirty="0">
                <a:solidFill>
                  <a:srgbClr val="212529"/>
                </a:solidFill>
                <a:latin typeface="Gotham-Book"/>
              </a:rPr>
              <a:t>Cómo elaborar una Nota de Conocimiento?</a:t>
            </a:r>
          </a:p>
          <a:p>
            <a:pPr algn="l"/>
            <a:r>
              <a:rPr lang="es-MX" sz="2800" dirty="0">
                <a:solidFill>
                  <a:srgbClr val="212529"/>
                </a:solidFill>
                <a:latin typeface="Gotham-Light"/>
              </a:rPr>
              <a:t>La </a:t>
            </a:r>
            <a:r>
              <a:rPr lang="es-MX" sz="2800" b="1" dirty="0">
                <a:solidFill>
                  <a:srgbClr val="212529"/>
                </a:solidFill>
                <a:latin typeface="Gotham-Light"/>
              </a:rPr>
              <a:t>Nota de Conocimiento</a:t>
            </a:r>
            <a:r>
              <a:rPr lang="es-MX" sz="2800" dirty="0">
                <a:solidFill>
                  <a:srgbClr val="212529"/>
                </a:solidFill>
                <a:latin typeface="Gotham-Light"/>
              </a:rPr>
              <a:t> se estructura a través de las siguientes secciones: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212529"/>
                </a:solidFill>
                <a:latin typeface="Gotham-Light"/>
              </a:rPr>
              <a:t>Antecedentes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212529"/>
                </a:solidFill>
                <a:latin typeface="Gotham-Light"/>
              </a:rPr>
              <a:t>Descripción de las lecciones aprendidas y recomendaciones.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800" dirty="0">
                <a:solidFill>
                  <a:srgbClr val="212529"/>
                </a:solidFill>
                <a:latin typeface="Gotham-Light"/>
              </a:rPr>
              <a:t>Referencias.</a:t>
            </a:r>
          </a:p>
        </p:txBody>
      </p:sp>
      <p:pic>
        <p:nvPicPr>
          <p:cNvPr id="5" name="Imagen 4" descr="Forma, Cuadrado&#10;&#10;Descripción generada automáticamente">
            <a:extLst>
              <a:ext uri="{FF2B5EF4-FFF2-40B4-BE49-F238E27FC236}">
                <a16:creationId xmlns:a16="http://schemas.microsoft.com/office/drawing/2014/main" id="{8010FCB0-553E-42C3-A6D9-44820A921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08" y="3993169"/>
            <a:ext cx="1522384" cy="254437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4019030-89EB-40B6-AFA5-AF92806FC98C}"/>
              </a:ext>
            </a:extLst>
          </p:cNvPr>
          <p:cNvSpPr txBox="1"/>
          <p:nvPr/>
        </p:nvSpPr>
        <p:spPr>
          <a:xfrm>
            <a:off x="1697308" y="5113644"/>
            <a:ext cx="152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Antecedentes </a:t>
            </a:r>
          </a:p>
        </p:txBody>
      </p:sp>
      <p:pic>
        <p:nvPicPr>
          <p:cNvPr id="7" name="Imagen 6" descr="Forma, Cuadrado&#10;&#10;Descripción generada automáticamente">
            <a:extLst>
              <a:ext uri="{FF2B5EF4-FFF2-40B4-BE49-F238E27FC236}">
                <a16:creationId xmlns:a16="http://schemas.microsoft.com/office/drawing/2014/main" id="{476EEB94-B1A0-478D-AD3F-B5722AD9F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708" y="4026123"/>
            <a:ext cx="1522384" cy="2544374"/>
          </a:xfrm>
          <a:prstGeom prst="rect">
            <a:avLst/>
          </a:prstGeom>
        </p:spPr>
      </p:pic>
      <p:pic>
        <p:nvPicPr>
          <p:cNvPr id="8" name="Imagen 7" descr="Forma, Cuadrado&#10;&#10;Descripción generada automáticamente">
            <a:extLst>
              <a:ext uri="{FF2B5EF4-FFF2-40B4-BE49-F238E27FC236}">
                <a16:creationId xmlns:a16="http://schemas.microsoft.com/office/drawing/2014/main" id="{53DEBAFA-4AFE-496D-9443-4ED781C68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100" y="3993169"/>
            <a:ext cx="1522384" cy="254437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6E11AB4-E3D6-4B2F-A8C6-6928B8140AF0}"/>
              </a:ext>
            </a:extLst>
          </p:cNvPr>
          <p:cNvSpPr txBox="1"/>
          <p:nvPr/>
        </p:nvSpPr>
        <p:spPr>
          <a:xfrm>
            <a:off x="4262708" y="5157250"/>
            <a:ext cx="152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Descripción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1AF9AC-E4AD-42B9-81E0-A9942703FBC5}"/>
              </a:ext>
            </a:extLst>
          </p:cNvPr>
          <p:cNvSpPr txBox="1"/>
          <p:nvPr/>
        </p:nvSpPr>
        <p:spPr>
          <a:xfrm>
            <a:off x="6533100" y="5150375"/>
            <a:ext cx="152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Referencias</a:t>
            </a:r>
          </a:p>
        </p:txBody>
      </p:sp>
    </p:spTree>
    <p:extLst>
      <p:ext uri="{BB962C8B-B14F-4D97-AF65-F5344CB8AC3E}">
        <p14:creationId xmlns:p14="http://schemas.microsoft.com/office/powerpoint/2010/main" val="324486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3C3194B-E72B-4320-9012-6D4A75B1FD3B}"/>
              </a:ext>
            </a:extLst>
          </p:cNvPr>
          <p:cNvSpPr txBox="1"/>
          <p:nvPr/>
        </p:nvSpPr>
        <p:spPr>
          <a:xfrm>
            <a:off x="1294366" y="374482"/>
            <a:ext cx="697333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MX" dirty="0">
              <a:solidFill>
                <a:srgbClr val="212529"/>
              </a:solidFill>
              <a:latin typeface="Gotham-Light"/>
            </a:endParaRPr>
          </a:p>
          <a:p>
            <a:pPr algn="l"/>
            <a:r>
              <a:rPr lang="es-MX" dirty="0">
                <a:solidFill>
                  <a:srgbClr val="212529"/>
                </a:solidFill>
                <a:latin typeface="Gotham-Light"/>
              </a:rPr>
              <a:t>Implica describir la experiencia que se está analizando, sus objetivos, el contexto en el cual ésta tiene lugar y los momentos y/o factores críticos que condujeron a alcanzar o no los resultados esperados. Es clave la inclusión de una descripción detallada de los productos y/o resultados alcanzados.</a:t>
            </a:r>
          </a:p>
          <a:p>
            <a:pPr algn="l"/>
            <a:endParaRPr lang="es-MX" dirty="0">
              <a:solidFill>
                <a:srgbClr val="212529"/>
              </a:solidFill>
              <a:latin typeface="Gotham-Light"/>
            </a:endParaRPr>
          </a:p>
          <a:p>
            <a:pPr algn="l"/>
            <a:r>
              <a:rPr lang="es-MX" dirty="0">
                <a:solidFill>
                  <a:srgbClr val="212529"/>
                </a:solidFill>
                <a:latin typeface="Gotham-Light"/>
              </a:rPr>
              <a:t>Debe incluir un enunciado claro y estructurado, las evidencias que justifican la posible relación causal entre los factores que contribuyeron al resultado, y las recomendaciones que permitirían resolver los problemas identificados, mitigar otros riesgos, y repetir o reforzar éxitos.</a:t>
            </a:r>
          </a:p>
          <a:p>
            <a:pPr algn="l"/>
            <a:r>
              <a:rPr lang="es-MX" dirty="0">
                <a:solidFill>
                  <a:srgbClr val="212529"/>
                </a:solidFill>
                <a:latin typeface="Gotham-Light"/>
              </a:rPr>
              <a:t>Incluir los </a:t>
            </a:r>
            <a:r>
              <a:rPr lang="es-MX" b="1" dirty="0">
                <a:solidFill>
                  <a:srgbClr val="212529"/>
                </a:solidFill>
                <a:latin typeface="Gotham-Light"/>
              </a:rPr>
              <a:t>datos de contacto</a:t>
            </a:r>
            <a:r>
              <a:rPr lang="es-MX" dirty="0">
                <a:solidFill>
                  <a:srgbClr val="212529"/>
                </a:solidFill>
                <a:latin typeface="Gotham-Light"/>
              </a:rPr>
              <a:t> del autor o autores y otros actores claves involucrados, así como la bibliografía del proyecto y experiencias similares. </a:t>
            </a:r>
          </a:p>
          <a:p>
            <a:pPr algn="l"/>
            <a:r>
              <a:rPr lang="es-MX" dirty="0">
                <a:solidFill>
                  <a:srgbClr val="212529"/>
                </a:solidFill>
                <a:latin typeface="Gotham-Light"/>
              </a:rPr>
              <a:t>No exceda de ocho páginas (3,000 palabras); utilizar un lenguaje claro y simple; escribir párrafos cortos; evitar el uso excesivo de acrónimos.</a:t>
            </a:r>
          </a:p>
          <a:p>
            <a:pPr algn="l"/>
            <a:endParaRPr lang="es-MX" dirty="0">
              <a:solidFill>
                <a:srgbClr val="212529"/>
              </a:solidFill>
              <a:latin typeface="Gotham-Light"/>
            </a:endParaRPr>
          </a:p>
          <a:p>
            <a:pPr algn="l"/>
            <a:r>
              <a:rPr lang="es-MX" dirty="0">
                <a:solidFill>
                  <a:srgbClr val="212529"/>
                </a:solidFill>
                <a:latin typeface="Gotham-Light"/>
              </a:rPr>
              <a:t>Limitar el uso de citas, referencias y notas a pie de página; dar crédito explícito y reconocer la participación y el esfuerzo de los individuos o equipos que hicieron posible el análisis y documentación de sus experiencias.</a:t>
            </a:r>
          </a:p>
        </p:txBody>
      </p:sp>
    </p:spTree>
    <p:extLst>
      <p:ext uri="{BB962C8B-B14F-4D97-AF65-F5344CB8AC3E}">
        <p14:creationId xmlns:p14="http://schemas.microsoft.com/office/powerpoint/2010/main" val="2026909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108</TotalTime>
  <Words>439</Words>
  <Application>Microsoft Office PowerPoint</Application>
  <PresentationFormat>Carta (216 x 279 mm)</PresentationFormat>
  <Paragraphs>22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Gotham-Book</vt:lpstr>
      <vt:lpstr>Gotham-Light</vt:lpstr>
      <vt:lpstr>Tw Cen MT</vt:lpstr>
      <vt:lpstr>Circuito</vt:lpstr>
      <vt:lpstr>¿Cómo documentar lecciones aprendidas ?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Segovia Gomez</dc:creator>
  <cp:lastModifiedBy>Patricia Segovia Gomez</cp:lastModifiedBy>
  <cp:revision>6</cp:revision>
  <dcterms:created xsi:type="dcterms:W3CDTF">2021-03-10T04:26:23Z</dcterms:created>
  <dcterms:modified xsi:type="dcterms:W3CDTF">2021-03-10T06:14:41Z</dcterms:modified>
</cp:coreProperties>
</file>