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6" autoAdjust="0"/>
    <p:restoredTop sz="94660"/>
  </p:normalViewPr>
  <p:slideViewPr>
    <p:cSldViewPr snapToGrid="0">
      <p:cViewPr varScale="1">
        <p:scale>
          <a:sx n="68" d="100"/>
          <a:sy n="68" d="100"/>
        </p:scale>
        <p:origin x="4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8904-80CE-4443-80D5-D0AA80C1524D}" type="datetimeFigureOut">
              <a:rPr lang="es-MX" smtClean="0"/>
              <a:t>13/04/2021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6E2B2B0F-B4BA-44FA-8234-C103593939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2959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8904-80CE-4443-80D5-D0AA80C1524D}" type="datetimeFigureOut">
              <a:rPr lang="es-MX" smtClean="0"/>
              <a:t>13/04/2021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E2B2B0F-B4BA-44FA-8234-C103593939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9621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8904-80CE-4443-80D5-D0AA80C1524D}" type="datetimeFigureOut">
              <a:rPr lang="es-MX" smtClean="0"/>
              <a:t>13/04/2021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E2B2B0F-B4BA-44FA-8234-C10359393961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6628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8904-80CE-4443-80D5-D0AA80C1524D}" type="datetimeFigureOut">
              <a:rPr lang="es-MX" smtClean="0"/>
              <a:t>13/04/2021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E2B2B0F-B4BA-44FA-8234-C103593939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39200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8904-80CE-4443-80D5-D0AA80C1524D}" type="datetimeFigureOut">
              <a:rPr lang="es-MX" smtClean="0"/>
              <a:t>13/04/2021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E2B2B0F-B4BA-44FA-8234-C10359393961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68648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8904-80CE-4443-80D5-D0AA80C1524D}" type="datetimeFigureOut">
              <a:rPr lang="es-MX" smtClean="0"/>
              <a:t>13/04/2021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E2B2B0F-B4BA-44FA-8234-C103593939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25889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8904-80CE-4443-80D5-D0AA80C1524D}" type="datetimeFigureOut">
              <a:rPr lang="es-MX" smtClean="0"/>
              <a:t>13/04/2021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2B0F-B4BA-44FA-8234-C103593939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0329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8904-80CE-4443-80D5-D0AA80C1524D}" type="datetimeFigureOut">
              <a:rPr lang="es-MX" smtClean="0"/>
              <a:t>13/04/2021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2B0F-B4BA-44FA-8234-C103593939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3059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8904-80CE-4443-80D5-D0AA80C1524D}" type="datetimeFigureOut">
              <a:rPr lang="es-MX" smtClean="0"/>
              <a:t>13/04/2021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2B0F-B4BA-44FA-8234-C103593939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4411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8904-80CE-4443-80D5-D0AA80C1524D}" type="datetimeFigureOut">
              <a:rPr lang="es-MX" smtClean="0"/>
              <a:t>13/04/2021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E2B2B0F-B4BA-44FA-8234-C103593939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0186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8904-80CE-4443-80D5-D0AA80C1524D}" type="datetimeFigureOut">
              <a:rPr lang="es-MX" smtClean="0"/>
              <a:t>13/04/2021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E2B2B0F-B4BA-44FA-8234-C103593939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9421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8904-80CE-4443-80D5-D0AA80C1524D}" type="datetimeFigureOut">
              <a:rPr lang="es-MX" smtClean="0"/>
              <a:t>13/04/2021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E2B2B0F-B4BA-44FA-8234-C103593939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9559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8904-80CE-4443-80D5-D0AA80C1524D}" type="datetimeFigureOut">
              <a:rPr lang="es-MX" smtClean="0"/>
              <a:t>13/04/2021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2B0F-B4BA-44FA-8234-C103593939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5073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8904-80CE-4443-80D5-D0AA80C1524D}" type="datetimeFigureOut">
              <a:rPr lang="es-MX" smtClean="0"/>
              <a:t>13/04/2021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2B0F-B4BA-44FA-8234-C103593939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8640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8904-80CE-4443-80D5-D0AA80C1524D}" type="datetimeFigureOut">
              <a:rPr lang="es-MX" smtClean="0"/>
              <a:t>13/04/2021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2B0F-B4BA-44FA-8234-C103593939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846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8904-80CE-4443-80D5-D0AA80C1524D}" type="datetimeFigureOut">
              <a:rPr lang="es-MX" smtClean="0"/>
              <a:t>13/04/2021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E2B2B0F-B4BA-44FA-8234-C103593939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4815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88904-80CE-4443-80D5-D0AA80C1524D}" type="datetimeFigureOut">
              <a:rPr lang="es-MX" smtClean="0"/>
              <a:t>13/04/2021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E2B2B0F-B4BA-44FA-8234-C103593939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8947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1EC706-3CA6-4938-AD3B-566545B2F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572529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es-MX" dirty="0"/>
              <a:t>CONSEJOS </a:t>
            </a:r>
            <a:br>
              <a:rPr lang="es-MX" dirty="0"/>
            </a:br>
            <a:r>
              <a:rPr lang="es-MX" dirty="0"/>
              <a:t>TÉCNICOS </a:t>
            </a:r>
            <a:br>
              <a:rPr lang="es-MX" dirty="0"/>
            </a:br>
            <a:r>
              <a:rPr lang="es-MX" dirty="0"/>
              <a:t>ESCOLARES </a:t>
            </a:r>
          </a:p>
        </p:txBody>
      </p:sp>
    </p:spTree>
    <p:extLst>
      <p:ext uri="{BB962C8B-B14F-4D97-AF65-F5344CB8AC3E}">
        <p14:creationId xmlns:p14="http://schemas.microsoft.com/office/powerpoint/2010/main" val="2225030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DC0C61-C859-456D-90C2-A289C3261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57" y="2376806"/>
            <a:ext cx="8496886" cy="1325563"/>
          </a:xfrm>
        </p:spPr>
        <p:txBody>
          <a:bodyPr/>
          <a:lstStyle/>
          <a:p>
            <a:r>
              <a:rPr lang="es-MX" dirty="0"/>
              <a:t>¿Qué es un consejo técnico escolar?</a:t>
            </a:r>
          </a:p>
        </p:txBody>
      </p:sp>
    </p:spTree>
    <p:extLst>
      <p:ext uri="{BB962C8B-B14F-4D97-AF65-F5344CB8AC3E}">
        <p14:creationId xmlns:p14="http://schemas.microsoft.com/office/powerpoint/2010/main" val="2291977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DC0C61-C859-456D-90C2-A289C3261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114" y="1504610"/>
            <a:ext cx="8496886" cy="4066197"/>
          </a:xfrm>
        </p:spPr>
        <p:txBody>
          <a:bodyPr>
            <a:normAutofit/>
          </a:bodyPr>
          <a:lstStyle/>
          <a:p>
            <a:r>
              <a:rPr lang="es-MX" dirty="0"/>
              <a:t>* Órgano colegiado integrado por todos los maestros </a:t>
            </a:r>
            <a:br>
              <a:rPr lang="es-MX" dirty="0"/>
            </a:br>
            <a:r>
              <a:rPr lang="es-MX" dirty="0"/>
              <a:t>* Máxima autoridad técnico pedagógica dentro del plantel</a:t>
            </a:r>
            <a:br>
              <a:rPr lang="es-MX" dirty="0"/>
            </a:br>
            <a:r>
              <a:rPr lang="es-MX" dirty="0"/>
              <a:t>*El director es quien dirige</a:t>
            </a:r>
          </a:p>
        </p:txBody>
      </p:sp>
    </p:spTree>
    <p:extLst>
      <p:ext uri="{BB962C8B-B14F-4D97-AF65-F5344CB8AC3E}">
        <p14:creationId xmlns:p14="http://schemas.microsoft.com/office/powerpoint/2010/main" val="2743688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F74F0B-6691-4F75-AF7A-F0F3A5622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260" y="1504609"/>
            <a:ext cx="7886700" cy="5191613"/>
          </a:xfrm>
        </p:spPr>
        <p:txBody>
          <a:bodyPr/>
          <a:lstStyle/>
          <a:p>
            <a:pPr algn="ctr"/>
            <a:r>
              <a:rPr lang="es-MX" dirty="0"/>
              <a:t>Fundamento legal</a:t>
            </a:r>
            <a:br>
              <a:rPr lang="es-MX" dirty="0"/>
            </a:br>
            <a:r>
              <a:rPr lang="es-MX" dirty="0"/>
              <a:t>* Articulo 3° </a:t>
            </a:r>
            <a:br>
              <a:rPr lang="es-MX" dirty="0"/>
            </a:br>
            <a:r>
              <a:rPr lang="es-MX" dirty="0"/>
              <a:t>Fracción IX – Inc. d</a:t>
            </a:r>
            <a:br>
              <a:rPr lang="es-MX" dirty="0"/>
            </a:br>
            <a:r>
              <a:rPr lang="es-MX" dirty="0"/>
              <a:t>* Acuerdo 10-15-17 (Lineamientos y acuerdos del CTE)</a:t>
            </a:r>
            <a:br>
              <a:rPr lang="es-MX" dirty="0"/>
            </a:br>
            <a:r>
              <a:rPr lang="es-MX" dirty="0"/>
              <a:t>*Acuerdo 12-05-19 </a:t>
            </a:r>
          </a:p>
        </p:txBody>
      </p:sp>
    </p:spTree>
    <p:extLst>
      <p:ext uri="{BB962C8B-B14F-4D97-AF65-F5344CB8AC3E}">
        <p14:creationId xmlns:p14="http://schemas.microsoft.com/office/powerpoint/2010/main" val="2337277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F74F0B-6691-4F75-AF7A-F0F3A5622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60549"/>
            <a:ext cx="7886700" cy="1421470"/>
          </a:xfrm>
        </p:spPr>
        <p:txBody>
          <a:bodyPr/>
          <a:lstStyle/>
          <a:p>
            <a:pPr algn="ctr"/>
            <a:r>
              <a:rPr lang="es-MX" dirty="0"/>
              <a:t>Articulo 3° </a:t>
            </a:r>
            <a:br>
              <a:rPr lang="es-MX" dirty="0"/>
            </a:br>
            <a:r>
              <a:rPr lang="es-MX" dirty="0"/>
              <a:t>Fracción IX – Inc. d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E5D253C3-F62C-424F-AA10-3711341954CE}"/>
              </a:ext>
            </a:extLst>
          </p:cNvPr>
          <p:cNvSpPr txBox="1"/>
          <p:nvPr/>
        </p:nvSpPr>
        <p:spPr>
          <a:xfrm>
            <a:off x="1648265" y="2082019"/>
            <a:ext cx="16599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rgbClr val="CC0000"/>
                </a:solidFill>
              </a:rPr>
              <a:t>SISTEMA </a:t>
            </a:r>
          </a:p>
          <a:p>
            <a:pPr algn="ctr"/>
            <a:r>
              <a:rPr lang="es-MX" dirty="0">
                <a:solidFill>
                  <a:srgbClr val="CC0000"/>
                </a:solidFill>
              </a:rPr>
              <a:t>NACIONAL </a:t>
            </a:r>
          </a:p>
          <a:p>
            <a:pPr algn="ctr"/>
            <a:r>
              <a:rPr lang="es-MX" dirty="0">
                <a:solidFill>
                  <a:srgbClr val="CC0000"/>
                </a:solidFill>
              </a:rPr>
              <a:t>DE </a:t>
            </a:r>
          </a:p>
          <a:p>
            <a:pPr algn="ctr"/>
            <a:r>
              <a:rPr lang="es-MX" dirty="0">
                <a:solidFill>
                  <a:srgbClr val="CC0000"/>
                </a:solidFill>
              </a:rPr>
              <a:t>MEJORA </a:t>
            </a:r>
          </a:p>
          <a:p>
            <a:pPr algn="ctr"/>
            <a:r>
              <a:rPr lang="es-MX" dirty="0">
                <a:solidFill>
                  <a:srgbClr val="CC0000"/>
                </a:solidFill>
              </a:rPr>
              <a:t>CONTINUA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DDC204D-3033-4FA7-8F2F-FD69D6B63FAF}"/>
              </a:ext>
            </a:extLst>
          </p:cNvPr>
          <p:cNvSpPr txBox="1"/>
          <p:nvPr/>
        </p:nvSpPr>
        <p:spPr>
          <a:xfrm>
            <a:off x="1437250" y="3792409"/>
            <a:ext cx="23985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LEY REGLAMENTARIA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842C59A-8D1A-49D1-96D0-9C82AADB1AA6}"/>
              </a:ext>
            </a:extLst>
          </p:cNvPr>
          <p:cNvSpPr txBox="1"/>
          <p:nvPr/>
        </p:nvSpPr>
        <p:spPr>
          <a:xfrm>
            <a:off x="5624732" y="2096087"/>
            <a:ext cx="20820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rgbClr val="CC0000"/>
                </a:solidFill>
              </a:rPr>
              <a:t>LINEAMIENTOS</a:t>
            </a:r>
          </a:p>
          <a:p>
            <a:pPr algn="ctr"/>
            <a:r>
              <a:rPr lang="es-MX" dirty="0">
                <a:solidFill>
                  <a:srgbClr val="CC0000"/>
                </a:solidFill>
              </a:rPr>
              <a:t>DE </a:t>
            </a:r>
          </a:p>
          <a:p>
            <a:pPr algn="ctr"/>
            <a:r>
              <a:rPr lang="es-MX" dirty="0">
                <a:solidFill>
                  <a:srgbClr val="CC0000"/>
                </a:solidFill>
              </a:rPr>
              <a:t>MEJORA</a:t>
            </a:r>
          </a:p>
          <a:p>
            <a:pPr algn="ctr"/>
            <a:r>
              <a:rPr lang="es-MX" dirty="0">
                <a:solidFill>
                  <a:srgbClr val="CC0000"/>
                </a:solidFill>
              </a:rPr>
              <a:t>MEJORA  </a:t>
            </a:r>
          </a:p>
          <a:p>
            <a:pPr algn="ctr"/>
            <a:r>
              <a:rPr lang="es-MX" dirty="0">
                <a:solidFill>
                  <a:srgbClr val="CC0000"/>
                </a:solidFill>
              </a:rPr>
              <a:t>APRENDIZAJES 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0C9DAB0-7C8F-4F3E-BA45-28C1A6913900}"/>
              </a:ext>
            </a:extLst>
          </p:cNvPr>
          <p:cNvSpPr txBox="1"/>
          <p:nvPr/>
        </p:nvSpPr>
        <p:spPr>
          <a:xfrm>
            <a:off x="5308208" y="3852652"/>
            <a:ext cx="239854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dirty="0"/>
              <a:t>PLAN ESCOLAR MEJORA CONTINUA</a:t>
            </a:r>
          </a:p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78640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599987-07B3-4F12-B7A8-F49C12A3E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ACUEDRO 10-15-17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5C519E7-2F22-4768-97FB-96F6024E7335}"/>
              </a:ext>
            </a:extLst>
          </p:cNvPr>
          <p:cNvSpPr txBox="1"/>
          <p:nvPr/>
        </p:nvSpPr>
        <p:spPr>
          <a:xfrm>
            <a:off x="2743200" y="2124223"/>
            <a:ext cx="43891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es-MX" dirty="0">
                <a:solidFill>
                  <a:srgbClr val="CC0000"/>
                </a:solidFill>
              </a:rPr>
              <a:t>DISPOSICIONES GENERALES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es-MX" dirty="0">
                <a:solidFill>
                  <a:srgbClr val="CC0000"/>
                </a:solidFill>
              </a:rPr>
              <a:t>ORGANIZACIONES CTE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es-MX" dirty="0">
                <a:solidFill>
                  <a:srgbClr val="CC0000"/>
                </a:solidFill>
              </a:rPr>
              <a:t>MISIÓN Y PROPÓSITOS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es-MX" dirty="0">
                <a:solidFill>
                  <a:srgbClr val="CC0000"/>
                </a:solidFill>
              </a:rPr>
              <a:t>ATRIBUCIONES Y FUNCIONAMIENTO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es-MX" dirty="0">
                <a:solidFill>
                  <a:srgbClr val="CC0000"/>
                </a:solidFill>
              </a:rPr>
              <a:t>SESIONES CTE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es-MX" dirty="0">
                <a:solidFill>
                  <a:srgbClr val="CC0000"/>
                </a:solidFill>
              </a:rPr>
              <a:t>RUTA DE MEJORA ESCOLAR VIGENE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endParaRPr lang="es-MX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147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599987-07B3-4F12-B7A8-F49C12A3E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52917"/>
            <a:ext cx="7886700" cy="1325563"/>
          </a:xfrm>
        </p:spPr>
        <p:txBody>
          <a:bodyPr/>
          <a:lstStyle/>
          <a:p>
            <a:pPr algn="ctr"/>
            <a:r>
              <a:rPr lang="es-MX" dirty="0">
                <a:solidFill>
                  <a:srgbClr val="CC0000"/>
                </a:solidFill>
              </a:rPr>
              <a:t>DISPOSICIONES GENERALES</a:t>
            </a:r>
            <a:br>
              <a:rPr lang="es-MX" dirty="0">
                <a:solidFill>
                  <a:srgbClr val="CC0000"/>
                </a:solidFill>
              </a:rPr>
            </a:br>
            <a:endParaRPr lang="es-MX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5C519E7-2F22-4768-97FB-96F6024E7335}"/>
              </a:ext>
            </a:extLst>
          </p:cNvPr>
          <p:cNvSpPr txBox="1"/>
          <p:nvPr/>
        </p:nvSpPr>
        <p:spPr>
          <a:xfrm>
            <a:off x="1575582" y="2912013"/>
            <a:ext cx="634452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s-MX" dirty="0"/>
              <a:t>Cumplir con las disposiciones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s-MX" dirty="0"/>
              <a:t>Observancia obligatoria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s-MX" dirty="0"/>
              <a:t>CTE, órgano colegiado de mayor decisión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s-MX" dirty="0"/>
              <a:t>No previstos por el Autoridad federativa educativa  y Autoridad educativa local. 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s-MX" dirty="0"/>
              <a:t>Definición de acompañamiento 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endParaRPr lang="es-MX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508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599987-07B3-4F12-B7A8-F49C12A3E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82579"/>
            <a:ext cx="7886700" cy="858763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>
                <a:solidFill>
                  <a:srgbClr val="CC0000"/>
                </a:solidFill>
              </a:rPr>
              <a:t>ORGANIZACIONES CTE</a:t>
            </a:r>
            <a:br>
              <a:rPr lang="es-MX" dirty="0">
                <a:solidFill>
                  <a:srgbClr val="CC0000"/>
                </a:solidFill>
              </a:rPr>
            </a:br>
            <a:br>
              <a:rPr lang="es-MX" dirty="0">
                <a:solidFill>
                  <a:srgbClr val="CC0000"/>
                </a:solidFill>
              </a:rPr>
            </a:br>
            <a:endParaRPr lang="es-MX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5C519E7-2F22-4768-97FB-96F6024E7335}"/>
              </a:ext>
            </a:extLst>
          </p:cNvPr>
          <p:cNvSpPr txBox="1"/>
          <p:nvPr/>
        </p:nvSpPr>
        <p:spPr>
          <a:xfrm>
            <a:off x="928469" y="2274838"/>
            <a:ext cx="746994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s-MX" dirty="0"/>
              <a:t>Integrantes, relacionados con el proceso de E-A  (Directivos y maestros)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s-MX" dirty="0"/>
              <a:t>Presidente director (</a:t>
            </a:r>
            <a:r>
              <a:rPr lang="es-MX" dirty="0" err="1"/>
              <a:t>esc</a:t>
            </a:r>
            <a:r>
              <a:rPr lang="es-MX" dirty="0"/>
              <a:t> 4 o + doc.) o supervisor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s-MX" dirty="0"/>
              <a:t>Funciones del </a:t>
            </a:r>
            <a:r>
              <a:rPr lang="es-MX" dirty="0" err="1"/>
              <a:t>Pte</a:t>
            </a:r>
            <a:r>
              <a:rPr lang="es-MX" dirty="0"/>
              <a:t> del CTE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s-MX" dirty="0"/>
              <a:t>Corresponde a los integrantes del CTE(Qué es lo que debe hacer el docente)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s-MX" dirty="0"/>
              <a:t>Decimo El CTE sesionara 13 días distribuidos de la siguiente forma: cinco días hábiles para la fase intensiva previos al inicio de cada ciclo escolar y ocho días hábiles para la fase ordinaria.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s-MX" dirty="0"/>
              <a:t>CTE= horas de la jornada laboral </a:t>
            </a:r>
          </a:p>
        </p:txBody>
      </p:sp>
    </p:spTree>
    <p:extLst>
      <p:ext uri="{BB962C8B-B14F-4D97-AF65-F5344CB8AC3E}">
        <p14:creationId xmlns:p14="http://schemas.microsoft.com/office/powerpoint/2010/main" val="2685174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599987-07B3-4F12-B7A8-F49C12A3E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888" y="688684"/>
            <a:ext cx="7886700" cy="858763"/>
          </a:xfrm>
        </p:spPr>
        <p:txBody>
          <a:bodyPr>
            <a:normAutofit fontScale="90000"/>
          </a:bodyPr>
          <a:lstStyle/>
          <a:p>
            <a:pPr algn="ctr"/>
            <a:br>
              <a:rPr lang="es-MX" dirty="0">
                <a:solidFill>
                  <a:srgbClr val="CC0000"/>
                </a:solidFill>
              </a:rPr>
            </a:br>
            <a:r>
              <a:rPr lang="es-MX" dirty="0">
                <a:solidFill>
                  <a:srgbClr val="CC0000"/>
                </a:solidFill>
              </a:rPr>
              <a:t>ATRIBUCIONES Y FUNCIONAMIENTO</a:t>
            </a:r>
            <a:br>
              <a:rPr lang="es-MX" dirty="0">
                <a:solidFill>
                  <a:srgbClr val="CC0000"/>
                </a:solidFill>
              </a:rPr>
            </a:br>
            <a:br>
              <a:rPr lang="es-MX" dirty="0">
                <a:solidFill>
                  <a:srgbClr val="CC0000"/>
                </a:solidFill>
              </a:rPr>
            </a:br>
            <a:br>
              <a:rPr lang="es-MX" dirty="0">
                <a:solidFill>
                  <a:srgbClr val="CC0000"/>
                </a:solidFill>
              </a:rPr>
            </a:br>
            <a:endParaRPr lang="es-MX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5C519E7-2F22-4768-97FB-96F6024E7335}"/>
              </a:ext>
            </a:extLst>
          </p:cNvPr>
          <p:cNvSpPr txBox="1"/>
          <p:nvPr/>
        </p:nvSpPr>
        <p:spPr>
          <a:xfrm>
            <a:off x="1077497" y="1678986"/>
            <a:ext cx="724222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s-MX" dirty="0"/>
              <a:t>Prioridades educativas, objetivos, metas, y acciones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s-MX" dirty="0"/>
              <a:t>Establecer y dar seguimiento a los compromisos del colectivo docente relativos a los ajustes propuestos y autorizados al calendario escolar vigente conforme a los lineamientos que emita la SEP en torno al uso adecuado y eficiente del tiempo escolar así mismo como del cumplimiento de los días efectivos de clase. 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s-MX" dirty="0"/>
              <a:t>Promover el trabajo colaborativo= todos aprendizaje /escuelas y entre pares , dialogo abierto retroalimentación. 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s-MX" dirty="0"/>
              <a:t>Unificar criterios, estrategias comunes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s-MX" dirty="0"/>
              <a:t>Prioridades del Sistema básico de mejora- atender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s-MX" dirty="0"/>
              <a:t>CTE planeación implementación seguimiento y Evaluación y rendimiento, cuentas 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s-MX" dirty="0"/>
              <a:t>Supervisor y director  intercambio de escuelas 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s-MX" dirty="0"/>
              <a:t>Supervisar trabajo colaborativo/escuelas 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s-MX" dirty="0"/>
              <a:t>Supervisar propone al director para el intercambio entre escuelas rotativo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s-MX" dirty="0"/>
              <a:t>Aprendizaje entre escuelas.</a:t>
            </a:r>
          </a:p>
        </p:txBody>
      </p:sp>
    </p:spTree>
    <p:extLst>
      <p:ext uri="{BB962C8B-B14F-4D97-AF65-F5344CB8AC3E}">
        <p14:creationId xmlns:p14="http://schemas.microsoft.com/office/powerpoint/2010/main" val="1300960998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172</TotalTime>
  <Words>364</Words>
  <Application>Microsoft Office PowerPoint</Application>
  <PresentationFormat>Carta (216 x 279 mm)</PresentationFormat>
  <Paragraphs>48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Wingdings</vt:lpstr>
      <vt:lpstr>Wingdings 3</vt:lpstr>
      <vt:lpstr>Espiral</vt:lpstr>
      <vt:lpstr>CONSEJOS  TÉCNICOS  ESCOLARES </vt:lpstr>
      <vt:lpstr>¿Qué es un consejo técnico escolar?</vt:lpstr>
      <vt:lpstr>* Órgano colegiado integrado por todos los maestros  * Máxima autoridad técnico pedagógica dentro del plantel *El director es quien dirige</vt:lpstr>
      <vt:lpstr>Fundamento legal * Articulo 3°  Fracción IX – Inc. d * Acuerdo 10-15-17 (Lineamientos y acuerdos del CTE) *Acuerdo 12-05-19 </vt:lpstr>
      <vt:lpstr>Articulo 3°  Fracción IX – Inc. d</vt:lpstr>
      <vt:lpstr>ACUEDRO 10-15-17</vt:lpstr>
      <vt:lpstr>DISPOSICIONES GENERALES </vt:lpstr>
      <vt:lpstr>ORGANIZACIONES CTE  </vt:lpstr>
      <vt:lpstr> ATRIBUCIONES Y FUNCIONAMIENTO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CONSEJOS  TÉCNICOS  ESCOLARES </dc:title>
  <dc:creator>Patricia Segovia Gomez</dc:creator>
  <cp:lastModifiedBy>Patricia Segovia Gomez</cp:lastModifiedBy>
  <cp:revision>9</cp:revision>
  <dcterms:created xsi:type="dcterms:W3CDTF">2021-04-14T04:24:38Z</dcterms:created>
  <dcterms:modified xsi:type="dcterms:W3CDTF">2021-04-14T07:17:11Z</dcterms:modified>
</cp:coreProperties>
</file>