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7" r:id="rId2"/>
  </p:sldMasterIdLst>
  <p:sldIdLst>
    <p:sldId id="259" r:id="rId3"/>
    <p:sldId id="261" r:id="rId4"/>
    <p:sldId id="262" r:id="rId5"/>
    <p:sldId id="264" r:id="rId6"/>
    <p:sldId id="263" r:id="rId7"/>
    <p:sldId id="266" r:id="rId8"/>
    <p:sldId id="265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C2BEBF-842A-4AE7-950E-B8A87A93A726}" type="doc">
      <dgm:prSet loTypeId="urn:microsoft.com/office/officeart/2005/8/layout/hierarchy6" loCatId="hierarchy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5E9A8A53-BF09-4F69-B6B7-2C355B856942}">
      <dgm:prSet phldrT="[Texto]"/>
      <dgm:spPr/>
      <dgm:t>
        <a:bodyPr/>
        <a:lstStyle/>
        <a:p>
          <a:r>
            <a:rPr lang="es-MX" dirty="0" smtClean="0"/>
            <a:t>Enseñanza basada en casos</a:t>
          </a:r>
          <a:endParaRPr lang="es-MX" dirty="0"/>
        </a:p>
      </dgm:t>
    </dgm:pt>
    <dgm:pt modelId="{30928980-3295-4707-AD73-4C27C8D43D9F}" type="parTrans" cxnId="{5C5B003C-57FA-4659-9538-035B5ADFFCDA}">
      <dgm:prSet/>
      <dgm:spPr/>
      <dgm:t>
        <a:bodyPr/>
        <a:lstStyle/>
        <a:p>
          <a:endParaRPr lang="es-MX"/>
        </a:p>
      </dgm:t>
    </dgm:pt>
    <dgm:pt modelId="{DED76375-E3A1-4251-AC7A-6B0C93D9A443}" type="sibTrans" cxnId="{5C5B003C-57FA-4659-9538-035B5ADFFCDA}">
      <dgm:prSet/>
      <dgm:spPr/>
      <dgm:t>
        <a:bodyPr/>
        <a:lstStyle/>
        <a:p>
          <a:endParaRPr lang="es-MX"/>
        </a:p>
      </dgm:t>
    </dgm:pt>
    <dgm:pt modelId="{0415CBFC-53DE-4E1D-8717-819E83311C07}">
      <dgm:prSet phldrT="[Texto]"/>
      <dgm:spPr/>
      <dgm:t>
        <a:bodyPr/>
        <a:lstStyle/>
        <a:p>
          <a:r>
            <a:rPr lang="es-MX" dirty="0" smtClean="0"/>
            <a:t>Elementos instruccionales básicos</a:t>
          </a:r>
          <a:endParaRPr lang="es-MX" dirty="0"/>
        </a:p>
      </dgm:t>
    </dgm:pt>
    <dgm:pt modelId="{A8C3F470-23B3-41B8-9194-689A626013ED}" type="parTrans" cxnId="{8B66D2F3-4EB5-4783-8A49-44899EFA15F8}">
      <dgm:prSet/>
      <dgm:spPr/>
      <dgm:t>
        <a:bodyPr/>
        <a:lstStyle/>
        <a:p>
          <a:endParaRPr lang="es-MX"/>
        </a:p>
      </dgm:t>
    </dgm:pt>
    <dgm:pt modelId="{248B7E0C-37AA-4130-BECA-578D9FC2648D}" type="sibTrans" cxnId="{8B66D2F3-4EB5-4783-8A49-44899EFA15F8}">
      <dgm:prSet/>
      <dgm:spPr/>
      <dgm:t>
        <a:bodyPr/>
        <a:lstStyle/>
        <a:p>
          <a:endParaRPr lang="es-MX"/>
        </a:p>
      </dgm:t>
    </dgm:pt>
    <dgm:pt modelId="{F3B290E2-901C-4C5E-A328-FE2341E8FBA0}">
      <dgm:prSet phldrT="[Texto]"/>
      <dgm:spPr/>
      <dgm:t>
        <a:bodyPr/>
        <a:lstStyle/>
        <a:p>
          <a:r>
            <a:rPr lang="es-MX" dirty="0" smtClean="0"/>
            <a:t>Construcción del caso</a:t>
          </a:r>
          <a:endParaRPr lang="es-MX" dirty="0"/>
        </a:p>
      </dgm:t>
    </dgm:pt>
    <dgm:pt modelId="{D478DC36-536E-4F3F-88DC-B897E85879D9}" type="parTrans" cxnId="{96503656-8877-4AE5-A464-0CAAAC588559}">
      <dgm:prSet/>
      <dgm:spPr/>
      <dgm:t>
        <a:bodyPr/>
        <a:lstStyle/>
        <a:p>
          <a:endParaRPr lang="es-MX"/>
        </a:p>
      </dgm:t>
    </dgm:pt>
    <dgm:pt modelId="{BA4A210F-9FF5-46D6-BCE6-720E890375A9}" type="sibTrans" cxnId="{96503656-8877-4AE5-A464-0CAAAC588559}">
      <dgm:prSet/>
      <dgm:spPr/>
      <dgm:t>
        <a:bodyPr/>
        <a:lstStyle/>
        <a:p>
          <a:endParaRPr lang="es-MX"/>
        </a:p>
      </dgm:t>
    </dgm:pt>
    <dgm:pt modelId="{F036899F-F259-49EF-B489-C0984A5852FB}">
      <dgm:prSet/>
      <dgm:spPr/>
      <dgm:t>
        <a:bodyPr/>
        <a:lstStyle/>
        <a:p>
          <a:r>
            <a:rPr lang="es-MX" dirty="0" smtClean="0"/>
            <a:t>Generación de preguntas de estudio</a:t>
          </a:r>
          <a:endParaRPr lang="es-MX" dirty="0"/>
        </a:p>
      </dgm:t>
    </dgm:pt>
    <dgm:pt modelId="{4AF90A18-648F-4FCF-B034-D503D4573060}" type="parTrans" cxnId="{957F4649-7864-4EEE-8764-926975BADF73}">
      <dgm:prSet/>
      <dgm:spPr/>
      <dgm:t>
        <a:bodyPr/>
        <a:lstStyle/>
        <a:p>
          <a:endParaRPr lang="es-MX"/>
        </a:p>
      </dgm:t>
    </dgm:pt>
    <dgm:pt modelId="{85E6CDE9-355A-426D-B06A-3DF935404007}" type="sibTrans" cxnId="{957F4649-7864-4EEE-8764-926975BADF73}">
      <dgm:prSet/>
      <dgm:spPr/>
      <dgm:t>
        <a:bodyPr/>
        <a:lstStyle/>
        <a:p>
          <a:endParaRPr lang="es-MX"/>
        </a:p>
      </dgm:t>
    </dgm:pt>
    <dgm:pt modelId="{3AD21E8F-4492-4094-9521-85194FE52B6A}">
      <dgm:prSet/>
      <dgm:spPr/>
      <dgm:t>
        <a:bodyPr/>
        <a:lstStyle/>
        <a:p>
          <a:r>
            <a:rPr lang="es-MX" dirty="0" smtClean="0"/>
            <a:t>Trabajo en grupos pequeños</a:t>
          </a:r>
          <a:endParaRPr lang="es-MX" dirty="0"/>
        </a:p>
      </dgm:t>
    </dgm:pt>
    <dgm:pt modelId="{FFC24628-8DC2-4716-813E-8A91515BC545}" type="parTrans" cxnId="{8A3F9BA1-D96E-49D9-A80A-8956D4AD8E74}">
      <dgm:prSet/>
      <dgm:spPr/>
      <dgm:t>
        <a:bodyPr/>
        <a:lstStyle/>
        <a:p>
          <a:endParaRPr lang="es-MX"/>
        </a:p>
      </dgm:t>
    </dgm:pt>
    <dgm:pt modelId="{D644BD8B-5A80-44E6-AAF9-5C951CAC58C0}" type="sibTrans" cxnId="{8A3F9BA1-D96E-49D9-A80A-8956D4AD8E74}">
      <dgm:prSet/>
      <dgm:spPr/>
      <dgm:t>
        <a:bodyPr/>
        <a:lstStyle/>
        <a:p>
          <a:endParaRPr lang="es-MX"/>
        </a:p>
      </dgm:t>
    </dgm:pt>
    <dgm:pt modelId="{5BF2062A-3A50-46DA-8EF5-D73539FDE7DA}">
      <dgm:prSet/>
      <dgm:spPr/>
      <dgm:t>
        <a:bodyPr/>
        <a:lstStyle/>
        <a:p>
          <a:r>
            <a:rPr lang="es-MX" dirty="0" smtClean="0"/>
            <a:t>Discusión / interrogación sobre el caso</a:t>
          </a:r>
          <a:endParaRPr lang="es-MX" dirty="0"/>
        </a:p>
      </dgm:t>
    </dgm:pt>
    <dgm:pt modelId="{20CE6813-07C7-4DB1-8677-5CD2AAFBBC84}" type="parTrans" cxnId="{C560E46F-4D6F-4AA3-A197-70465F78EE81}">
      <dgm:prSet/>
      <dgm:spPr/>
      <dgm:t>
        <a:bodyPr/>
        <a:lstStyle/>
        <a:p>
          <a:endParaRPr lang="es-MX"/>
        </a:p>
      </dgm:t>
    </dgm:pt>
    <dgm:pt modelId="{FF33C907-6900-4202-9EB2-11116482B390}" type="sibTrans" cxnId="{C560E46F-4D6F-4AA3-A197-70465F78EE81}">
      <dgm:prSet/>
      <dgm:spPr/>
      <dgm:t>
        <a:bodyPr/>
        <a:lstStyle/>
        <a:p>
          <a:endParaRPr lang="es-MX"/>
        </a:p>
      </dgm:t>
    </dgm:pt>
    <dgm:pt modelId="{10CCF188-D5E8-4911-A118-97783E3200F2}">
      <dgm:prSet/>
      <dgm:spPr/>
      <dgm:t>
        <a:bodyPr/>
        <a:lstStyle/>
        <a:p>
          <a:r>
            <a:rPr lang="es-MX" dirty="0" smtClean="0"/>
            <a:t>Seguimiento del caso</a:t>
          </a:r>
          <a:endParaRPr lang="es-MX" dirty="0"/>
        </a:p>
      </dgm:t>
    </dgm:pt>
    <dgm:pt modelId="{34852018-2099-4FC3-8E12-BCE8236F8C16}" type="parTrans" cxnId="{2B80EBAD-60AA-4E1F-803D-3E044A99A98A}">
      <dgm:prSet/>
      <dgm:spPr/>
      <dgm:t>
        <a:bodyPr/>
        <a:lstStyle/>
        <a:p>
          <a:endParaRPr lang="es-MX"/>
        </a:p>
      </dgm:t>
    </dgm:pt>
    <dgm:pt modelId="{BD77A7D0-E3FC-44A1-9274-3E66061C2928}" type="sibTrans" cxnId="{2B80EBAD-60AA-4E1F-803D-3E044A99A98A}">
      <dgm:prSet/>
      <dgm:spPr/>
      <dgm:t>
        <a:bodyPr/>
        <a:lstStyle/>
        <a:p>
          <a:endParaRPr lang="es-MX"/>
        </a:p>
      </dgm:t>
    </dgm:pt>
    <dgm:pt modelId="{4B7C6352-3E4D-40F0-8E06-C5F0346D5538}" type="pres">
      <dgm:prSet presAssocID="{67C2BEBF-842A-4AE7-950E-B8A87A93A726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0AC9B9F-E63B-4F31-A547-84BDC46A1C2A}" type="pres">
      <dgm:prSet presAssocID="{67C2BEBF-842A-4AE7-950E-B8A87A93A726}" presName="hierFlow" presStyleCnt="0"/>
      <dgm:spPr/>
    </dgm:pt>
    <dgm:pt modelId="{D1761AFB-DBDB-49FD-BCE7-82B7E393BE58}" type="pres">
      <dgm:prSet presAssocID="{67C2BEBF-842A-4AE7-950E-B8A87A93A726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4F03CC9-8C55-4298-BB8E-28CF33895CD1}" type="pres">
      <dgm:prSet presAssocID="{5E9A8A53-BF09-4F69-B6B7-2C355B856942}" presName="Name14" presStyleCnt="0"/>
      <dgm:spPr/>
    </dgm:pt>
    <dgm:pt modelId="{AD583746-28EC-4D3D-91B1-5959F0AB5636}" type="pres">
      <dgm:prSet presAssocID="{5E9A8A53-BF09-4F69-B6B7-2C355B856942}" presName="level1Shape" presStyleLbl="node0" presStyleIdx="0" presStyleCnt="1">
        <dgm:presLayoutVars>
          <dgm:chPref val="3"/>
        </dgm:presLayoutVars>
      </dgm:prSet>
      <dgm:spPr/>
    </dgm:pt>
    <dgm:pt modelId="{552BD72F-9B41-468E-A57D-AE5919B8FB8F}" type="pres">
      <dgm:prSet presAssocID="{5E9A8A53-BF09-4F69-B6B7-2C355B856942}" presName="hierChild2" presStyleCnt="0"/>
      <dgm:spPr/>
    </dgm:pt>
    <dgm:pt modelId="{A3949C76-574B-45E8-B95D-AD830D7F6C1A}" type="pres">
      <dgm:prSet presAssocID="{A8C3F470-23B3-41B8-9194-689A626013ED}" presName="Name19" presStyleLbl="parChTrans1D2" presStyleIdx="0" presStyleCnt="1"/>
      <dgm:spPr/>
    </dgm:pt>
    <dgm:pt modelId="{589A68A4-5D51-4132-A109-AD33E3490DCB}" type="pres">
      <dgm:prSet presAssocID="{0415CBFC-53DE-4E1D-8717-819E83311C07}" presName="Name21" presStyleCnt="0"/>
      <dgm:spPr/>
    </dgm:pt>
    <dgm:pt modelId="{74F10BD9-FCEB-4041-BFEA-15C2C8A05EDE}" type="pres">
      <dgm:prSet presAssocID="{0415CBFC-53DE-4E1D-8717-819E83311C07}" presName="level2Shape" presStyleLbl="node2" presStyleIdx="0" presStyleCnt="1"/>
      <dgm:spPr/>
    </dgm:pt>
    <dgm:pt modelId="{8FBAD38B-F57B-42A3-9CED-1764AD2E699F}" type="pres">
      <dgm:prSet presAssocID="{0415CBFC-53DE-4E1D-8717-819E83311C07}" presName="hierChild3" presStyleCnt="0"/>
      <dgm:spPr/>
    </dgm:pt>
    <dgm:pt modelId="{8B7F3B5F-3249-4DE6-9060-608A378F3F63}" type="pres">
      <dgm:prSet presAssocID="{D478DC36-536E-4F3F-88DC-B897E85879D9}" presName="Name19" presStyleLbl="parChTrans1D3" presStyleIdx="0" presStyleCnt="5"/>
      <dgm:spPr/>
    </dgm:pt>
    <dgm:pt modelId="{10F1D6D2-604F-4657-82BD-980672673744}" type="pres">
      <dgm:prSet presAssocID="{F3B290E2-901C-4C5E-A328-FE2341E8FBA0}" presName="Name21" presStyleCnt="0"/>
      <dgm:spPr/>
    </dgm:pt>
    <dgm:pt modelId="{837B90DC-B188-4D32-AB2F-72F110D1EE2C}" type="pres">
      <dgm:prSet presAssocID="{F3B290E2-901C-4C5E-A328-FE2341E8FBA0}" presName="level2Shape" presStyleLbl="node3" presStyleIdx="0" presStyleCnt="5"/>
      <dgm:spPr/>
    </dgm:pt>
    <dgm:pt modelId="{38A1CF80-6BBE-4572-88E6-ABF3D6DDBCEA}" type="pres">
      <dgm:prSet presAssocID="{F3B290E2-901C-4C5E-A328-FE2341E8FBA0}" presName="hierChild3" presStyleCnt="0"/>
      <dgm:spPr/>
    </dgm:pt>
    <dgm:pt modelId="{989DBC01-C0C5-48A7-8127-529679372E10}" type="pres">
      <dgm:prSet presAssocID="{4AF90A18-648F-4FCF-B034-D503D4573060}" presName="Name19" presStyleLbl="parChTrans1D3" presStyleIdx="1" presStyleCnt="5"/>
      <dgm:spPr/>
    </dgm:pt>
    <dgm:pt modelId="{F4B8E362-0899-4DB2-8AFF-64DBDA21BCBA}" type="pres">
      <dgm:prSet presAssocID="{F036899F-F259-49EF-B489-C0984A5852FB}" presName="Name21" presStyleCnt="0"/>
      <dgm:spPr/>
    </dgm:pt>
    <dgm:pt modelId="{7A9CAF58-2300-441B-8860-FDCAD7820BB7}" type="pres">
      <dgm:prSet presAssocID="{F036899F-F259-49EF-B489-C0984A5852FB}" presName="level2Shape" presStyleLbl="node3" presStyleIdx="1" presStyleCnt="5"/>
      <dgm:spPr/>
    </dgm:pt>
    <dgm:pt modelId="{69ABCE5A-97D3-4937-B642-B31B18075DE6}" type="pres">
      <dgm:prSet presAssocID="{F036899F-F259-49EF-B489-C0984A5852FB}" presName="hierChild3" presStyleCnt="0"/>
      <dgm:spPr/>
    </dgm:pt>
    <dgm:pt modelId="{68E1270E-2211-4F3F-94FA-0B1C0F36503B}" type="pres">
      <dgm:prSet presAssocID="{FFC24628-8DC2-4716-813E-8A91515BC545}" presName="Name19" presStyleLbl="parChTrans1D3" presStyleIdx="2" presStyleCnt="5"/>
      <dgm:spPr/>
    </dgm:pt>
    <dgm:pt modelId="{65DBB111-0114-44C3-847D-FE070CBC2DAC}" type="pres">
      <dgm:prSet presAssocID="{3AD21E8F-4492-4094-9521-85194FE52B6A}" presName="Name21" presStyleCnt="0"/>
      <dgm:spPr/>
    </dgm:pt>
    <dgm:pt modelId="{8A4BB740-7C20-42B9-BA59-1EB349CE97AB}" type="pres">
      <dgm:prSet presAssocID="{3AD21E8F-4492-4094-9521-85194FE52B6A}" presName="level2Shape" presStyleLbl="node3" presStyleIdx="2" presStyleCnt="5"/>
      <dgm:spPr/>
    </dgm:pt>
    <dgm:pt modelId="{3C8E2922-C8C7-4F10-B603-CD132B573461}" type="pres">
      <dgm:prSet presAssocID="{3AD21E8F-4492-4094-9521-85194FE52B6A}" presName="hierChild3" presStyleCnt="0"/>
      <dgm:spPr/>
    </dgm:pt>
    <dgm:pt modelId="{675C3B9C-68F8-4E28-86A7-07EAB179DB7A}" type="pres">
      <dgm:prSet presAssocID="{20CE6813-07C7-4DB1-8677-5CD2AAFBBC84}" presName="Name19" presStyleLbl="parChTrans1D3" presStyleIdx="3" presStyleCnt="5"/>
      <dgm:spPr/>
    </dgm:pt>
    <dgm:pt modelId="{34879E91-8653-4141-B602-B621B819AC89}" type="pres">
      <dgm:prSet presAssocID="{5BF2062A-3A50-46DA-8EF5-D73539FDE7DA}" presName="Name21" presStyleCnt="0"/>
      <dgm:spPr/>
    </dgm:pt>
    <dgm:pt modelId="{A0660BE7-B227-4F75-9455-CD2ABD3C6828}" type="pres">
      <dgm:prSet presAssocID="{5BF2062A-3A50-46DA-8EF5-D73539FDE7DA}" presName="level2Shape" presStyleLbl="node3" presStyleIdx="3" presStyleCnt="5"/>
      <dgm:spPr/>
    </dgm:pt>
    <dgm:pt modelId="{7C8D4B17-F691-489B-BFB6-285B57C6A5EC}" type="pres">
      <dgm:prSet presAssocID="{5BF2062A-3A50-46DA-8EF5-D73539FDE7DA}" presName="hierChild3" presStyleCnt="0"/>
      <dgm:spPr/>
    </dgm:pt>
    <dgm:pt modelId="{B85488E6-7FDE-4107-A34F-A51F023219B1}" type="pres">
      <dgm:prSet presAssocID="{34852018-2099-4FC3-8E12-BCE8236F8C16}" presName="Name19" presStyleLbl="parChTrans1D3" presStyleIdx="4" presStyleCnt="5"/>
      <dgm:spPr/>
    </dgm:pt>
    <dgm:pt modelId="{880EAE45-FC79-4E97-A03F-4227305959AE}" type="pres">
      <dgm:prSet presAssocID="{10CCF188-D5E8-4911-A118-97783E3200F2}" presName="Name21" presStyleCnt="0"/>
      <dgm:spPr/>
    </dgm:pt>
    <dgm:pt modelId="{680DE609-8BEF-4231-84D6-7A2F9248C721}" type="pres">
      <dgm:prSet presAssocID="{10CCF188-D5E8-4911-A118-97783E3200F2}" presName="level2Shape" presStyleLbl="node3" presStyleIdx="4" presStyleCnt="5"/>
      <dgm:spPr/>
    </dgm:pt>
    <dgm:pt modelId="{F929135A-97B0-4B31-B6F1-99F26F745221}" type="pres">
      <dgm:prSet presAssocID="{10CCF188-D5E8-4911-A118-97783E3200F2}" presName="hierChild3" presStyleCnt="0"/>
      <dgm:spPr/>
    </dgm:pt>
    <dgm:pt modelId="{496C4EDD-DE56-4B51-9C28-C6D4FFE01164}" type="pres">
      <dgm:prSet presAssocID="{67C2BEBF-842A-4AE7-950E-B8A87A93A726}" presName="bgShapesFlow" presStyleCnt="0"/>
      <dgm:spPr/>
    </dgm:pt>
  </dgm:ptLst>
  <dgm:cxnLst>
    <dgm:cxn modelId="{43E05AE5-F077-45EA-8E4F-0412D2A48659}" type="presOf" srcId="{F3B290E2-901C-4C5E-A328-FE2341E8FBA0}" destId="{837B90DC-B188-4D32-AB2F-72F110D1EE2C}" srcOrd="0" destOrd="0" presId="urn:microsoft.com/office/officeart/2005/8/layout/hierarchy6"/>
    <dgm:cxn modelId="{24AC2A49-ADA2-462E-A838-B535AE16F0C6}" type="presOf" srcId="{F036899F-F259-49EF-B489-C0984A5852FB}" destId="{7A9CAF58-2300-441B-8860-FDCAD7820BB7}" srcOrd="0" destOrd="0" presId="urn:microsoft.com/office/officeart/2005/8/layout/hierarchy6"/>
    <dgm:cxn modelId="{F7CF0C09-45E0-4F22-97E9-576A67CA24F1}" type="presOf" srcId="{20CE6813-07C7-4DB1-8677-5CD2AAFBBC84}" destId="{675C3B9C-68F8-4E28-86A7-07EAB179DB7A}" srcOrd="0" destOrd="0" presId="urn:microsoft.com/office/officeart/2005/8/layout/hierarchy6"/>
    <dgm:cxn modelId="{8C8F5D00-ED14-4525-82A3-DB8100E34324}" type="presOf" srcId="{A8C3F470-23B3-41B8-9194-689A626013ED}" destId="{A3949C76-574B-45E8-B95D-AD830D7F6C1A}" srcOrd="0" destOrd="0" presId="urn:microsoft.com/office/officeart/2005/8/layout/hierarchy6"/>
    <dgm:cxn modelId="{85249EAC-F0F4-44A0-9184-BB4254A765AD}" type="presOf" srcId="{0415CBFC-53DE-4E1D-8717-819E83311C07}" destId="{74F10BD9-FCEB-4041-BFEA-15C2C8A05EDE}" srcOrd="0" destOrd="0" presId="urn:microsoft.com/office/officeart/2005/8/layout/hierarchy6"/>
    <dgm:cxn modelId="{A2F2F365-CBBC-4CD9-AF37-D30078CBE654}" type="presOf" srcId="{10CCF188-D5E8-4911-A118-97783E3200F2}" destId="{680DE609-8BEF-4231-84D6-7A2F9248C721}" srcOrd="0" destOrd="0" presId="urn:microsoft.com/office/officeart/2005/8/layout/hierarchy6"/>
    <dgm:cxn modelId="{BE6C615B-BEEB-4D4C-B1A4-8589A75138AA}" type="presOf" srcId="{D478DC36-536E-4F3F-88DC-B897E85879D9}" destId="{8B7F3B5F-3249-4DE6-9060-608A378F3F63}" srcOrd="0" destOrd="0" presId="urn:microsoft.com/office/officeart/2005/8/layout/hierarchy6"/>
    <dgm:cxn modelId="{9A860448-DBD0-4AA0-9ECA-0E3570304B58}" type="presOf" srcId="{3AD21E8F-4492-4094-9521-85194FE52B6A}" destId="{8A4BB740-7C20-42B9-BA59-1EB349CE97AB}" srcOrd="0" destOrd="0" presId="urn:microsoft.com/office/officeart/2005/8/layout/hierarchy6"/>
    <dgm:cxn modelId="{18EFABE3-14F0-41B8-93C3-093AFE2619C2}" type="presOf" srcId="{34852018-2099-4FC3-8E12-BCE8236F8C16}" destId="{B85488E6-7FDE-4107-A34F-A51F023219B1}" srcOrd="0" destOrd="0" presId="urn:microsoft.com/office/officeart/2005/8/layout/hierarchy6"/>
    <dgm:cxn modelId="{C560E46F-4D6F-4AA3-A197-70465F78EE81}" srcId="{0415CBFC-53DE-4E1D-8717-819E83311C07}" destId="{5BF2062A-3A50-46DA-8EF5-D73539FDE7DA}" srcOrd="3" destOrd="0" parTransId="{20CE6813-07C7-4DB1-8677-5CD2AAFBBC84}" sibTransId="{FF33C907-6900-4202-9EB2-11116482B390}"/>
    <dgm:cxn modelId="{8A3F9BA1-D96E-49D9-A80A-8956D4AD8E74}" srcId="{0415CBFC-53DE-4E1D-8717-819E83311C07}" destId="{3AD21E8F-4492-4094-9521-85194FE52B6A}" srcOrd="2" destOrd="0" parTransId="{FFC24628-8DC2-4716-813E-8A91515BC545}" sibTransId="{D644BD8B-5A80-44E6-AAF9-5C951CAC58C0}"/>
    <dgm:cxn modelId="{957F4649-7864-4EEE-8764-926975BADF73}" srcId="{0415CBFC-53DE-4E1D-8717-819E83311C07}" destId="{F036899F-F259-49EF-B489-C0984A5852FB}" srcOrd="1" destOrd="0" parTransId="{4AF90A18-648F-4FCF-B034-D503D4573060}" sibTransId="{85E6CDE9-355A-426D-B06A-3DF935404007}"/>
    <dgm:cxn modelId="{5C5B003C-57FA-4659-9538-035B5ADFFCDA}" srcId="{67C2BEBF-842A-4AE7-950E-B8A87A93A726}" destId="{5E9A8A53-BF09-4F69-B6B7-2C355B856942}" srcOrd="0" destOrd="0" parTransId="{30928980-3295-4707-AD73-4C27C8D43D9F}" sibTransId="{DED76375-E3A1-4251-AC7A-6B0C93D9A443}"/>
    <dgm:cxn modelId="{7C497782-D11C-43B6-856C-BAA50CB70EE3}" type="presOf" srcId="{67C2BEBF-842A-4AE7-950E-B8A87A93A726}" destId="{4B7C6352-3E4D-40F0-8E06-C5F0346D5538}" srcOrd="0" destOrd="0" presId="urn:microsoft.com/office/officeart/2005/8/layout/hierarchy6"/>
    <dgm:cxn modelId="{36E588EE-A4DF-4C58-84B1-C63DA871D16B}" type="presOf" srcId="{4AF90A18-648F-4FCF-B034-D503D4573060}" destId="{989DBC01-C0C5-48A7-8127-529679372E10}" srcOrd="0" destOrd="0" presId="urn:microsoft.com/office/officeart/2005/8/layout/hierarchy6"/>
    <dgm:cxn modelId="{DBA1B3B9-7FA8-4B83-AE54-7D6EFAF28749}" type="presOf" srcId="{5BF2062A-3A50-46DA-8EF5-D73539FDE7DA}" destId="{A0660BE7-B227-4F75-9455-CD2ABD3C6828}" srcOrd="0" destOrd="0" presId="urn:microsoft.com/office/officeart/2005/8/layout/hierarchy6"/>
    <dgm:cxn modelId="{8B66D2F3-4EB5-4783-8A49-44899EFA15F8}" srcId="{5E9A8A53-BF09-4F69-B6B7-2C355B856942}" destId="{0415CBFC-53DE-4E1D-8717-819E83311C07}" srcOrd="0" destOrd="0" parTransId="{A8C3F470-23B3-41B8-9194-689A626013ED}" sibTransId="{248B7E0C-37AA-4130-BECA-578D9FC2648D}"/>
    <dgm:cxn modelId="{0F6A0A6E-82B0-4653-AD7C-11B28AA068D4}" type="presOf" srcId="{FFC24628-8DC2-4716-813E-8A91515BC545}" destId="{68E1270E-2211-4F3F-94FA-0B1C0F36503B}" srcOrd="0" destOrd="0" presId="urn:microsoft.com/office/officeart/2005/8/layout/hierarchy6"/>
    <dgm:cxn modelId="{96503656-8877-4AE5-A464-0CAAAC588559}" srcId="{0415CBFC-53DE-4E1D-8717-819E83311C07}" destId="{F3B290E2-901C-4C5E-A328-FE2341E8FBA0}" srcOrd="0" destOrd="0" parTransId="{D478DC36-536E-4F3F-88DC-B897E85879D9}" sibTransId="{BA4A210F-9FF5-46D6-BCE6-720E890375A9}"/>
    <dgm:cxn modelId="{6493FEA5-F52C-4857-B113-3C72ECE0DF05}" type="presOf" srcId="{5E9A8A53-BF09-4F69-B6B7-2C355B856942}" destId="{AD583746-28EC-4D3D-91B1-5959F0AB5636}" srcOrd="0" destOrd="0" presId="urn:microsoft.com/office/officeart/2005/8/layout/hierarchy6"/>
    <dgm:cxn modelId="{2B80EBAD-60AA-4E1F-803D-3E044A99A98A}" srcId="{0415CBFC-53DE-4E1D-8717-819E83311C07}" destId="{10CCF188-D5E8-4911-A118-97783E3200F2}" srcOrd="4" destOrd="0" parTransId="{34852018-2099-4FC3-8E12-BCE8236F8C16}" sibTransId="{BD77A7D0-E3FC-44A1-9274-3E66061C2928}"/>
    <dgm:cxn modelId="{6E0CF2B1-C1F1-4824-AAA7-6559977A4CC2}" type="presParOf" srcId="{4B7C6352-3E4D-40F0-8E06-C5F0346D5538}" destId="{00AC9B9F-E63B-4F31-A547-84BDC46A1C2A}" srcOrd="0" destOrd="0" presId="urn:microsoft.com/office/officeart/2005/8/layout/hierarchy6"/>
    <dgm:cxn modelId="{C0C74B48-39E6-4E8E-8C50-01242205C8B5}" type="presParOf" srcId="{00AC9B9F-E63B-4F31-A547-84BDC46A1C2A}" destId="{D1761AFB-DBDB-49FD-BCE7-82B7E393BE58}" srcOrd="0" destOrd="0" presId="urn:microsoft.com/office/officeart/2005/8/layout/hierarchy6"/>
    <dgm:cxn modelId="{18F0D957-E6FB-4B17-BC2F-79557EEFAE48}" type="presParOf" srcId="{D1761AFB-DBDB-49FD-BCE7-82B7E393BE58}" destId="{74F03CC9-8C55-4298-BB8E-28CF33895CD1}" srcOrd="0" destOrd="0" presId="urn:microsoft.com/office/officeart/2005/8/layout/hierarchy6"/>
    <dgm:cxn modelId="{7E54581A-A3A7-4063-96E5-EFDAE50D9CA0}" type="presParOf" srcId="{74F03CC9-8C55-4298-BB8E-28CF33895CD1}" destId="{AD583746-28EC-4D3D-91B1-5959F0AB5636}" srcOrd="0" destOrd="0" presId="urn:microsoft.com/office/officeart/2005/8/layout/hierarchy6"/>
    <dgm:cxn modelId="{9AB78D71-9EDF-4C53-B566-316DA119F1DA}" type="presParOf" srcId="{74F03CC9-8C55-4298-BB8E-28CF33895CD1}" destId="{552BD72F-9B41-468E-A57D-AE5919B8FB8F}" srcOrd="1" destOrd="0" presId="urn:microsoft.com/office/officeart/2005/8/layout/hierarchy6"/>
    <dgm:cxn modelId="{2579635A-59BD-4FFB-86F3-E139D48C81E5}" type="presParOf" srcId="{552BD72F-9B41-468E-A57D-AE5919B8FB8F}" destId="{A3949C76-574B-45E8-B95D-AD830D7F6C1A}" srcOrd="0" destOrd="0" presId="urn:microsoft.com/office/officeart/2005/8/layout/hierarchy6"/>
    <dgm:cxn modelId="{6FC7964D-E56F-4059-BE84-3232440796F3}" type="presParOf" srcId="{552BD72F-9B41-468E-A57D-AE5919B8FB8F}" destId="{589A68A4-5D51-4132-A109-AD33E3490DCB}" srcOrd="1" destOrd="0" presId="urn:microsoft.com/office/officeart/2005/8/layout/hierarchy6"/>
    <dgm:cxn modelId="{6E42482C-9586-4A12-B528-BEB233E71C56}" type="presParOf" srcId="{589A68A4-5D51-4132-A109-AD33E3490DCB}" destId="{74F10BD9-FCEB-4041-BFEA-15C2C8A05EDE}" srcOrd="0" destOrd="0" presId="urn:microsoft.com/office/officeart/2005/8/layout/hierarchy6"/>
    <dgm:cxn modelId="{1229D53B-94C0-4C9A-AED6-33449048282B}" type="presParOf" srcId="{589A68A4-5D51-4132-A109-AD33E3490DCB}" destId="{8FBAD38B-F57B-42A3-9CED-1764AD2E699F}" srcOrd="1" destOrd="0" presId="urn:microsoft.com/office/officeart/2005/8/layout/hierarchy6"/>
    <dgm:cxn modelId="{6DB4116E-D29A-41CC-9303-92CDCAC97518}" type="presParOf" srcId="{8FBAD38B-F57B-42A3-9CED-1764AD2E699F}" destId="{8B7F3B5F-3249-4DE6-9060-608A378F3F63}" srcOrd="0" destOrd="0" presId="urn:microsoft.com/office/officeart/2005/8/layout/hierarchy6"/>
    <dgm:cxn modelId="{C6E87A74-71A0-4C80-846E-6884E2938220}" type="presParOf" srcId="{8FBAD38B-F57B-42A3-9CED-1764AD2E699F}" destId="{10F1D6D2-604F-4657-82BD-980672673744}" srcOrd="1" destOrd="0" presId="urn:microsoft.com/office/officeart/2005/8/layout/hierarchy6"/>
    <dgm:cxn modelId="{A985B76B-A12F-408D-9575-98BAB00B815B}" type="presParOf" srcId="{10F1D6D2-604F-4657-82BD-980672673744}" destId="{837B90DC-B188-4D32-AB2F-72F110D1EE2C}" srcOrd="0" destOrd="0" presId="urn:microsoft.com/office/officeart/2005/8/layout/hierarchy6"/>
    <dgm:cxn modelId="{3379F502-D39F-4567-996D-DCB13298F9B4}" type="presParOf" srcId="{10F1D6D2-604F-4657-82BD-980672673744}" destId="{38A1CF80-6BBE-4572-88E6-ABF3D6DDBCEA}" srcOrd="1" destOrd="0" presId="urn:microsoft.com/office/officeart/2005/8/layout/hierarchy6"/>
    <dgm:cxn modelId="{5CCFD41A-4002-42AE-801A-2367F3F45022}" type="presParOf" srcId="{8FBAD38B-F57B-42A3-9CED-1764AD2E699F}" destId="{989DBC01-C0C5-48A7-8127-529679372E10}" srcOrd="2" destOrd="0" presId="urn:microsoft.com/office/officeart/2005/8/layout/hierarchy6"/>
    <dgm:cxn modelId="{3774F62F-09F1-4222-BA10-9716CEB6A081}" type="presParOf" srcId="{8FBAD38B-F57B-42A3-9CED-1764AD2E699F}" destId="{F4B8E362-0899-4DB2-8AFF-64DBDA21BCBA}" srcOrd="3" destOrd="0" presId="urn:microsoft.com/office/officeart/2005/8/layout/hierarchy6"/>
    <dgm:cxn modelId="{A9B15DDB-E1AD-4D16-8D8E-0258CFB68F41}" type="presParOf" srcId="{F4B8E362-0899-4DB2-8AFF-64DBDA21BCBA}" destId="{7A9CAF58-2300-441B-8860-FDCAD7820BB7}" srcOrd="0" destOrd="0" presId="urn:microsoft.com/office/officeart/2005/8/layout/hierarchy6"/>
    <dgm:cxn modelId="{D95EBC89-A6C9-4428-B40F-6BFC3847329D}" type="presParOf" srcId="{F4B8E362-0899-4DB2-8AFF-64DBDA21BCBA}" destId="{69ABCE5A-97D3-4937-B642-B31B18075DE6}" srcOrd="1" destOrd="0" presId="urn:microsoft.com/office/officeart/2005/8/layout/hierarchy6"/>
    <dgm:cxn modelId="{3CFA0121-2107-4F9D-895C-26F48D518C12}" type="presParOf" srcId="{8FBAD38B-F57B-42A3-9CED-1764AD2E699F}" destId="{68E1270E-2211-4F3F-94FA-0B1C0F36503B}" srcOrd="4" destOrd="0" presId="urn:microsoft.com/office/officeart/2005/8/layout/hierarchy6"/>
    <dgm:cxn modelId="{C20A33CE-02F9-41D5-B842-B1A5E586A5BA}" type="presParOf" srcId="{8FBAD38B-F57B-42A3-9CED-1764AD2E699F}" destId="{65DBB111-0114-44C3-847D-FE070CBC2DAC}" srcOrd="5" destOrd="0" presId="urn:microsoft.com/office/officeart/2005/8/layout/hierarchy6"/>
    <dgm:cxn modelId="{4B65F0E3-1691-42DF-896C-6C3BAD35C43D}" type="presParOf" srcId="{65DBB111-0114-44C3-847D-FE070CBC2DAC}" destId="{8A4BB740-7C20-42B9-BA59-1EB349CE97AB}" srcOrd="0" destOrd="0" presId="urn:microsoft.com/office/officeart/2005/8/layout/hierarchy6"/>
    <dgm:cxn modelId="{6B74C91A-5712-4898-9306-3C8A5B7E27CD}" type="presParOf" srcId="{65DBB111-0114-44C3-847D-FE070CBC2DAC}" destId="{3C8E2922-C8C7-4F10-B603-CD132B573461}" srcOrd="1" destOrd="0" presId="urn:microsoft.com/office/officeart/2005/8/layout/hierarchy6"/>
    <dgm:cxn modelId="{3FC295AC-0DBE-4E74-87B1-E99F40ED924A}" type="presParOf" srcId="{8FBAD38B-F57B-42A3-9CED-1764AD2E699F}" destId="{675C3B9C-68F8-4E28-86A7-07EAB179DB7A}" srcOrd="6" destOrd="0" presId="urn:microsoft.com/office/officeart/2005/8/layout/hierarchy6"/>
    <dgm:cxn modelId="{8C12F86D-C265-4FB9-BDB0-1757DB456052}" type="presParOf" srcId="{8FBAD38B-F57B-42A3-9CED-1764AD2E699F}" destId="{34879E91-8653-4141-B602-B621B819AC89}" srcOrd="7" destOrd="0" presId="urn:microsoft.com/office/officeart/2005/8/layout/hierarchy6"/>
    <dgm:cxn modelId="{B6A3B70A-065E-448A-8F50-57853F7FFDC6}" type="presParOf" srcId="{34879E91-8653-4141-B602-B621B819AC89}" destId="{A0660BE7-B227-4F75-9455-CD2ABD3C6828}" srcOrd="0" destOrd="0" presId="urn:microsoft.com/office/officeart/2005/8/layout/hierarchy6"/>
    <dgm:cxn modelId="{ED9AA65B-67F0-4EB3-AB0B-6793AFA2DECB}" type="presParOf" srcId="{34879E91-8653-4141-B602-B621B819AC89}" destId="{7C8D4B17-F691-489B-BFB6-285B57C6A5EC}" srcOrd="1" destOrd="0" presId="urn:microsoft.com/office/officeart/2005/8/layout/hierarchy6"/>
    <dgm:cxn modelId="{52F1A1A6-C44E-44D4-913B-8EC7EA02A9B3}" type="presParOf" srcId="{8FBAD38B-F57B-42A3-9CED-1764AD2E699F}" destId="{B85488E6-7FDE-4107-A34F-A51F023219B1}" srcOrd="8" destOrd="0" presId="urn:microsoft.com/office/officeart/2005/8/layout/hierarchy6"/>
    <dgm:cxn modelId="{6FC1CBCA-1601-4018-BC67-68B6479FD219}" type="presParOf" srcId="{8FBAD38B-F57B-42A3-9CED-1764AD2E699F}" destId="{880EAE45-FC79-4E97-A03F-4227305959AE}" srcOrd="9" destOrd="0" presId="urn:microsoft.com/office/officeart/2005/8/layout/hierarchy6"/>
    <dgm:cxn modelId="{17B5AC13-6837-413C-8581-C570B562A5AA}" type="presParOf" srcId="{880EAE45-FC79-4E97-A03F-4227305959AE}" destId="{680DE609-8BEF-4231-84D6-7A2F9248C721}" srcOrd="0" destOrd="0" presId="urn:microsoft.com/office/officeart/2005/8/layout/hierarchy6"/>
    <dgm:cxn modelId="{472A8D0D-4E6C-4A18-BEEC-3DC26E7EB8E1}" type="presParOf" srcId="{880EAE45-FC79-4E97-A03F-4227305959AE}" destId="{F929135A-97B0-4B31-B6F1-99F26F745221}" srcOrd="1" destOrd="0" presId="urn:microsoft.com/office/officeart/2005/8/layout/hierarchy6"/>
    <dgm:cxn modelId="{079D1009-5D0C-4197-AD7F-F51504643777}" type="presParOf" srcId="{4B7C6352-3E4D-40F0-8E06-C5F0346D5538}" destId="{496C4EDD-DE56-4B51-9C28-C6D4FFE01164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583746-28EC-4D3D-91B1-5959F0AB5636}">
      <dsp:nvSpPr>
        <dsp:cNvPr id="0" name=""/>
        <dsp:cNvSpPr/>
      </dsp:nvSpPr>
      <dsp:spPr>
        <a:xfrm>
          <a:off x="3503498" y="437392"/>
          <a:ext cx="1345930" cy="8972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Enseñanza basada en casos</a:t>
          </a:r>
          <a:endParaRPr lang="es-MX" sz="1500" kern="1200" dirty="0"/>
        </a:p>
      </dsp:txBody>
      <dsp:txXfrm>
        <a:off x="3529779" y="463673"/>
        <a:ext cx="1293368" cy="844725"/>
      </dsp:txXfrm>
    </dsp:sp>
    <dsp:sp modelId="{A3949C76-574B-45E8-B95D-AD830D7F6C1A}">
      <dsp:nvSpPr>
        <dsp:cNvPr id="0" name=""/>
        <dsp:cNvSpPr/>
      </dsp:nvSpPr>
      <dsp:spPr>
        <a:xfrm>
          <a:off x="4130744" y="1334679"/>
          <a:ext cx="91440" cy="3589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891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F10BD9-FCEB-4041-BFEA-15C2C8A05EDE}">
      <dsp:nvSpPr>
        <dsp:cNvPr id="0" name=""/>
        <dsp:cNvSpPr/>
      </dsp:nvSpPr>
      <dsp:spPr>
        <a:xfrm>
          <a:off x="3503498" y="1693594"/>
          <a:ext cx="1345930" cy="8972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Elementos instruccionales básicos</a:t>
          </a:r>
          <a:endParaRPr lang="es-MX" sz="1500" kern="1200" dirty="0"/>
        </a:p>
      </dsp:txBody>
      <dsp:txXfrm>
        <a:off x="3529779" y="1719875"/>
        <a:ext cx="1293368" cy="844725"/>
      </dsp:txXfrm>
    </dsp:sp>
    <dsp:sp modelId="{8B7F3B5F-3249-4DE6-9060-608A378F3F63}">
      <dsp:nvSpPr>
        <dsp:cNvPr id="0" name=""/>
        <dsp:cNvSpPr/>
      </dsp:nvSpPr>
      <dsp:spPr>
        <a:xfrm>
          <a:off x="677043" y="2590881"/>
          <a:ext cx="3499420" cy="358914"/>
        </a:xfrm>
        <a:custGeom>
          <a:avLst/>
          <a:gdLst/>
          <a:ahLst/>
          <a:cxnLst/>
          <a:rect l="0" t="0" r="0" b="0"/>
          <a:pathLst>
            <a:path>
              <a:moveTo>
                <a:pt x="3499420" y="0"/>
              </a:moveTo>
              <a:lnTo>
                <a:pt x="3499420" y="179457"/>
              </a:lnTo>
              <a:lnTo>
                <a:pt x="0" y="179457"/>
              </a:lnTo>
              <a:lnTo>
                <a:pt x="0" y="35891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7B90DC-B188-4D32-AB2F-72F110D1EE2C}">
      <dsp:nvSpPr>
        <dsp:cNvPr id="0" name=""/>
        <dsp:cNvSpPr/>
      </dsp:nvSpPr>
      <dsp:spPr>
        <a:xfrm>
          <a:off x="4078" y="2949796"/>
          <a:ext cx="1345930" cy="8972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Construcción del caso</a:t>
          </a:r>
          <a:endParaRPr lang="es-MX" sz="1500" kern="1200" dirty="0"/>
        </a:p>
      </dsp:txBody>
      <dsp:txXfrm>
        <a:off x="30359" y="2976077"/>
        <a:ext cx="1293368" cy="844725"/>
      </dsp:txXfrm>
    </dsp:sp>
    <dsp:sp modelId="{989DBC01-C0C5-48A7-8127-529679372E10}">
      <dsp:nvSpPr>
        <dsp:cNvPr id="0" name=""/>
        <dsp:cNvSpPr/>
      </dsp:nvSpPr>
      <dsp:spPr>
        <a:xfrm>
          <a:off x="2426753" y="2590881"/>
          <a:ext cx="1749710" cy="358914"/>
        </a:xfrm>
        <a:custGeom>
          <a:avLst/>
          <a:gdLst/>
          <a:ahLst/>
          <a:cxnLst/>
          <a:rect l="0" t="0" r="0" b="0"/>
          <a:pathLst>
            <a:path>
              <a:moveTo>
                <a:pt x="1749710" y="0"/>
              </a:moveTo>
              <a:lnTo>
                <a:pt x="1749710" y="179457"/>
              </a:lnTo>
              <a:lnTo>
                <a:pt x="0" y="179457"/>
              </a:lnTo>
              <a:lnTo>
                <a:pt x="0" y="35891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9CAF58-2300-441B-8860-FDCAD7820BB7}">
      <dsp:nvSpPr>
        <dsp:cNvPr id="0" name=""/>
        <dsp:cNvSpPr/>
      </dsp:nvSpPr>
      <dsp:spPr>
        <a:xfrm>
          <a:off x="1753788" y="2949796"/>
          <a:ext cx="1345930" cy="8972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Generación de preguntas de estudio</a:t>
          </a:r>
          <a:endParaRPr lang="es-MX" sz="1500" kern="1200" dirty="0"/>
        </a:p>
      </dsp:txBody>
      <dsp:txXfrm>
        <a:off x="1780069" y="2976077"/>
        <a:ext cx="1293368" cy="844725"/>
      </dsp:txXfrm>
    </dsp:sp>
    <dsp:sp modelId="{68E1270E-2211-4F3F-94FA-0B1C0F36503B}">
      <dsp:nvSpPr>
        <dsp:cNvPr id="0" name=""/>
        <dsp:cNvSpPr/>
      </dsp:nvSpPr>
      <dsp:spPr>
        <a:xfrm>
          <a:off x="4130744" y="2590881"/>
          <a:ext cx="91440" cy="3589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891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4BB740-7C20-42B9-BA59-1EB349CE97AB}">
      <dsp:nvSpPr>
        <dsp:cNvPr id="0" name=""/>
        <dsp:cNvSpPr/>
      </dsp:nvSpPr>
      <dsp:spPr>
        <a:xfrm>
          <a:off x="3503498" y="2949796"/>
          <a:ext cx="1345930" cy="8972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Trabajo en grupos pequeños</a:t>
          </a:r>
          <a:endParaRPr lang="es-MX" sz="1500" kern="1200" dirty="0"/>
        </a:p>
      </dsp:txBody>
      <dsp:txXfrm>
        <a:off x="3529779" y="2976077"/>
        <a:ext cx="1293368" cy="844725"/>
      </dsp:txXfrm>
    </dsp:sp>
    <dsp:sp modelId="{675C3B9C-68F8-4E28-86A7-07EAB179DB7A}">
      <dsp:nvSpPr>
        <dsp:cNvPr id="0" name=""/>
        <dsp:cNvSpPr/>
      </dsp:nvSpPr>
      <dsp:spPr>
        <a:xfrm>
          <a:off x="4176464" y="2590881"/>
          <a:ext cx="1749710" cy="3589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457"/>
              </a:lnTo>
              <a:lnTo>
                <a:pt x="1749710" y="179457"/>
              </a:lnTo>
              <a:lnTo>
                <a:pt x="1749710" y="35891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660BE7-B227-4F75-9455-CD2ABD3C6828}">
      <dsp:nvSpPr>
        <dsp:cNvPr id="0" name=""/>
        <dsp:cNvSpPr/>
      </dsp:nvSpPr>
      <dsp:spPr>
        <a:xfrm>
          <a:off x="5253208" y="2949796"/>
          <a:ext cx="1345930" cy="8972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Discusión / interrogación sobre el caso</a:t>
          </a:r>
          <a:endParaRPr lang="es-MX" sz="1500" kern="1200" dirty="0"/>
        </a:p>
      </dsp:txBody>
      <dsp:txXfrm>
        <a:off x="5279489" y="2976077"/>
        <a:ext cx="1293368" cy="844725"/>
      </dsp:txXfrm>
    </dsp:sp>
    <dsp:sp modelId="{B85488E6-7FDE-4107-A34F-A51F023219B1}">
      <dsp:nvSpPr>
        <dsp:cNvPr id="0" name=""/>
        <dsp:cNvSpPr/>
      </dsp:nvSpPr>
      <dsp:spPr>
        <a:xfrm>
          <a:off x="4176464" y="2590881"/>
          <a:ext cx="3499420" cy="3589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457"/>
              </a:lnTo>
              <a:lnTo>
                <a:pt x="3499420" y="179457"/>
              </a:lnTo>
              <a:lnTo>
                <a:pt x="3499420" y="35891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0DE609-8BEF-4231-84D6-7A2F9248C721}">
      <dsp:nvSpPr>
        <dsp:cNvPr id="0" name=""/>
        <dsp:cNvSpPr/>
      </dsp:nvSpPr>
      <dsp:spPr>
        <a:xfrm>
          <a:off x="7002918" y="2949796"/>
          <a:ext cx="1345930" cy="8972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Seguimiento del caso</a:t>
          </a:r>
          <a:endParaRPr lang="es-MX" sz="1500" kern="1200" dirty="0"/>
        </a:p>
      </dsp:txBody>
      <dsp:txXfrm>
        <a:off x="7029199" y="2976077"/>
        <a:ext cx="1293368" cy="8447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5768797"/>
            <a:ext cx="9144000" cy="108921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3758263"/>
            <a:ext cx="6858000" cy="1795644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5836030"/>
            <a:ext cx="6858000" cy="820273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78" t="29806" r="26877" b="29652"/>
          <a:stretch/>
        </p:blipFill>
        <p:spPr>
          <a:xfrm>
            <a:off x="2748397" y="948687"/>
            <a:ext cx="3647210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894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2638" y="168789"/>
            <a:ext cx="647068" cy="111610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516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" y="0"/>
            <a:ext cx="3983691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8904" y="987425"/>
            <a:ext cx="2949178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70631" y="98743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18904" y="2587633"/>
            <a:ext cx="2949178" cy="3281363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238245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2638" y="168789"/>
            <a:ext cx="647068" cy="1116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465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Rectángulo 6"/>
          <p:cNvSpPr/>
          <p:nvPr/>
        </p:nvSpPr>
        <p:spPr>
          <a:xfrm>
            <a:off x="0" y="6481491"/>
            <a:ext cx="9144000" cy="37651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2638" y="168789"/>
            <a:ext cx="647068" cy="1116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959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2638" y="168789"/>
            <a:ext cx="647068" cy="1116106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4" y="4"/>
            <a:ext cx="534521" cy="6857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910" y="1709747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95910" y="458947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40844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2638" y="168789"/>
            <a:ext cx="647068" cy="111610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6995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" y="0"/>
            <a:ext cx="3983691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8904" y="987425"/>
            <a:ext cx="2949178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70631" y="98743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18904" y="2587633"/>
            <a:ext cx="2949178" cy="3281363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197693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2638" y="168789"/>
            <a:ext cx="647068" cy="1116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305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5768797"/>
            <a:ext cx="9144000" cy="108921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3758263"/>
            <a:ext cx="6858000" cy="1795644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5836030"/>
            <a:ext cx="6858000" cy="820273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78" t="29806" r="26877" b="29652"/>
          <a:stretch/>
        </p:blipFill>
        <p:spPr>
          <a:xfrm>
            <a:off x="2748397" y="948687"/>
            <a:ext cx="3647210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24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Rectángulo 6"/>
          <p:cNvSpPr/>
          <p:nvPr/>
        </p:nvSpPr>
        <p:spPr>
          <a:xfrm>
            <a:off x="0" y="6481491"/>
            <a:ext cx="9144000" cy="37651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2638" y="168789"/>
            <a:ext cx="647068" cy="1116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16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2638" y="168789"/>
            <a:ext cx="647068" cy="1116106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4" y="4"/>
            <a:ext cx="534521" cy="6857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910" y="1709747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95910" y="458947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522229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MX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5B642-C864-41A1-8A1B-19A46ABC1AE0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14/03/2022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C9066-A089-4A53-AF41-D29017CB6CF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592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MX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DAF98-7BB9-4660-BA29-4268713AFE3F}" type="datetimeFigureOut">
              <a:rPr lang="es-MX" smtClean="0"/>
              <a:t>14/03/2022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2C8E0-6F09-439C-B9FD-DF91D4D89E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153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e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910" y="1709747"/>
            <a:ext cx="7886700" cy="1553007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>Escuela Normal de Educación Preescolar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95910" y="4478483"/>
            <a:ext cx="7886700" cy="1611168"/>
          </a:xfrm>
        </p:spPr>
        <p:txBody>
          <a:bodyPr>
            <a:normAutofit lnSpcReduction="10000"/>
          </a:bodyPr>
          <a:lstStyle/>
          <a:p>
            <a:pPr algn="ctr"/>
            <a:r>
              <a:rPr lang="es-MX" dirty="0" smtClean="0">
                <a:solidFill>
                  <a:schemeClr val="tx1"/>
                </a:solidFill>
                <a:latin typeface="+mj-lt"/>
              </a:rPr>
              <a:t>Modalidades de </a:t>
            </a:r>
            <a:r>
              <a:rPr lang="es-MX" dirty="0" smtClean="0">
                <a:solidFill>
                  <a:schemeClr val="tx1"/>
                </a:solidFill>
                <a:latin typeface="+mj-lt"/>
              </a:rPr>
              <a:t>enseñanza: </a:t>
            </a:r>
            <a:r>
              <a:rPr lang="es-MX" u="sng" dirty="0" smtClean="0">
                <a:solidFill>
                  <a:schemeClr val="tx1"/>
                </a:solidFill>
                <a:latin typeface="+mj-lt"/>
              </a:rPr>
              <a:t>Análisis de casos</a:t>
            </a:r>
            <a:endParaRPr lang="es-MX" u="sng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s-MX" dirty="0">
                <a:solidFill>
                  <a:schemeClr val="tx1"/>
                </a:solidFill>
                <a:latin typeface="+mj-lt"/>
              </a:rPr>
              <a:t>Subdirección Académica </a:t>
            </a:r>
            <a:endParaRPr lang="es-MX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s-MX" dirty="0" smtClean="0">
                <a:solidFill>
                  <a:schemeClr val="tx1"/>
                </a:solidFill>
                <a:latin typeface="+mj-lt"/>
              </a:rPr>
              <a:t>Mtra</a:t>
            </a:r>
            <a:r>
              <a:rPr lang="es-MX" dirty="0">
                <a:solidFill>
                  <a:schemeClr val="tx1"/>
                </a:solidFill>
                <a:latin typeface="+mj-lt"/>
              </a:rPr>
              <a:t>. Alina Lorena Arreola González</a:t>
            </a:r>
          </a:p>
          <a:p>
            <a:pPr algn="ctr"/>
            <a:r>
              <a:rPr lang="es-MX" sz="2000" dirty="0" smtClean="0">
                <a:latin typeface="+mj-lt"/>
              </a:rPr>
              <a:t>Marzo 2022</a:t>
            </a:r>
            <a:endParaRPr lang="es-MX" sz="2000" dirty="0">
              <a:latin typeface="+mj-lt"/>
            </a:endParaRPr>
          </a:p>
        </p:txBody>
      </p:sp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315" y="83127"/>
            <a:ext cx="1610690" cy="18043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8286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65129"/>
            <a:ext cx="7200800" cy="1325563"/>
          </a:xfrm>
        </p:spPr>
        <p:txBody>
          <a:bodyPr>
            <a:normAutofit/>
          </a:bodyPr>
          <a:lstStyle/>
          <a:p>
            <a:r>
              <a:rPr lang="es-MX" sz="3200" dirty="0"/>
              <a:t>Elementos instruccionales de un caso (</a:t>
            </a:r>
            <a:r>
              <a:rPr lang="es-MX" sz="3200" dirty="0" err="1"/>
              <a:t>Wassermann</a:t>
            </a:r>
            <a:r>
              <a:rPr lang="es-MX" sz="3200" dirty="0"/>
              <a:t>, 2004). </a:t>
            </a:r>
            <a:r>
              <a:rPr lang="es-MX" sz="3200" dirty="0" smtClean="0"/>
              <a:t/>
            </a:r>
            <a:br>
              <a:rPr lang="es-MX" sz="3200" dirty="0" smtClean="0"/>
            </a:br>
            <a:r>
              <a:rPr lang="es-MX" sz="1200" b="1" dirty="0"/>
              <a:t>Fuente: Díaz Barriga, Frida. (2005). Enseñanza situada: Vínculo entre la escuela y la vida. México: McGraw </a:t>
            </a:r>
            <a:r>
              <a:rPr lang="es-MX" sz="1200" b="1" dirty="0" smtClean="0"/>
              <a:t>Hill</a:t>
            </a:r>
            <a:endParaRPr lang="es-MX" sz="12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0353908"/>
              </p:ext>
            </p:extLst>
          </p:nvPr>
        </p:nvGraphicFramePr>
        <p:xfrm>
          <a:off x="467544" y="1700809"/>
          <a:ext cx="8352928" cy="42844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4 Imagen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3127"/>
            <a:ext cx="1440160" cy="154567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5 Flecha izquierda y derecha"/>
          <p:cNvSpPr/>
          <p:nvPr/>
        </p:nvSpPr>
        <p:spPr>
          <a:xfrm>
            <a:off x="899592" y="5877272"/>
            <a:ext cx="7488832" cy="216024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CuadroTexto"/>
          <p:cNvSpPr txBox="1"/>
          <p:nvPr/>
        </p:nvSpPr>
        <p:spPr>
          <a:xfrm>
            <a:off x="1259632" y="609329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PREPARACIÓN</a:t>
            </a:r>
            <a:endParaRPr lang="es-MX" dirty="0"/>
          </a:p>
        </p:txBody>
      </p:sp>
      <p:sp>
        <p:nvSpPr>
          <p:cNvPr id="8" name="7 CuadroTexto"/>
          <p:cNvSpPr txBox="1"/>
          <p:nvPr/>
        </p:nvSpPr>
        <p:spPr>
          <a:xfrm>
            <a:off x="6516216" y="609329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CONDUCCIÓN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20692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628650" y="365129"/>
            <a:ext cx="7327726" cy="903631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Metodologías de </a:t>
            </a:r>
            <a:r>
              <a:rPr lang="es-MX" dirty="0" smtClean="0"/>
              <a:t>enseñanza que sugiere el curso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453650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s-MX" sz="7200" b="1" dirty="0">
                <a:latin typeface="+mj-lt"/>
              </a:rPr>
              <a:t>Análisis de casos</a:t>
            </a:r>
            <a:r>
              <a:rPr lang="es-MX" sz="7200" dirty="0">
                <a:latin typeface="+mj-lt"/>
              </a:rPr>
              <a:t>. </a:t>
            </a:r>
            <a:r>
              <a:rPr lang="es-MX" sz="8000" dirty="0">
                <a:latin typeface="+mj-lt"/>
              </a:rPr>
              <a:t>Esta modalidad será la preferente </a:t>
            </a:r>
            <a:r>
              <a:rPr lang="es-MX" sz="8000" dirty="0" smtClean="0">
                <a:latin typeface="+mj-lt"/>
              </a:rPr>
              <a:t>para: El </a:t>
            </a:r>
            <a:r>
              <a:rPr lang="es-MX" sz="8000" dirty="0">
                <a:latin typeface="+mj-lt"/>
              </a:rPr>
              <a:t>diagnóstico de estados de </a:t>
            </a:r>
            <a:r>
              <a:rPr lang="es-MX" sz="8000" dirty="0" smtClean="0">
                <a:latin typeface="+mj-lt"/>
              </a:rPr>
              <a:t>conocimientos  </a:t>
            </a:r>
            <a:r>
              <a:rPr lang="es-MX" sz="8000" dirty="0">
                <a:latin typeface="+mj-lt"/>
              </a:rPr>
              <a:t>sobre el sistema de escritura </a:t>
            </a:r>
            <a:r>
              <a:rPr lang="es-MX" sz="8000" dirty="0" smtClean="0">
                <a:latin typeface="+mj-lt"/>
              </a:rPr>
              <a:t>y lengua </a:t>
            </a:r>
            <a:r>
              <a:rPr lang="es-MX" sz="8000" dirty="0">
                <a:latin typeface="+mj-lt"/>
              </a:rPr>
              <a:t>escrita y el seguimiento de la intervención </a:t>
            </a:r>
            <a:r>
              <a:rPr lang="es-MX" sz="8000" dirty="0" smtClean="0">
                <a:latin typeface="+mj-lt"/>
              </a:rPr>
              <a:t>didáctica. El </a:t>
            </a:r>
            <a:r>
              <a:rPr lang="es-MX" sz="8000" dirty="0">
                <a:latin typeface="+mj-lt"/>
              </a:rPr>
              <a:t>análisis intensivo de algunas prácticas docentes alrededor de </a:t>
            </a:r>
            <a:r>
              <a:rPr lang="es-MX" sz="8000" dirty="0" smtClean="0">
                <a:latin typeface="+mj-lt"/>
              </a:rPr>
              <a:t>la alfabetización </a:t>
            </a:r>
            <a:r>
              <a:rPr lang="es-MX" sz="8000" dirty="0">
                <a:latin typeface="+mj-lt"/>
              </a:rPr>
              <a:t>inicial, así como planeaciones didácticas que son </a:t>
            </a:r>
            <a:r>
              <a:rPr lang="es-MX" sz="8000" dirty="0" smtClean="0">
                <a:latin typeface="+mj-lt"/>
              </a:rPr>
              <a:t>producto de </a:t>
            </a:r>
            <a:r>
              <a:rPr lang="es-MX" sz="8000" dirty="0">
                <a:latin typeface="+mj-lt"/>
              </a:rPr>
              <a:t>la investigación </a:t>
            </a:r>
            <a:r>
              <a:rPr lang="es-MX" sz="8000" dirty="0" smtClean="0">
                <a:latin typeface="+mj-lt"/>
              </a:rPr>
              <a:t>didáctica. La </a:t>
            </a:r>
            <a:r>
              <a:rPr lang="es-MX" sz="8000" dirty="0">
                <a:latin typeface="+mj-lt"/>
              </a:rPr>
              <a:t>finalidad subyacente a esta modalidad de trabajo es que los estudiantes </a:t>
            </a:r>
            <a:r>
              <a:rPr lang="es-MX" sz="8000" dirty="0" smtClean="0">
                <a:latin typeface="+mj-lt"/>
              </a:rPr>
              <a:t>usen la </a:t>
            </a:r>
            <a:r>
              <a:rPr lang="es-MX" sz="8000" dirty="0">
                <a:latin typeface="+mj-lt"/>
              </a:rPr>
              <a:t>teoría para analizar, interpretar, generar hipótesis, contrastar datos </a:t>
            </a:r>
            <a:r>
              <a:rPr lang="es-MX" sz="8000" dirty="0" smtClean="0">
                <a:latin typeface="+mj-lt"/>
              </a:rPr>
              <a:t>y reflexionar </a:t>
            </a:r>
            <a:r>
              <a:rPr lang="es-MX" sz="8000" dirty="0">
                <a:latin typeface="+mj-lt"/>
              </a:rPr>
              <a:t>sobre aspectos de la </a:t>
            </a:r>
            <a:r>
              <a:rPr lang="es-MX" sz="8000" dirty="0" smtClean="0">
                <a:latin typeface="+mj-lt"/>
              </a:rPr>
              <a:t>práctica</a:t>
            </a:r>
            <a:r>
              <a:rPr lang="es-MX" sz="7200" dirty="0" smtClean="0">
                <a:latin typeface="+mj-lt"/>
              </a:rPr>
              <a:t>.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endParaRPr lang="es-MX" sz="7200" dirty="0"/>
          </a:p>
          <a:p>
            <a:pPr>
              <a:lnSpc>
                <a:spcPct val="170000"/>
              </a:lnSpc>
              <a:spcBef>
                <a:spcPts val="0"/>
              </a:spcBef>
            </a:pPr>
            <a:endParaRPr lang="es-MX" sz="5600" dirty="0" smtClean="0"/>
          </a:p>
          <a:p>
            <a:pPr>
              <a:lnSpc>
                <a:spcPct val="170000"/>
              </a:lnSpc>
              <a:spcBef>
                <a:spcPts val="0"/>
              </a:spcBef>
            </a:pPr>
            <a:endParaRPr lang="es-MX" sz="5600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s-MX" dirty="0" smtClean="0"/>
              <a:t>.</a:t>
            </a:r>
            <a:endParaRPr lang="es-MX" dirty="0"/>
          </a:p>
        </p:txBody>
      </p:sp>
      <p:pic>
        <p:nvPicPr>
          <p:cNvPr id="6" name="5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8192"/>
            <a:ext cx="1403648" cy="13296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7670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365129"/>
            <a:ext cx="7560840" cy="1325563"/>
          </a:xfrm>
        </p:spPr>
        <p:txBody>
          <a:bodyPr>
            <a:normAutofit/>
          </a:bodyPr>
          <a:lstStyle/>
          <a:p>
            <a:r>
              <a:rPr lang="es-MX" sz="4000" dirty="0"/>
              <a:t>Curso: </a:t>
            </a:r>
            <a:r>
              <a:rPr lang="es-MX" sz="4000" dirty="0"/>
              <a:t>L</a:t>
            </a:r>
            <a:r>
              <a:rPr lang="es-MX" sz="4000" dirty="0" smtClean="0"/>
              <a:t>enguaje </a:t>
            </a:r>
            <a:r>
              <a:rPr lang="es-MX" sz="4000" dirty="0" smtClean="0"/>
              <a:t>y </a:t>
            </a:r>
            <a:r>
              <a:rPr lang="es-MX" sz="4000" dirty="0" smtClean="0"/>
              <a:t>alfabetización</a:t>
            </a:r>
            <a:endParaRPr lang="es-MX" sz="4000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>
                <a:latin typeface="+mj-lt"/>
              </a:rPr>
              <a:t>3</a:t>
            </a:r>
            <a:r>
              <a:rPr lang="es-MX" dirty="0" smtClean="0">
                <a:latin typeface="+mj-lt"/>
              </a:rPr>
              <a:t> unidades</a:t>
            </a:r>
          </a:p>
          <a:p>
            <a:r>
              <a:rPr lang="es-MX" dirty="0">
                <a:latin typeface="+mj-lt"/>
              </a:rPr>
              <a:t>Unidad de aprendizaje I</a:t>
            </a:r>
          </a:p>
          <a:p>
            <a:pPr marL="0" indent="0">
              <a:buNone/>
            </a:pPr>
            <a:r>
              <a:rPr lang="es-MX" dirty="0">
                <a:latin typeface="+mj-lt"/>
              </a:rPr>
              <a:t>Diversas concepciones sobre la enseñanza del lenguaje </a:t>
            </a:r>
            <a:r>
              <a:rPr lang="es-MX" dirty="0" smtClean="0">
                <a:latin typeface="+mj-lt"/>
              </a:rPr>
              <a:t>escrito.</a:t>
            </a:r>
          </a:p>
          <a:p>
            <a:pPr marL="0" indent="0">
              <a:buNone/>
            </a:pPr>
            <a:r>
              <a:rPr lang="es-MX" b="1" dirty="0">
                <a:latin typeface="+mj-lt"/>
              </a:rPr>
              <a:t>Unidad de aprendizaje II</a:t>
            </a:r>
          </a:p>
          <a:p>
            <a:pPr marL="0" indent="0">
              <a:buNone/>
            </a:pPr>
            <a:r>
              <a:rPr lang="es-MX" b="1" dirty="0">
                <a:latin typeface="+mj-lt"/>
              </a:rPr>
              <a:t>Aportes de la investigación didáctica ante los desafíos de </a:t>
            </a:r>
            <a:r>
              <a:rPr lang="es-MX" b="1" dirty="0" smtClean="0">
                <a:latin typeface="+mj-lt"/>
              </a:rPr>
              <a:t>la alfabetización</a:t>
            </a:r>
          </a:p>
          <a:p>
            <a:pPr marL="0" indent="0">
              <a:buNone/>
            </a:pPr>
            <a:r>
              <a:rPr lang="es-MX" dirty="0">
                <a:latin typeface="+mj-lt"/>
              </a:rPr>
              <a:t>Unidad de Aprendizaje III</a:t>
            </a:r>
          </a:p>
          <a:p>
            <a:pPr marL="0" indent="0">
              <a:buNone/>
            </a:pPr>
            <a:r>
              <a:rPr lang="es-MX" dirty="0">
                <a:latin typeface="+mj-lt"/>
              </a:rPr>
              <a:t>Las intervenciones didácticas en la enseñanza del lenguaje </a:t>
            </a:r>
            <a:r>
              <a:rPr lang="es-MX" dirty="0" smtClean="0">
                <a:latin typeface="+mj-lt"/>
              </a:rPr>
              <a:t>y alfabetización </a:t>
            </a:r>
            <a:r>
              <a:rPr lang="es-MX" dirty="0">
                <a:latin typeface="+mj-lt"/>
              </a:rPr>
              <a:t>temprana</a:t>
            </a:r>
            <a:endParaRPr lang="es-MX" dirty="0" smtClean="0">
              <a:latin typeface="+mj-lt"/>
            </a:endParaRPr>
          </a:p>
        </p:txBody>
      </p:sp>
      <p:pic>
        <p:nvPicPr>
          <p:cNvPr id="6" name="5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315" y="83127"/>
            <a:ext cx="1503181" cy="15456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0853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365129"/>
            <a:ext cx="7255718" cy="1325563"/>
          </a:xfrm>
        </p:spPr>
        <p:txBody>
          <a:bodyPr/>
          <a:lstStyle/>
          <a:p>
            <a:r>
              <a:rPr lang="es-MX" dirty="0" smtClean="0"/>
              <a:t>Contenidos de la U 2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>
                <a:latin typeface="+mj-lt"/>
              </a:rPr>
              <a:t>1.Las </a:t>
            </a:r>
            <a:r>
              <a:rPr lang="es-MX" dirty="0">
                <a:latin typeface="+mj-lt"/>
              </a:rPr>
              <a:t>respuestas que ofrece la investigación didáctica a los desafíos de </a:t>
            </a:r>
            <a:r>
              <a:rPr lang="es-MX" dirty="0" smtClean="0">
                <a:latin typeface="+mj-lt"/>
              </a:rPr>
              <a:t>la alfabetización</a:t>
            </a:r>
            <a:r>
              <a:rPr lang="es-MX" dirty="0" smtClean="0">
                <a:latin typeface="+mj-lt"/>
              </a:rPr>
              <a:t>.</a:t>
            </a:r>
          </a:p>
          <a:p>
            <a:pPr marL="0" indent="0">
              <a:buNone/>
            </a:pPr>
            <a:endParaRPr lang="es-MX" dirty="0">
              <a:latin typeface="+mj-lt"/>
            </a:endParaRPr>
          </a:p>
          <a:p>
            <a:pPr marL="0" indent="0">
              <a:buNone/>
            </a:pPr>
            <a:r>
              <a:rPr lang="es-MX" b="1" dirty="0" smtClean="0">
                <a:latin typeface="+mj-lt"/>
              </a:rPr>
              <a:t>2.Situaciones </a:t>
            </a:r>
            <a:r>
              <a:rPr lang="es-MX" b="1" dirty="0">
                <a:latin typeface="+mj-lt"/>
              </a:rPr>
              <a:t>fundamentales y condiciones didácticas en el </a:t>
            </a:r>
            <a:r>
              <a:rPr lang="es-MX" b="1" dirty="0" smtClean="0">
                <a:latin typeface="+mj-lt"/>
              </a:rPr>
              <a:t>proyecto </a:t>
            </a:r>
            <a:r>
              <a:rPr lang="es-MX" b="1" dirty="0" smtClean="0">
                <a:latin typeface="+mj-lt"/>
              </a:rPr>
              <a:t>alfabetizador</a:t>
            </a:r>
          </a:p>
          <a:p>
            <a:pPr marL="0" indent="0">
              <a:buNone/>
            </a:pPr>
            <a:endParaRPr lang="es-MX" b="1" dirty="0">
              <a:latin typeface="+mj-lt"/>
            </a:endParaRPr>
          </a:p>
          <a:p>
            <a:pPr marL="0" indent="0">
              <a:buNone/>
            </a:pPr>
            <a:r>
              <a:rPr lang="es-MX" dirty="0" smtClean="0">
                <a:latin typeface="+mj-lt"/>
              </a:rPr>
              <a:t>3.Planificación</a:t>
            </a:r>
            <a:r>
              <a:rPr lang="es-MX" dirty="0">
                <a:latin typeface="+mj-lt"/>
              </a:rPr>
              <a:t>, organización de actividades alfabetizadoras y de </a:t>
            </a:r>
            <a:r>
              <a:rPr lang="es-MX" dirty="0" smtClean="0">
                <a:latin typeface="+mj-lt"/>
              </a:rPr>
              <a:t>las intervenciones </a:t>
            </a:r>
            <a:r>
              <a:rPr lang="es-MX" dirty="0">
                <a:latin typeface="+mj-lt"/>
              </a:rPr>
              <a:t>didácticas</a:t>
            </a:r>
            <a:r>
              <a:rPr lang="es-MX" dirty="0"/>
              <a:t>.</a:t>
            </a:r>
          </a:p>
        </p:txBody>
      </p:sp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315" y="83127"/>
            <a:ext cx="1503181" cy="15456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6960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365129"/>
            <a:ext cx="7327726" cy="1325563"/>
          </a:xfrm>
        </p:spPr>
        <p:txBody>
          <a:bodyPr/>
          <a:lstStyle/>
          <a:p>
            <a:r>
              <a:rPr lang="es-MX" dirty="0" smtClean="0"/>
              <a:t>Etapas de la escritura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>
                <a:latin typeface="+mj-lt"/>
              </a:rPr>
              <a:t>1. Primitiva</a:t>
            </a:r>
          </a:p>
          <a:p>
            <a:pPr marL="0" indent="0">
              <a:buNone/>
            </a:pPr>
            <a:r>
              <a:rPr lang="es-MX" dirty="0" smtClean="0">
                <a:latin typeface="+mj-lt"/>
              </a:rPr>
              <a:t>2. Pre-silábica</a:t>
            </a:r>
          </a:p>
          <a:p>
            <a:pPr marL="0" indent="0">
              <a:buNone/>
            </a:pPr>
            <a:r>
              <a:rPr lang="es-MX" dirty="0" smtClean="0">
                <a:latin typeface="+mj-lt"/>
              </a:rPr>
              <a:t>3. Silábica</a:t>
            </a:r>
          </a:p>
          <a:p>
            <a:pPr marL="0" indent="0">
              <a:buNone/>
            </a:pPr>
            <a:r>
              <a:rPr lang="es-MX" dirty="0" smtClean="0">
                <a:latin typeface="+mj-lt"/>
              </a:rPr>
              <a:t>4. Silábica- alfabética</a:t>
            </a:r>
          </a:p>
          <a:p>
            <a:pPr marL="0" indent="0">
              <a:buNone/>
            </a:pPr>
            <a:r>
              <a:rPr lang="es-MX" dirty="0" smtClean="0">
                <a:latin typeface="+mj-lt"/>
              </a:rPr>
              <a:t>5. Alfabética</a:t>
            </a:r>
            <a:endParaRPr lang="es-MX" dirty="0">
              <a:latin typeface="+mj-lt"/>
            </a:endParaRPr>
          </a:p>
        </p:txBody>
      </p:sp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315" y="83127"/>
            <a:ext cx="1503181" cy="15456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1435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365129"/>
            <a:ext cx="7471742" cy="1325563"/>
          </a:xfrm>
        </p:spPr>
        <p:txBody>
          <a:bodyPr/>
          <a:lstStyle/>
          <a:p>
            <a:r>
              <a:rPr lang="es-MX" dirty="0" smtClean="0"/>
              <a:t>Caso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latin typeface="+mj-lt"/>
              </a:rPr>
              <a:t>En el jardín de niños Reforma l</a:t>
            </a:r>
            <a:r>
              <a:rPr lang="es-MX" dirty="0" smtClean="0">
                <a:latin typeface="+mj-lt"/>
              </a:rPr>
              <a:t>a </a:t>
            </a:r>
            <a:r>
              <a:rPr lang="es-MX" dirty="0" smtClean="0">
                <a:latin typeface="+mj-lt"/>
              </a:rPr>
              <a:t>maestra Laura de segundo de preescolar </a:t>
            </a:r>
            <a:r>
              <a:rPr lang="es-MX" dirty="0" smtClean="0">
                <a:latin typeface="+mj-lt"/>
              </a:rPr>
              <a:t>  </a:t>
            </a:r>
            <a:r>
              <a:rPr lang="es-MX" dirty="0" smtClean="0">
                <a:latin typeface="+mj-lt"/>
              </a:rPr>
              <a:t>necesita evaluar al grupo en </a:t>
            </a:r>
            <a:r>
              <a:rPr lang="es-MX" dirty="0" smtClean="0">
                <a:latin typeface="+mj-lt"/>
              </a:rPr>
              <a:t>lenguaje escrito </a:t>
            </a:r>
            <a:r>
              <a:rPr lang="es-MX" dirty="0" smtClean="0">
                <a:latin typeface="+mj-lt"/>
              </a:rPr>
              <a:t>y para ello les pide </a:t>
            </a:r>
            <a:r>
              <a:rPr lang="es-MX" dirty="0" smtClean="0">
                <a:latin typeface="+mj-lt"/>
              </a:rPr>
              <a:t>a los niños escribir </a:t>
            </a:r>
            <a:r>
              <a:rPr lang="es-MX" dirty="0" smtClean="0">
                <a:latin typeface="+mj-lt"/>
              </a:rPr>
              <a:t>los nombres de algunos objetos.</a:t>
            </a:r>
          </a:p>
          <a:p>
            <a:pPr marL="0" indent="0">
              <a:buNone/>
            </a:pPr>
            <a:r>
              <a:rPr lang="es-MX" dirty="0" smtClean="0">
                <a:latin typeface="+mj-lt"/>
              </a:rPr>
              <a:t>Ana escribe lo siguiente</a:t>
            </a:r>
            <a:r>
              <a:rPr lang="es-MX" dirty="0" smtClean="0"/>
              <a:t>.</a:t>
            </a:r>
            <a:endParaRPr lang="es-MX" dirty="0"/>
          </a:p>
        </p:txBody>
      </p:sp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315" y="83127"/>
            <a:ext cx="1503181" cy="15456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2519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332656"/>
            <a:ext cx="7275140" cy="1325563"/>
          </a:xfrm>
        </p:spPr>
        <p:txBody>
          <a:bodyPr/>
          <a:lstStyle/>
          <a:p>
            <a:r>
              <a:rPr lang="es-MX" dirty="0" smtClean="0"/>
              <a:t>Ejemplo de la escritura de Ana</a:t>
            </a:r>
            <a:endParaRPr lang="es-MX" dirty="0"/>
          </a:p>
        </p:txBody>
      </p:sp>
      <p:pic>
        <p:nvPicPr>
          <p:cNvPr id="1026" name="Picture 2" descr="C:\Users\JoséRamón\AppData\Local\Microsoft\Windows\INetCache\IE\AZXIP09D\MesaRedonda1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708919"/>
            <a:ext cx="1944216" cy="1361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JoséRamón\AppData\Local\Microsoft\Windows\INetCache\IE\EPS2CRTJ\limón-fresco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348880"/>
            <a:ext cx="2522771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547664" y="4725144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err="1" smtClean="0">
                <a:latin typeface="Comic Sans MS" panose="030F0702030302020204" pitchFamily="66" charset="0"/>
              </a:rPr>
              <a:t>Rjoun</a:t>
            </a:r>
            <a:endParaRPr lang="es-MX" sz="2800" dirty="0">
              <a:latin typeface="Comic Sans MS" panose="030F0702030302020204" pitchFamily="66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372200" y="4293096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err="1" smtClean="0">
                <a:latin typeface="Comic Sans MS" panose="030F0702030302020204" pitchFamily="66" charset="0"/>
              </a:rPr>
              <a:t>eundnt</a:t>
            </a:r>
            <a:endParaRPr lang="es-MX" sz="2400" dirty="0">
              <a:latin typeface="Comic Sans MS" panose="030F0702030302020204" pitchFamily="66" charset="0"/>
            </a:endParaRPr>
          </a:p>
        </p:txBody>
      </p:sp>
      <p:pic>
        <p:nvPicPr>
          <p:cNvPr id="9" name="8 Imagen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315" y="83127"/>
            <a:ext cx="1503181" cy="15456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5581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8"/>
            <a:ext cx="8208912" cy="4836195"/>
          </a:xfrm>
        </p:spPr>
        <p:txBody>
          <a:bodyPr>
            <a:normAutofit/>
          </a:bodyPr>
          <a:lstStyle/>
          <a:p>
            <a:r>
              <a:rPr lang="es-MX" dirty="0" smtClean="0">
                <a:latin typeface="+mj-lt"/>
              </a:rPr>
              <a:t>La educadora Laura identificó la escritura y registró que Ana se encuentra en la etapa pre-silábica</a:t>
            </a:r>
          </a:p>
          <a:p>
            <a:r>
              <a:rPr lang="es-MX" dirty="0" smtClean="0">
                <a:latin typeface="+mj-lt"/>
              </a:rPr>
              <a:t>Consideras que la educadora identificó bien la etapa en la que se encontraba Ana?</a:t>
            </a:r>
          </a:p>
          <a:p>
            <a:pPr marL="0" indent="0">
              <a:buNone/>
            </a:pPr>
            <a:r>
              <a:rPr lang="es-MX" dirty="0" smtClean="0">
                <a:latin typeface="+mj-lt"/>
              </a:rPr>
              <a:t>Responde si o </a:t>
            </a:r>
            <a:r>
              <a:rPr lang="es-MX" dirty="0" smtClean="0">
                <a:latin typeface="+mj-lt"/>
              </a:rPr>
              <a:t>no</a:t>
            </a:r>
            <a:endParaRPr lang="es-MX" dirty="0">
              <a:latin typeface="+mj-lt"/>
            </a:endParaRPr>
          </a:p>
          <a:p>
            <a:r>
              <a:rPr lang="es-MX" dirty="0" smtClean="0">
                <a:latin typeface="+mj-lt"/>
              </a:rPr>
              <a:t>Porqué consideras que se encuentra en esa etapa? O por qué no?</a:t>
            </a:r>
          </a:p>
          <a:p>
            <a:r>
              <a:rPr lang="es-MX" dirty="0" smtClean="0">
                <a:latin typeface="+mj-lt"/>
              </a:rPr>
              <a:t>Presenta tus resultados por equipo al resto del grupo.</a:t>
            </a:r>
            <a:endParaRPr lang="es-MX" dirty="0">
              <a:latin typeface="+mj-lt"/>
            </a:endParaRPr>
          </a:p>
        </p:txBody>
      </p:sp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83127"/>
            <a:ext cx="1296144" cy="13296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4130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365129"/>
            <a:ext cx="7111702" cy="975639"/>
          </a:xfrm>
        </p:spPr>
        <p:txBody>
          <a:bodyPr>
            <a:normAutofit/>
          </a:bodyPr>
          <a:lstStyle/>
          <a:p>
            <a:r>
              <a:rPr lang="es-MX" sz="2800" dirty="0" smtClean="0"/>
              <a:t>Un buen caso</a:t>
            </a:r>
            <a:r>
              <a:rPr lang="es-MX" sz="2800" dirty="0"/>
              <a:t> </a:t>
            </a:r>
            <a:r>
              <a:rPr lang="es-MX" sz="2800" dirty="0" smtClean="0"/>
              <a:t>(según Frida Díaz-Barriga)permite: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28650" y="1628800"/>
            <a:ext cx="8119814" cy="4548163"/>
          </a:xfrm>
        </p:spPr>
        <p:txBody>
          <a:bodyPr>
            <a:normAutofit fontScale="62500" lnSpcReduction="20000"/>
          </a:bodyPr>
          <a:lstStyle/>
          <a:p>
            <a:r>
              <a:rPr lang="es-MX" dirty="0">
                <a:latin typeface="+mj-lt"/>
              </a:rPr>
              <a:t>Vínculo directo con el currículo: el caso se relaciona con al menos un tópico central del programa, focaliza conceptos o ideas nodales, asuntos </a:t>
            </a:r>
            <a:r>
              <a:rPr lang="es-MX" dirty="0" smtClean="0">
                <a:latin typeface="+mj-lt"/>
              </a:rPr>
              <a:t>importantes.</a:t>
            </a:r>
          </a:p>
          <a:p>
            <a:pPr marL="0" indent="0">
              <a:buNone/>
            </a:pPr>
            <a:r>
              <a:rPr lang="es-MX" dirty="0" smtClean="0">
                <a:latin typeface="+mj-lt"/>
              </a:rPr>
              <a:t> </a:t>
            </a:r>
            <a:r>
              <a:rPr lang="es-MX" dirty="0">
                <a:latin typeface="+mj-lt"/>
              </a:rPr>
              <a:t>• Calidad de la narrativa: en la medida en que el caso “atrapa” al lector o aprendiz, le permite imaginarse a las personas, hechos o lugares relatados, y en la medida en que es real o lo bastante realista, permite la identificación o empatía, y despierta un interés genuino</a:t>
            </a:r>
            <a:r>
              <a:rPr lang="es-MX" dirty="0" smtClean="0"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es-MX" dirty="0" smtClean="0">
                <a:latin typeface="+mj-lt"/>
              </a:rPr>
              <a:t> </a:t>
            </a:r>
            <a:r>
              <a:rPr lang="es-MX" dirty="0">
                <a:latin typeface="+mj-lt"/>
              </a:rPr>
              <a:t>• Es accesible al nivel de los lectores o aprendices: los alumnos pueden entender el lenguaje, decodificar el vocabulario contenido, generar significado de lo que se relata. </a:t>
            </a:r>
            <a:endParaRPr lang="es-MX" dirty="0" smtClean="0">
              <a:latin typeface="+mj-lt"/>
            </a:endParaRPr>
          </a:p>
          <a:p>
            <a:pPr marL="0" indent="0">
              <a:buNone/>
            </a:pPr>
            <a:r>
              <a:rPr lang="es-MX" dirty="0" smtClean="0">
                <a:latin typeface="+mj-lt"/>
              </a:rPr>
              <a:t>• </a:t>
            </a:r>
            <a:r>
              <a:rPr lang="es-MX" dirty="0">
                <a:latin typeface="+mj-lt"/>
              </a:rPr>
              <a:t>Intensifica las emociones del alumno: “eleva pasiones y genera juicios emotivos” que comprometen al lector, le permite ponerse unos “lentes” más humanos al analizarlo</a:t>
            </a:r>
            <a:r>
              <a:rPr lang="es-MX" dirty="0" smtClean="0"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es-MX" dirty="0" smtClean="0">
                <a:latin typeface="+mj-lt"/>
              </a:rPr>
              <a:t> </a:t>
            </a:r>
            <a:r>
              <a:rPr lang="es-MX" dirty="0">
                <a:latin typeface="+mj-lt"/>
              </a:rPr>
              <a:t>• Genera dilemas y controversias: para esta autora, un buen caso no tiene una solución fácil ni un final feliz, no se sabe qué hacer o cuál es el camino correcto hasta que </a:t>
            </a:r>
            <a:r>
              <a:rPr lang="es-MX" dirty="0" smtClean="0">
                <a:latin typeface="+mj-lt"/>
              </a:rPr>
              <a:t>se </a:t>
            </a:r>
            <a:r>
              <a:rPr lang="es-MX" dirty="0">
                <a:latin typeface="+mj-lt"/>
              </a:rPr>
              <a:t>debate, se aplica un examen complejo, se añade información. Demanda pensamiento de alto nivel, creatividad y capacidad para tomar decisiones por parte del </a:t>
            </a:r>
            <a:r>
              <a:rPr lang="es-MX" dirty="0" smtClean="0">
                <a:latin typeface="+mj-lt"/>
              </a:rPr>
              <a:t>alumno.</a:t>
            </a:r>
          </a:p>
          <a:p>
            <a:pPr marL="0" indent="0">
              <a:buNone/>
            </a:pPr>
            <a:endParaRPr lang="es-MX" sz="1800" b="1" dirty="0" smtClean="0"/>
          </a:p>
          <a:p>
            <a:pPr marL="0" indent="0">
              <a:buNone/>
            </a:pPr>
            <a:endParaRPr lang="es-MX" sz="1800" b="1" dirty="0"/>
          </a:p>
          <a:p>
            <a:pPr marL="0" indent="0">
              <a:buNone/>
            </a:pPr>
            <a:r>
              <a:rPr lang="es-MX" sz="1800" b="1" dirty="0" smtClean="0"/>
              <a:t>Fuente: Díaz </a:t>
            </a:r>
            <a:r>
              <a:rPr lang="es-MX" sz="1800" b="1" dirty="0"/>
              <a:t>Barriga, Frida. (2005). Enseñanza situada: Vínculo entre la escuela y la vida. México: McGraw Hill</a:t>
            </a:r>
            <a:r>
              <a:rPr lang="es-MX" sz="1800" dirty="0"/>
              <a:t>. </a:t>
            </a:r>
            <a:endParaRPr lang="es-MX" sz="1800" dirty="0">
              <a:latin typeface="+mj-lt"/>
            </a:endParaRPr>
          </a:p>
        </p:txBody>
      </p:sp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315" y="83127"/>
            <a:ext cx="1503181" cy="15456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0761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ENEP Panoramic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ema ENEP Panoramico" id="{BEAFB54B-B9B7-4551-99EF-4D9B2DC61216}" vid="{4BEDB097-1FB1-4C69-9ED8-B82F3B008DAD}"/>
    </a:ext>
  </a:extLst>
</a:theme>
</file>

<file path=ppt/theme/theme2.xml><?xml version="1.0" encoding="utf-8"?>
<a:theme xmlns:a="http://schemas.openxmlformats.org/drawingml/2006/main" name="1_Tema ENEP Panoramic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ema ENEP Panoramico" id="{BEAFB54B-B9B7-4551-99EF-4D9B2DC61216}" vid="{4BEDB097-1FB1-4C69-9ED8-B82F3B008DA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631</Words>
  <Application>Microsoft Office PowerPoint</Application>
  <PresentationFormat>Presentación en pantalla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2" baseType="lpstr">
      <vt:lpstr>Tema ENEP Panoramico</vt:lpstr>
      <vt:lpstr>1_Tema ENEP Panoramico</vt:lpstr>
      <vt:lpstr>Escuela Normal de Educación Preescolar</vt:lpstr>
      <vt:lpstr>Metodologías de enseñanza que sugiere el curso</vt:lpstr>
      <vt:lpstr>Curso: Lenguaje y alfabetización</vt:lpstr>
      <vt:lpstr>Contenidos de la U 2</vt:lpstr>
      <vt:lpstr>Etapas de la escritura</vt:lpstr>
      <vt:lpstr>Caso</vt:lpstr>
      <vt:lpstr>Ejemplo de la escritura de Ana</vt:lpstr>
      <vt:lpstr>Presentación de PowerPoint</vt:lpstr>
      <vt:lpstr>Un buen caso (según Frida Díaz-Barriga)permite:</vt:lpstr>
      <vt:lpstr>Elementos instruccionales de un caso (Wassermann, 2004).  Fuente: Díaz Barriga, Frida. (2005). Enseñanza situada: Vínculo entre la escuela y la vida. México: McGraw Hill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José Ramón Hassaf Tobias</dc:creator>
  <cp:lastModifiedBy>José Ramón Hassaf Tobias</cp:lastModifiedBy>
  <cp:revision>14</cp:revision>
  <dcterms:created xsi:type="dcterms:W3CDTF">2022-03-10T01:14:59Z</dcterms:created>
  <dcterms:modified xsi:type="dcterms:W3CDTF">2022-03-15T05:03:09Z</dcterms:modified>
</cp:coreProperties>
</file>