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5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13B35-C144-4BE4-91A3-E328248D2B5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0C1A7-011D-4459-845D-65E37E9E8CB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3224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13B35-C144-4BE4-91A3-E328248D2B5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0C1A7-011D-4459-845D-65E37E9E8CB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738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13B35-C144-4BE4-91A3-E328248D2B5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0C1A7-011D-4459-845D-65E37E9E8CB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927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13B35-C144-4BE4-91A3-E328248D2B5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0C1A7-011D-4459-845D-65E37E9E8CB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2861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13B35-C144-4BE4-91A3-E328248D2B5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0C1A7-011D-4459-845D-65E37E9E8CB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8788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13B35-C144-4BE4-91A3-E328248D2B5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0C1A7-011D-4459-845D-65E37E9E8CB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1284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13B35-C144-4BE4-91A3-E328248D2B5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0C1A7-011D-4459-845D-65E37E9E8CB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9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13B35-C144-4BE4-91A3-E328248D2B5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0C1A7-011D-4459-845D-65E37E9E8CB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126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13B35-C144-4BE4-91A3-E328248D2B5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0C1A7-011D-4459-845D-65E37E9E8CB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1926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13B35-C144-4BE4-91A3-E328248D2B5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0C1A7-011D-4459-845D-65E37E9E8CB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3929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13B35-C144-4BE4-91A3-E328248D2B5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0C1A7-011D-4459-845D-65E37E9E8CB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2702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13B35-C144-4BE4-91A3-E328248D2B5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0C1A7-011D-4459-845D-65E37E9E8CB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56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B4D3D850-2041-4B7C-AED9-54DA385B1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58400" cy="7772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4D2B5F2-E0A3-4708-98D6-27EE5370D0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5"/>
          <a:stretch/>
        </p:blipFill>
        <p:spPr bwMode="auto">
          <a:xfrm>
            <a:off x="20" y="10"/>
            <a:ext cx="5029180" cy="777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6B5598D-3B36-4A3E-B68A-997FF40317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14" b="159"/>
          <a:stretch/>
        </p:blipFill>
        <p:spPr bwMode="auto">
          <a:xfrm>
            <a:off x="5029200" y="10"/>
            <a:ext cx="5029200" cy="777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B497CCB5-5FC2-473C-AFCC-2430CEF1D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118304" y="2495181"/>
            <a:ext cx="3821793" cy="278203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ame 76">
            <a:extLst>
              <a:ext uri="{FF2B5EF4-FFF2-40B4-BE49-F238E27FC236}">
                <a16:creationId xmlns:a16="http://schemas.microsoft.com/office/drawing/2014/main" id="{599C8C75-BFDF-44E7-A028-EEB5EDD58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621181" y="2133304"/>
            <a:ext cx="4816039" cy="3505791"/>
          </a:xfrm>
          <a:prstGeom prst="frame">
            <a:avLst>
              <a:gd name="adj1" fmla="val 1195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424A87-2520-4B18-919B-0A06BE704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6657" y="3129761"/>
            <a:ext cx="2985085" cy="1525149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2700" kern="1200" dirty="0">
                <a:solidFill>
                  <a:srgbClr val="00B050"/>
                </a:solidFill>
                <a:latin typeface="Algerian" panose="04020705040A02060702" pitchFamily="82" charset="0"/>
              </a:rPr>
              <a:t>FASES DEL PROYECTO</a:t>
            </a:r>
          </a:p>
        </p:txBody>
      </p:sp>
    </p:spTree>
    <p:extLst>
      <p:ext uri="{BB962C8B-B14F-4D97-AF65-F5344CB8AC3E}">
        <p14:creationId xmlns:p14="http://schemas.microsoft.com/office/powerpoint/2010/main" val="116828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27A0BFC-DF3B-4330-813F-55A9E50C45A8}"/>
              </a:ext>
            </a:extLst>
          </p:cNvPr>
          <p:cNvSpPr txBox="1"/>
          <p:nvPr/>
        </p:nvSpPr>
        <p:spPr>
          <a:xfrm>
            <a:off x="338959" y="1762375"/>
            <a:ext cx="938048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b="1" dirty="0">
                <a:solidFill>
                  <a:srgbClr val="2D2D2D"/>
                </a:solidFill>
                <a:latin typeface="Montserrat" panose="00000500000000000000" pitchFamily="2" charset="0"/>
              </a:rPr>
              <a:t>Inicio:</a:t>
            </a:r>
            <a:r>
              <a:rPr lang="es-MX" b="1" i="0" dirty="0">
                <a:solidFill>
                  <a:srgbClr val="2D2D2D"/>
                </a:solidFill>
                <a:effectLst/>
                <a:latin typeface="Montserrat" panose="00000500000000000000" pitchFamily="2" charset="0"/>
              </a:rPr>
              <a:t> Comenzando el proyecto</a:t>
            </a:r>
          </a:p>
          <a:p>
            <a:pPr algn="l"/>
            <a:r>
              <a:rPr lang="es-MX" b="0" i="0" dirty="0">
                <a:solidFill>
                  <a:srgbClr val="2D2D2D"/>
                </a:solidFill>
                <a:effectLst/>
                <a:latin typeface="Montserrat" panose="00000500000000000000" pitchFamily="2" charset="0"/>
              </a:rPr>
              <a:t>En esta primera fase los niños junto a sus educadores </a:t>
            </a:r>
            <a:r>
              <a:rPr lang="es-MX" b="1" i="0" dirty="0">
                <a:solidFill>
                  <a:srgbClr val="2D2D2D"/>
                </a:solidFill>
                <a:effectLst/>
                <a:latin typeface="Montserrat" panose="00000500000000000000" pitchFamily="2" charset="0"/>
              </a:rPr>
              <a:t>seleccionan un tema que los motive</a:t>
            </a:r>
            <a:r>
              <a:rPr lang="es-MX" b="0" i="0" dirty="0">
                <a:solidFill>
                  <a:srgbClr val="2D2D2D"/>
                </a:solidFill>
                <a:effectLst/>
                <a:latin typeface="Montserrat" panose="00000500000000000000" pitchFamily="2" charset="0"/>
              </a:rPr>
              <a:t> para ser investigado, también pueden ser los profesores quienes lo eligen considerando los intereses de sus estudiantes. </a:t>
            </a:r>
          </a:p>
          <a:p>
            <a:pPr algn="just"/>
            <a:r>
              <a:rPr lang="es-MX" b="0" i="0" dirty="0">
                <a:solidFill>
                  <a:srgbClr val="2D2D2D"/>
                </a:solidFill>
                <a:effectLst/>
                <a:latin typeface="Montserrat" panose="00000500000000000000" pitchFamily="2" charset="0"/>
              </a:rPr>
              <a:t>Luego, es el momento de recabar información sobre los conocimientos previos sobre este tema y generar preguntas que guíen la investigación.</a:t>
            </a:r>
          </a:p>
          <a:p>
            <a:pPr algn="just"/>
            <a:endParaRPr lang="es-MX" dirty="0">
              <a:solidFill>
                <a:srgbClr val="2D2D2D"/>
              </a:solidFill>
              <a:latin typeface="Montserrat" panose="00000500000000000000" pitchFamily="2" charset="0"/>
            </a:endParaRPr>
          </a:p>
          <a:p>
            <a:pPr algn="just"/>
            <a:endParaRPr lang="es-MX" b="0" i="0" dirty="0">
              <a:solidFill>
                <a:srgbClr val="2D2D2D"/>
              </a:solidFill>
              <a:effectLst/>
              <a:latin typeface="Montserrat" panose="00000500000000000000" pitchFamily="2" charset="0"/>
            </a:endParaRPr>
          </a:p>
          <a:p>
            <a:pPr algn="just"/>
            <a:r>
              <a:rPr lang="es-MX" b="0" i="0" dirty="0">
                <a:solidFill>
                  <a:srgbClr val="2D2D2D"/>
                </a:solidFill>
                <a:effectLst/>
                <a:latin typeface="Montserrat" panose="00000500000000000000" pitchFamily="2" charset="0"/>
              </a:rPr>
              <a:t>Por ejemplo, un proyecto sobre los dientes. Para esto  se parte  escribiendo, a su manera, todo lo que sabían acerca de ellos, así pudieron ver cuáles eran las interrogantes que tenían sobre el tema y también ideas erradas que era importante aclarar a lo largo de la investigación. Hipótesis.</a:t>
            </a:r>
          </a:p>
          <a:p>
            <a:pPr algn="just"/>
            <a:endParaRPr lang="es-MX" b="0" i="0" dirty="0">
              <a:solidFill>
                <a:srgbClr val="2D2D2D"/>
              </a:solidFill>
              <a:effectLst/>
              <a:latin typeface="Montserrat" panose="00000500000000000000" pitchFamily="2" charset="0"/>
            </a:endParaRPr>
          </a:p>
          <a:p>
            <a:pPr algn="l"/>
            <a:endParaRPr lang="es-MX" b="1" i="0" dirty="0">
              <a:solidFill>
                <a:srgbClr val="2D2D2D"/>
              </a:solidFill>
              <a:effectLst/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730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F8FDFBF-E9DA-4FEC-BEF0-60F7074F8851}"/>
              </a:ext>
            </a:extLst>
          </p:cNvPr>
          <p:cNvSpPr txBox="1"/>
          <p:nvPr/>
        </p:nvSpPr>
        <p:spPr>
          <a:xfrm>
            <a:off x="173420" y="260574"/>
            <a:ext cx="9711559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b="1" i="0" dirty="0">
                <a:solidFill>
                  <a:srgbClr val="2D2D2D"/>
                </a:solidFill>
                <a:effectLst/>
                <a:latin typeface="Montserrat" panose="00000500000000000000" pitchFamily="2" charset="0"/>
              </a:rPr>
              <a:t>Desarrollo: Proyecto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2D2D2D"/>
                </a:solidFill>
                <a:latin typeface="Montserrat" panose="00000500000000000000" pitchFamily="2" charset="0"/>
              </a:rPr>
              <a:t>C</a:t>
            </a:r>
            <a:r>
              <a:rPr lang="es-MX" b="0" i="0" dirty="0">
                <a:solidFill>
                  <a:srgbClr val="2D2D2D"/>
                </a:solidFill>
                <a:effectLst/>
                <a:latin typeface="Montserrat" panose="00000500000000000000" pitchFamily="2" charset="0"/>
              </a:rPr>
              <a:t>omienza la investigación con el fin de responder las preguntas previamente planteadas y/o buscar resolver el problema planteado.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0" i="0" dirty="0">
                <a:solidFill>
                  <a:srgbClr val="464646"/>
                </a:solidFill>
                <a:effectLst/>
                <a:latin typeface="Montserrat" panose="00000500000000000000" pitchFamily="2" charset="0"/>
              </a:rPr>
              <a:t>Entrevistar a expertos sobre el tema.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0" i="0" dirty="0">
                <a:solidFill>
                  <a:srgbClr val="464646"/>
                </a:solidFill>
                <a:effectLst/>
                <a:latin typeface="Montserrat" panose="00000500000000000000" pitchFamily="2" charset="0"/>
              </a:rPr>
              <a:t>Juegos de rol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0" i="0" dirty="0">
                <a:solidFill>
                  <a:srgbClr val="464646"/>
                </a:solidFill>
                <a:effectLst/>
                <a:latin typeface="Montserrat" panose="00000500000000000000" pitchFamily="2" charset="0"/>
              </a:rPr>
              <a:t>Visitar lugares relacionados.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0" i="0" dirty="0">
                <a:solidFill>
                  <a:srgbClr val="464646"/>
                </a:solidFill>
                <a:effectLst/>
                <a:latin typeface="Montserrat" panose="00000500000000000000" pitchFamily="2" charset="0"/>
              </a:rPr>
              <a:t>Observar y tomar nota a través de dibujos o escritura.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0" i="0" dirty="0">
                <a:solidFill>
                  <a:srgbClr val="464646"/>
                </a:solidFill>
                <a:effectLst/>
                <a:latin typeface="Montserrat" panose="00000500000000000000" pitchFamily="2" charset="0"/>
              </a:rPr>
              <a:t>Sacar fotos.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0" i="0" dirty="0">
                <a:solidFill>
                  <a:srgbClr val="464646"/>
                </a:solidFill>
                <a:effectLst/>
                <a:latin typeface="Montserrat" panose="00000500000000000000" pitchFamily="2" charset="0"/>
              </a:rPr>
              <a:t>Explorar imágenes, videos, objetos y libros.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0" i="0" dirty="0">
                <a:solidFill>
                  <a:srgbClr val="464646"/>
                </a:solidFill>
                <a:effectLst/>
                <a:latin typeface="Montserrat" panose="00000500000000000000" pitchFamily="2" charset="0"/>
              </a:rPr>
              <a:t>Crear gráficos, etc.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s-MX" dirty="0">
              <a:solidFill>
                <a:srgbClr val="464646"/>
              </a:solidFill>
              <a:latin typeface="Montserrat" panose="00000500000000000000" pitchFamily="2" charset="0"/>
            </a:endParaRPr>
          </a:p>
          <a:p>
            <a:pPr algn="l"/>
            <a:endParaRPr lang="es-MX" b="0" i="0" dirty="0">
              <a:solidFill>
                <a:srgbClr val="464646"/>
              </a:solidFill>
              <a:effectLst/>
              <a:latin typeface="Montserrat" panose="00000500000000000000" pitchFamily="2" charset="0"/>
            </a:endParaRPr>
          </a:p>
          <a:p>
            <a:pPr algn="just"/>
            <a:r>
              <a:rPr lang="es-MX" b="0" i="0" dirty="0">
                <a:solidFill>
                  <a:srgbClr val="2D2D2D"/>
                </a:solidFill>
                <a:effectLst/>
                <a:latin typeface="Montserrat" panose="00000500000000000000" pitchFamily="2" charset="0"/>
              </a:rPr>
              <a:t>En esta parte del proceso es muy relevante ir </a:t>
            </a:r>
            <a:r>
              <a:rPr lang="es-MX" b="1" i="0" dirty="0">
                <a:solidFill>
                  <a:srgbClr val="2D2D2D"/>
                </a:solidFill>
                <a:effectLst/>
                <a:latin typeface="Montserrat" panose="00000500000000000000" pitchFamily="2" charset="0"/>
              </a:rPr>
              <a:t>documentando, registrando y ¡jugando!</a:t>
            </a:r>
            <a:r>
              <a:rPr lang="es-MX" b="0" i="0" dirty="0">
                <a:solidFill>
                  <a:srgbClr val="2D2D2D"/>
                </a:solidFill>
                <a:effectLst/>
                <a:latin typeface="Montserrat" panose="00000500000000000000" pitchFamily="2" charset="0"/>
              </a:rPr>
              <a:t> De esta manera los niños pueden visualizar y poner el práctica lo que van aprendiendo.</a:t>
            </a:r>
          </a:p>
          <a:p>
            <a:pPr algn="just"/>
            <a:r>
              <a:rPr lang="es-MX" b="0" i="0" dirty="0">
                <a:solidFill>
                  <a:srgbClr val="2D2D2D"/>
                </a:solidFill>
                <a:effectLst/>
                <a:latin typeface="Montserrat" panose="00000500000000000000" pitchFamily="2" charset="0"/>
              </a:rPr>
              <a:t>Por ejemplo en un proyecto relacionado  con </a:t>
            </a:r>
            <a:r>
              <a:rPr lang="es-MX" dirty="0">
                <a:solidFill>
                  <a:srgbClr val="2D2D2D"/>
                </a:solidFill>
                <a:latin typeface="Montserrat" panose="00000500000000000000" pitchFamily="2" charset="0"/>
              </a:rPr>
              <a:t>los dientes </a:t>
            </a:r>
            <a:r>
              <a:rPr lang="es-MX" b="0" i="0" dirty="0">
                <a:solidFill>
                  <a:srgbClr val="2D2D2D"/>
                </a:solidFill>
                <a:effectLst/>
                <a:latin typeface="Montserrat" panose="00000500000000000000" pitchFamily="2" charset="0"/>
              </a:rPr>
              <a:t>En esta fase, se realizó diversas experiencias de investigación: entrevistaron a dentistas, investigaron en libros, moldes de dientes y radiografías, vieron videos, etc. Y para registrar sus descubrimientos fueron dibujando, escribiendo, creando libros y haciendo prototipos.</a:t>
            </a:r>
          </a:p>
          <a:p>
            <a:pPr algn="just"/>
            <a:r>
              <a:rPr lang="es-MX" b="0" i="0" dirty="0">
                <a:solidFill>
                  <a:srgbClr val="2D2D2D"/>
                </a:solidFill>
                <a:effectLst/>
                <a:latin typeface="Montserrat" panose="00000500000000000000" pitchFamily="2" charset="0"/>
              </a:rPr>
              <a:t>fueron creando su propia consultorio de dentistas en el aula y en  sus juegos día a día fueron siendo más sofisticados debido a la cantidad de información y vocabulario adquirido</a:t>
            </a:r>
          </a:p>
        </p:txBody>
      </p:sp>
    </p:spTree>
    <p:extLst>
      <p:ext uri="{BB962C8B-B14F-4D97-AF65-F5344CB8AC3E}">
        <p14:creationId xmlns:p14="http://schemas.microsoft.com/office/powerpoint/2010/main" val="3427511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273B553-6AA9-4A8D-9D61-9303FFE99FF2}"/>
              </a:ext>
            </a:extLst>
          </p:cNvPr>
          <p:cNvSpPr txBox="1"/>
          <p:nvPr/>
        </p:nvSpPr>
        <p:spPr>
          <a:xfrm>
            <a:off x="189186" y="1301099"/>
            <a:ext cx="968002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b="1" i="0" dirty="0">
                <a:solidFill>
                  <a:srgbClr val="2D2D2D"/>
                </a:solidFill>
                <a:effectLst/>
                <a:latin typeface="Montserrat" panose="00000500000000000000" pitchFamily="2" charset="0"/>
              </a:rPr>
              <a:t>Cierre del proyecto</a:t>
            </a:r>
          </a:p>
          <a:p>
            <a:pPr algn="just"/>
            <a:r>
              <a:rPr lang="es-MX" b="0" i="0" dirty="0">
                <a:solidFill>
                  <a:srgbClr val="2D2D2D"/>
                </a:solidFill>
                <a:effectLst/>
                <a:latin typeface="Montserrat" panose="00000500000000000000" pitchFamily="2" charset="0"/>
              </a:rPr>
              <a:t>Esta parte del proyecto es muy importante ya que es cuando los niños tienen la posibilidad </a:t>
            </a:r>
            <a:r>
              <a:rPr lang="es-MX" b="1" i="0" dirty="0">
                <a:solidFill>
                  <a:srgbClr val="2D2D2D"/>
                </a:solidFill>
                <a:effectLst/>
                <a:latin typeface="Montserrat" panose="00000500000000000000" pitchFamily="2" charset="0"/>
              </a:rPr>
              <a:t>revisar lo aprendido</a:t>
            </a:r>
            <a:r>
              <a:rPr lang="es-MX" b="0" i="0" dirty="0">
                <a:solidFill>
                  <a:srgbClr val="2D2D2D"/>
                </a:solidFill>
                <a:effectLst/>
                <a:latin typeface="Montserrat" panose="00000500000000000000" pitchFamily="2" charset="0"/>
              </a:rPr>
              <a:t> y </a:t>
            </a:r>
            <a:r>
              <a:rPr lang="es-MX" b="1" i="0" dirty="0">
                <a:solidFill>
                  <a:srgbClr val="2D2D2D"/>
                </a:solidFill>
                <a:effectLst/>
                <a:latin typeface="Montserrat" panose="00000500000000000000" pitchFamily="2" charset="0"/>
              </a:rPr>
              <a:t>analizar sus evidencias para poder responder a sus preguntas y/o resolver el problema planteado</a:t>
            </a:r>
            <a:r>
              <a:rPr lang="es-MX" b="0" i="0" dirty="0">
                <a:solidFill>
                  <a:srgbClr val="2D2D2D"/>
                </a:solidFill>
                <a:effectLst/>
                <a:latin typeface="Montserrat" panose="00000500000000000000" pitchFamily="2" charset="0"/>
              </a:rPr>
              <a:t>. En esta fase también es momento de compartir con otros (familia, compañeros de otros cursos, </a:t>
            </a:r>
            <a:r>
              <a:rPr lang="es-MX" b="0" i="0" dirty="0" err="1">
                <a:solidFill>
                  <a:srgbClr val="2D2D2D"/>
                </a:solidFill>
                <a:effectLst/>
                <a:latin typeface="Montserrat" panose="00000500000000000000" pitchFamily="2" charset="0"/>
              </a:rPr>
              <a:t>etc</a:t>
            </a:r>
            <a:r>
              <a:rPr lang="es-MX" b="0" i="0" dirty="0">
                <a:solidFill>
                  <a:srgbClr val="2D2D2D"/>
                </a:solidFill>
                <a:effectLst/>
                <a:latin typeface="Montserrat" panose="00000500000000000000" pitchFamily="2" charset="0"/>
              </a:rPr>
              <a:t>) lo que han aprendido a lo largo de su investigación. Esto se puede hacer de diferentes formas, como: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0" i="0" dirty="0">
                <a:solidFill>
                  <a:srgbClr val="464646"/>
                </a:solidFill>
                <a:effectLst/>
                <a:latin typeface="Montserrat" panose="00000500000000000000" pitchFamily="2" charset="0"/>
              </a:rPr>
              <a:t>Museo o exhibición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0" i="0" dirty="0">
                <a:solidFill>
                  <a:srgbClr val="464646"/>
                </a:solidFill>
                <a:effectLst/>
                <a:latin typeface="Montserrat" panose="00000500000000000000" pitchFamily="2" charset="0"/>
              </a:rPr>
              <a:t>Libros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0" i="0" dirty="0">
                <a:solidFill>
                  <a:srgbClr val="464646"/>
                </a:solidFill>
                <a:effectLst/>
                <a:latin typeface="Montserrat" panose="00000500000000000000" pitchFamily="2" charset="0"/>
              </a:rPr>
              <a:t>Presentación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0" i="0" dirty="0">
                <a:solidFill>
                  <a:srgbClr val="464646"/>
                </a:solidFill>
                <a:effectLst/>
                <a:latin typeface="Montserrat" panose="00000500000000000000" pitchFamily="2" charset="0"/>
              </a:rPr>
              <a:t>Modelos creados por los niños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0" i="0" dirty="0">
                <a:solidFill>
                  <a:srgbClr val="464646"/>
                </a:solidFill>
                <a:effectLst/>
                <a:latin typeface="Montserrat" panose="00000500000000000000" pitchFamily="2" charset="0"/>
              </a:rPr>
              <a:t>Video, entre otros.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s-MX" b="0" i="0" dirty="0">
              <a:solidFill>
                <a:srgbClr val="464646"/>
              </a:solidFill>
              <a:effectLst/>
              <a:latin typeface="Montserrat" panose="00000500000000000000" pitchFamily="2" charset="0"/>
            </a:endParaRPr>
          </a:p>
          <a:p>
            <a:pPr algn="just"/>
            <a:r>
              <a:rPr lang="es-MX" dirty="0">
                <a:solidFill>
                  <a:srgbClr val="2D2D2D"/>
                </a:solidFill>
                <a:latin typeface="Montserrat" panose="00000500000000000000" pitchFamily="2" charset="0"/>
              </a:rPr>
              <a:t>En el </a:t>
            </a:r>
            <a:r>
              <a:rPr lang="es-MX" b="0" i="0" dirty="0">
                <a:solidFill>
                  <a:srgbClr val="2D2D2D"/>
                </a:solidFill>
                <a:effectLst/>
                <a:latin typeface="Montserrat" panose="00000500000000000000" pitchFamily="2" charset="0"/>
              </a:rPr>
              <a:t>ejemplo, que se está mencionando los alumnos conocieron la función del dentista, los alimentos que se deben de consumir, el lavado correcto de los dientes, los nombres de los dientes.</a:t>
            </a:r>
          </a:p>
        </p:txBody>
      </p:sp>
    </p:spTree>
    <p:extLst>
      <p:ext uri="{BB962C8B-B14F-4D97-AF65-F5344CB8AC3E}">
        <p14:creationId xmlns:p14="http://schemas.microsoft.com/office/powerpoint/2010/main" val="2362210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438</Words>
  <Application>Microsoft Office PowerPoint</Application>
  <PresentationFormat>Custom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Algerian</vt:lpstr>
      <vt:lpstr>Arial</vt:lpstr>
      <vt:lpstr>Calibri</vt:lpstr>
      <vt:lpstr>Calibri Light</vt:lpstr>
      <vt:lpstr>Montserrat</vt:lpstr>
      <vt:lpstr>Office Theme</vt:lpstr>
      <vt:lpstr>FASES DEL PROYECTO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FASES DEL PROYECTO</dc:title>
  <dc:creator>Patricia Segovia Gomez</dc:creator>
  <cp:lastModifiedBy>Patricia Segovia Gomez</cp:lastModifiedBy>
  <cp:revision>1</cp:revision>
  <dcterms:created xsi:type="dcterms:W3CDTF">2022-05-09T06:25:22Z</dcterms:created>
  <dcterms:modified xsi:type="dcterms:W3CDTF">2022-05-09T06:46:43Z</dcterms:modified>
</cp:coreProperties>
</file>