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B7E8C5-25C7-1B2C-2F92-52525C054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0AE1C8F-BF96-D613-E681-7C0DC4B650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BC5948-FCDA-52C5-AE09-7464CFFCF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7916-3B1D-4206-A100-F5F1CF501C86}" type="datetimeFigureOut">
              <a:rPr lang="es-MX" smtClean="0"/>
              <a:t>10/06/2022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0315DA-FD37-6C48-F6CC-990A8495B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7DDA56-82FD-A6AF-A717-EB4AF81D3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0D6B-9431-4E3C-9552-74ECB33CC7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4854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A8B312-987D-4DC7-2068-4FCC3401E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E8E424-1302-C116-DB11-F8DE97E385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D425E7-069B-AF7D-18A2-1E057403E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7916-3B1D-4206-A100-F5F1CF501C86}" type="datetimeFigureOut">
              <a:rPr lang="es-MX" smtClean="0"/>
              <a:t>10/06/2022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4EE955-C8B9-C88D-6721-F9AC8F051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EECBFA-789D-116C-BEDA-E46E00F12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0D6B-9431-4E3C-9552-74ECB33CC7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401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80B1C4B-9396-A0B4-C323-A96233EB78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8BB945-6009-DFF4-5875-80DC8300E1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65E988-EED9-C75D-7B3B-541504D28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7916-3B1D-4206-A100-F5F1CF501C86}" type="datetimeFigureOut">
              <a:rPr lang="es-MX" smtClean="0"/>
              <a:t>10/06/2022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085400-B436-847E-426B-261A00681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B7450E-7E38-19A4-DD53-8F474A096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0D6B-9431-4E3C-9552-74ECB33CC7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999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C8BDFD-43BF-427C-4C2B-FEED8D0C3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DE23F3-DEA0-2AC4-3638-9C2DE27ED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FED0F0-F7E7-2BE5-762E-4B2A17FEC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7916-3B1D-4206-A100-F5F1CF501C86}" type="datetimeFigureOut">
              <a:rPr lang="es-MX" smtClean="0"/>
              <a:t>10/06/2022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E7B38D-B2DF-0313-7C72-D0D3638EE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20F236-8F27-6982-4B44-6D4710CD2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0D6B-9431-4E3C-9552-74ECB33CC7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3336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820DD3-43E6-EF93-DE50-499641FAC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A823E3-CE9E-A870-C842-918E9C3E1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A10CF8-6BB9-9233-9410-8C1B98EE2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7916-3B1D-4206-A100-F5F1CF501C86}" type="datetimeFigureOut">
              <a:rPr lang="es-MX" smtClean="0"/>
              <a:t>10/06/2022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10EDDF-00F8-0B09-D8FC-69B7733AB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4C8B5D-31CB-6C05-AA6E-FD090EC49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0D6B-9431-4E3C-9552-74ECB33CC7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935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AE9081-2342-5E2E-BD62-81FE7EA7F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9D6393-0348-7722-E01F-FA55E16A3C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5FA647B-FC8E-D824-A423-AF54DF28C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2CA231-3083-BCA4-116A-753FC056C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7916-3B1D-4206-A100-F5F1CF501C86}" type="datetimeFigureOut">
              <a:rPr lang="es-MX" smtClean="0"/>
              <a:t>10/06/2022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759D0D9-F471-C2D2-26DA-BE3E9C46A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33CE87-BA34-427D-8500-811840758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0D6B-9431-4E3C-9552-74ECB33CC7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28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4ECA34-9A43-6ED8-BD72-9B502D19F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899823-3296-621B-3752-8A61D1121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4C5C04-6254-6B26-1B1A-AA0958C89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05AF76-CEF3-3AA6-EBE8-78961A96BA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E7325CE-967B-2F04-A58B-504D40BEA1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72D9DF8-0E60-2162-AA04-1AC2121A6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7916-3B1D-4206-A100-F5F1CF501C86}" type="datetimeFigureOut">
              <a:rPr lang="es-MX" smtClean="0"/>
              <a:t>10/06/2022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7F69265-99FC-58C9-1E56-DB772AFF1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1582B8D-9C30-5174-BA35-5F3222D59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0D6B-9431-4E3C-9552-74ECB33CC7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3748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081C52-AF56-DF2C-758F-CDA59450E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77E2653-2DE1-22EF-5FBC-3C5CF5F58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7916-3B1D-4206-A100-F5F1CF501C86}" type="datetimeFigureOut">
              <a:rPr lang="es-MX" smtClean="0"/>
              <a:t>10/06/2022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42EB3AA-A979-16D9-7E13-E28B909EB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CA0234F-7E7E-2653-9250-F85D008D6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0D6B-9431-4E3C-9552-74ECB33CC7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385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EF7437E-E4D2-20BF-E79D-667902783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7916-3B1D-4206-A100-F5F1CF501C86}" type="datetimeFigureOut">
              <a:rPr lang="es-MX" smtClean="0"/>
              <a:t>10/06/2022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F648F7A-816E-CB67-CC52-505C37F43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069F421-82FB-0A3A-88AE-058E8B424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0D6B-9431-4E3C-9552-74ECB33CC7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4287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9CD09F-3106-B65C-BE70-7F5A459ED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7825D0-4C68-848A-1695-2A0C3B8EE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EA0B1E-29A1-3658-1F36-DB1B9AFE4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78F634-E223-0D86-432A-98C720D8E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7916-3B1D-4206-A100-F5F1CF501C86}" type="datetimeFigureOut">
              <a:rPr lang="es-MX" smtClean="0"/>
              <a:t>10/06/2022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34406C-6CCE-D030-6FEA-A6DC7AD4E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7BD581-BB2A-709F-0378-5BBD0984F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0D6B-9431-4E3C-9552-74ECB33CC7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4625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5D20B2-8A77-58F7-9D40-325E31276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CBE38B8-846D-B513-0024-746E64F77A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F7040A-C248-C6FC-EA49-ACD189217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BD7236-4434-428B-501A-4AA24A475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7916-3B1D-4206-A100-F5F1CF501C86}" type="datetimeFigureOut">
              <a:rPr lang="es-MX" smtClean="0"/>
              <a:t>10/06/2022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AD198D0-43CA-328F-9BFD-DB5E5785E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B4F3246-BA6D-F735-47A3-5854C5B34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0D6B-9431-4E3C-9552-74ECB33CC7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974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A7EFA23-DB86-FEEE-F9F1-4DE244AEE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675711-ECC8-A35B-78DA-4CD996BA4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97BCCE-1E2E-1192-12F0-0A8A933C90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57916-3B1D-4206-A100-F5F1CF501C86}" type="datetimeFigureOut">
              <a:rPr lang="es-MX" smtClean="0"/>
              <a:t>10/06/2022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546040-ABE0-81EB-7F55-B04DF95F6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81B197-DD32-1CE0-D34E-14CE519B55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00D6B-9431-4E3C-9552-74ECB33CC7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169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32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34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Freeform: Shape 36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Freeform: Shape 38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Rectangle 40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Freeform: Shape 42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Rectangle 44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Freeform: Shape 46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2" name="Freeform: Shape 48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243FF7-4683-95FD-9F28-6158222DF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>
            <a:normAutofit/>
          </a:bodyPr>
          <a:lstStyle/>
          <a:p>
            <a:endParaRPr lang="es-MX" sz="2000">
              <a:solidFill>
                <a:srgbClr val="080808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3CD6A1-E56E-94D8-9544-9663EBE1C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583097"/>
            <a:ext cx="5782716" cy="5314120"/>
          </a:xfrm>
          <a:noFill/>
        </p:spPr>
        <p:txBody>
          <a:bodyPr anchor="ctr">
            <a:normAutofit fontScale="90000"/>
          </a:bodyPr>
          <a:lstStyle/>
          <a:p>
            <a:pPr marL="1588135" marR="1406525">
              <a:spcAft>
                <a:spcPts val="0"/>
              </a:spcAft>
            </a:pPr>
            <a:br>
              <a:rPr lang="es-MX" sz="1800" dirty="0">
                <a:effectLst/>
                <a:latin typeface="Arial MT"/>
                <a:ea typeface="Arial MT"/>
                <a:cs typeface="Arial MT"/>
              </a:rPr>
            </a:br>
            <a:br>
              <a:rPr lang="es-MX" sz="1800" dirty="0">
                <a:effectLst/>
                <a:latin typeface="Arial MT"/>
                <a:ea typeface="Arial MT"/>
                <a:cs typeface="Arial MT"/>
              </a:rPr>
            </a:br>
            <a:br>
              <a:rPr lang="es-MX" sz="1800" dirty="0">
                <a:effectLst/>
                <a:latin typeface="Arial MT"/>
                <a:ea typeface="Arial MT"/>
                <a:cs typeface="Arial MT"/>
              </a:rPr>
            </a:br>
            <a:r>
              <a:rPr lang="es-ES" sz="1800" b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LICENCIATURA</a:t>
            </a:r>
            <a:r>
              <a:rPr lang="es-ES" sz="1800" b="1" spc="-3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s-ES" sz="1800" b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EN</a:t>
            </a:r>
            <a:r>
              <a:rPr lang="es-ES" sz="1800" b="1" spc="-5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s-ES" sz="1800" b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EDUCACIÓN PRIMARIA</a:t>
            </a:r>
            <a:r>
              <a:rPr lang="es-ES" sz="1800" b="1" spc="-45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s-ES" sz="1800" b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PARA</a:t>
            </a:r>
            <a:r>
              <a:rPr lang="es-ES" sz="1800" b="1" spc="-3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s-ES" sz="1800" b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EL MEDIO</a:t>
            </a:r>
            <a:r>
              <a:rPr lang="es-ES" sz="1800" b="1" spc="-1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s-ES" sz="1800" b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INDÍGENA</a:t>
            </a:r>
            <a:br>
              <a:rPr lang="es-MX" sz="1800" dirty="0">
                <a:effectLst/>
                <a:latin typeface="Arial MT"/>
                <a:ea typeface="Arial MT"/>
                <a:cs typeface="Arial MT"/>
              </a:rPr>
            </a:br>
            <a:br>
              <a:rPr lang="es-MX" sz="1800" dirty="0">
                <a:effectLst/>
                <a:latin typeface="Arial MT"/>
                <a:ea typeface="Arial MT"/>
                <a:cs typeface="Arial MT"/>
              </a:rPr>
            </a:br>
            <a:r>
              <a:rPr lang="es-ES" sz="1800" b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ABRIENDO</a:t>
            </a:r>
            <a:r>
              <a:rPr lang="es-ES" sz="1800" b="1" spc="-2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s-ES" sz="1800" b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CAMINOS</a:t>
            </a:r>
            <a:r>
              <a:rPr lang="es-ES" sz="1800" b="1" spc="-2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s-ES" sz="1800" b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CON</a:t>
            </a:r>
            <a:r>
              <a:rPr lang="es-ES" sz="1800" b="1" spc="-25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s-ES" sz="1800" b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EL</a:t>
            </a:r>
            <a:r>
              <a:rPr lang="es-ES" sz="1800" b="1" spc="-35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s-ES" sz="1800" b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MÉTODO</a:t>
            </a:r>
            <a:r>
              <a:rPr lang="es-ES" sz="1800" b="1" spc="-3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s-ES" sz="1800" b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INDUCTIVO</a:t>
            </a:r>
            <a:r>
              <a:rPr lang="es-ES" sz="1800" b="1" spc="-15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s-ES" sz="1800" b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INTERCULTURAL</a:t>
            </a:r>
            <a:br>
              <a:rPr lang="es-MX" sz="1800" dirty="0">
                <a:effectLst/>
                <a:latin typeface="Arial MT"/>
                <a:ea typeface="Arial MT"/>
                <a:cs typeface="Arial MT"/>
              </a:rPr>
            </a:br>
            <a:r>
              <a:rPr lang="es-ES" sz="1800" b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 </a:t>
            </a:r>
            <a:br>
              <a:rPr lang="es-MX" sz="1800" dirty="0">
                <a:effectLst/>
                <a:latin typeface="Arial MT"/>
                <a:ea typeface="Arial MT"/>
                <a:cs typeface="Arial MT"/>
              </a:rPr>
            </a:br>
            <a:r>
              <a:rPr lang="es-ES" sz="1800" b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 </a:t>
            </a:r>
            <a:br>
              <a:rPr lang="es-MX" sz="1800" dirty="0">
                <a:effectLst/>
                <a:latin typeface="Arial MT"/>
                <a:ea typeface="Arial MT"/>
                <a:cs typeface="Arial MT"/>
              </a:rPr>
            </a:br>
            <a:r>
              <a:rPr lang="es-ES" sz="1800" b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  </a:t>
            </a:r>
            <a:br>
              <a:rPr lang="es-MX" sz="1800" dirty="0">
                <a:effectLst/>
                <a:latin typeface="Arial MT"/>
                <a:ea typeface="Arial MT"/>
                <a:cs typeface="Arial MT"/>
              </a:rPr>
            </a:br>
            <a:r>
              <a:rPr lang="es-ES" sz="1800" b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 </a:t>
            </a:r>
            <a:br>
              <a:rPr lang="es-MX" sz="1800" dirty="0">
                <a:effectLst/>
                <a:latin typeface="Arial MT"/>
                <a:ea typeface="Arial MT"/>
                <a:cs typeface="Arial MT"/>
              </a:rPr>
            </a:br>
            <a:r>
              <a:rPr lang="es-ES" sz="1800" b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MARIELA</a:t>
            </a:r>
            <a:r>
              <a:rPr lang="es-ES" sz="1800" b="1" spc="-45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s-ES" sz="1800" b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MOO</a:t>
            </a:r>
            <a:r>
              <a:rPr lang="es-ES" sz="1800" b="1" spc="1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s-ES" sz="1800" b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HOIL  </a:t>
            </a:r>
            <a:br>
              <a:rPr lang="es-MX" sz="1800" dirty="0">
                <a:effectLst/>
                <a:latin typeface="Arial MT"/>
                <a:ea typeface="Arial MT"/>
                <a:cs typeface="Arial MT"/>
              </a:rPr>
            </a:br>
            <a:r>
              <a:rPr lang="es-ES" sz="1800" b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 </a:t>
            </a:r>
            <a:br>
              <a:rPr lang="es-MX" sz="1800" dirty="0">
                <a:effectLst/>
                <a:latin typeface="Arial MT"/>
                <a:ea typeface="Arial MT"/>
                <a:cs typeface="Arial MT"/>
              </a:rPr>
            </a:br>
            <a:r>
              <a:rPr lang="es-ES" sz="1800" b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VALLADOLID,</a:t>
            </a:r>
            <a:r>
              <a:rPr lang="es-ES" sz="1800" b="1" spc="-3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s-ES" sz="1800" b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YUCATÁN,</a:t>
            </a:r>
            <a:r>
              <a:rPr lang="es-ES" sz="1800" b="1" spc="-2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s-ES" sz="1800" b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MÉXICO</a:t>
            </a:r>
            <a:r>
              <a:rPr lang="es-ES" sz="1800" b="1" spc="-290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s-ES" sz="1800" b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2015</a:t>
            </a:r>
            <a:br>
              <a:rPr lang="es-MX" sz="1800" dirty="0">
                <a:effectLst/>
                <a:latin typeface="Arial MT"/>
                <a:ea typeface="Arial MT"/>
                <a:cs typeface="Arial MT"/>
              </a:rPr>
            </a:br>
            <a:endParaRPr lang="es-MX" sz="3600" dirty="0">
              <a:solidFill>
                <a:srgbClr val="080808"/>
              </a:solidFill>
            </a:endParaRPr>
          </a:p>
        </p:txBody>
      </p:sp>
      <p:sp>
        <p:nvSpPr>
          <p:cNvPr id="63" name="Freeform: Shape 50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29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366754-A2F4-475B-8217-AB06F5F15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22BF2F0-5264-48F8-8780-73D64DE84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7DC5FF32-A8FD-4F1B-B8D3-3D226716C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1A1EE7E6-939F-1386-3550-6B87EC980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endParaRPr lang="es-MX" sz="36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image4.png">
            <a:extLst>
              <a:ext uri="{FF2B5EF4-FFF2-40B4-BE49-F238E27FC236}">
                <a16:creationId xmlns:a16="http://schemas.microsoft.com/office/drawing/2014/main" id="{CECA0D84-3140-05F7-CACF-5C42323E8D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4060" y="1457471"/>
            <a:ext cx="10575823" cy="538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85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65B945-C9E9-30EB-25DB-18D3C2E51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243" y="1040845"/>
            <a:ext cx="6506979" cy="5445905"/>
          </a:xfrm>
        </p:spPr>
        <p:txBody>
          <a:bodyPr>
            <a:normAutofit/>
          </a:bodyPr>
          <a:lstStyle/>
          <a:p>
            <a:pPr marR="31115">
              <a:spcAft>
                <a:spcPts val="0"/>
              </a:spcAft>
            </a:pPr>
            <a:r>
              <a:rPr lang="es-ES" sz="1700" b="1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El calendario socio-natural </a:t>
            </a:r>
            <a:r>
              <a:rPr lang="es-ES" sz="17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permite explicitar el conocimiento que se encuentra en las actividades que</a:t>
            </a:r>
            <a:r>
              <a:rPr lang="es-ES" sz="1700" spc="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7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los abuelos, los padre, las madres y las abuelas hacen para enseñarle a los niños y a</a:t>
            </a:r>
            <a:r>
              <a:rPr lang="es-ES" sz="1700" spc="-32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7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las niñas trasmitiéndoles mediante la practica en el saber hacer los conocimientos</a:t>
            </a:r>
            <a:r>
              <a:rPr lang="es-ES" sz="1700" spc="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7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que ellos tienen, esto también nos permite analizar</a:t>
            </a:r>
            <a:r>
              <a:rPr lang="es-ES" sz="1700" spc="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7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y sistematizar profundamente el</a:t>
            </a:r>
            <a:r>
              <a:rPr lang="es-ES" sz="1700" spc="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7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sentido que tiene para la comunidad la realización de las actividades para que luego</a:t>
            </a:r>
            <a:r>
              <a:rPr lang="es-ES" sz="1700" spc="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7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sean</a:t>
            </a:r>
            <a:r>
              <a:rPr lang="es-ES" sz="1700" spc="24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7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tomados</a:t>
            </a:r>
            <a:r>
              <a:rPr lang="es-ES" sz="1700" spc="25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7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como</a:t>
            </a:r>
            <a:r>
              <a:rPr lang="es-ES" sz="1700" spc="23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7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contenidos</a:t>
            </a:r>
            <a:r>
              <a:rPr lang="es-ES" sz="1700" spc="24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7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escolares</a:t>
            </a:r>
            <a:r>
              <a:rPr lang="es-ES" sz="1700" spc="26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7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del</a:t>
            </a:r>
            <a:r>
              <a:rPr lang="es-ES" sz="1700" spc="25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7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conocimiento</a:t>
            </a:r>
            <a:r>
              <a:rPr lang="es-ES" sz="1700" spc="24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7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propio</a:t>
            </a:r>
            <a:endParaRPr lang="es-MX" sz="1700" dirty="0">
              <a:effectLst/>
              <a:latin typeface="Arial" panose="020B0604020202020204" pitchFamily="34" charset="0"/>
              <a:ea typeface="Arial MT"/>
              <a:cs typeface="Arial" panose="020B0604020202020204" pitchFamily="34" charset="0"/>
            </a:endParaRPr>
          </a:p>
          <a:p>
            <a:pPr marR="31115">
              <a:spcAft>
                <a:spcPts val="0"/>
              </a:spcAft>
            </a:pPr>
            <a:r>
              <a:rPr lang="es-ES" sz="1700" dirty="0">
                <a:effectLst/>
                <a:latin typeface="Arial MT"/>
                <a:ea typeface="Arial MT"/>
                <a:cs typeface="Arial MT"/>
              </a:rPr>
              <a:t>Las actividades que se sistematizan, actividad tiene un espacio y un momento especifico para</a:t>
            </a:r>
            <a:r>
              <a:rPr lang="es-ES" sz="17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700" dirty="0">
                <a:effectLst/>
                <a:latin typeface="Arial MT"/>
                <a:ea typeface="Arial MT"/>
                <a:cs typeface="Arial MT"/>
              </a:rPr>
              <a:t>realizarlo, por esta razón el maestro acompañante debe construir este calendario con</a:t>
            </a:r>
            <a:r>
              <a:rPr lang="es-ES" sz="1700" spc="-32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700" dirty="0">
                <a:effectLst/>
                <a:latin typeface="Arial MT"/>
                <a:ea typeface="Arial MT"/>
                <a:cs typeface="Arial MT"/>
              </a:rPr>
              <a:t>los habitantes de la comunidad, permite al maestro-acompañante</a:t>
            </a:r>
            <a:r>
              <a:rPr lang="es-ES" sz="17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700" dirty="0">
                <a:effectLst/>
                <a:latin typeface="Arial MT"/>
                <a:ea typeface="Arial MT"/>
                <a:cs typeface="Arial MT"/>
              </a:rPr>
              <a:t>planear las actividades</a:t>
            </a:r>
            <a:r>
              <a:rPr lang="es-ES" sz="17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700" dirty="0">
                <a:effectLst/>
                <a:latin typeface="Arial MT"/>
                <a:ea typeface="Arial MT"/>
                <a:cs typeface="Arial MT"/>
              </a:rPr>
              <a:t>según</a:t>
            </a:r>
            <a:r>
              <a:rPr lang="es-ES" sz="17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700" dirty="0">
                <a:effectLst/>
                <a:latin typeface="Arial MT"/>
                <a:ea typeface="Arial MT"/>
                <a:cs typeface="Arial MT"/>
              </a:rPr>
              <a:t>la</a:t>
            </a:r>
            <a:r>
              <a:rPr lang="es-ES" sz="17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700" dirty="0">
                <a:effectLst/>
                <a:latin typeface="Arial MT"/>
                <a:ea typeface="Arial MT"/>
                <a:cs typeface="Arial MT"/>
              </a:rPr>
              <a:t>temporada en</a:t>
            </a:r>
            <a:r>
              <a:rPr lang="es-ES" sz="17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700" dirty="0">
                <a:effectLst/>
                <a:latin typeface="Arial MT"/>
                <a:ea typeface="Arial MT"/>
                <a:cs typeface="Arial MT"/>
              </a:rPr>
              <a:t>la</a:t>
            </a:r>
            <a:r>
              <a:rPr lang="es-ES" sz="17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700" dirty="0">
                <a:effectLst/>
                <a:latin typeface="Arial MT"/>
                <a:ea typeface="Arial MT"/>
                <a:cs typeface="Arial MT"/>
              </a:rPr>
              <a:t>que</a:t>
            </a:r>
            <a:r>
              <a:rPr lang="es-ES" sz="17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700" dirty="0">
                <a:effectLst/>
                <a:latin typeface="Arial MT"/>
                <a:ea typeface="Arial MT"/>
                <a:cs typeface="Arial MT"/>
              </a:rPr>
              <a:t>se encuentra,</a:t>
            </a:r>
            <a:r>
              <a:rPr lang="es-ES" sz="17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700" dirty="0">
                <a:effectLst/>
                <a:latin typeface="Arial MT"/>
                <a:ea typeface="Arial MT"/>
                <a:cs typeface="Arial MT"/>
              </a:rPr>
              <a:t>involucrando a</a:t>
            </a:r>
            <a:r>
              <a:rPr lang="es-ES" sz="17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700" dirty="0">
                <a:effectLst/>
                <a:latin typeface="Arial MT"/>
                <a:ea typeface="Arial MT"/>
                <a:cs typeface="Arial MT"/>
              </a:rPr>
              <a:t>los</a:t>
            </a:r>
            <a:r>
              <a:rPr lang="es-ES" sz="17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700" dirty="0">
                <a:effectLst/>
                <a:latin typeface="Arial MT"/>
                <a:ea typeface="Arial MT"/>
                <a:cs typeface="Arial MT"/>
              </a:rPr>
              <a:t>expertos</a:t>
            </a:r>
            <a:r>
              <a:rPr lang="es-ES" sz="17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700" dirty="0">
                <a:effectLst/>
                <a:latin typeface="Arial MT"/>
                <a:ea typeface="Arial MT"/>
                <a:cs typeface="Arial MT"/>
              </a:rPr>
              <a:t>de</a:t>
            </a:r>
            <a:r>
              <a:rPr lang="es-ES" sz="17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700" dirty="0">
                <a:effectLst/>
                <a:latin typeface="Arial MT"/>
                <a:ea typeface="Arial MT"/>
                <a:cs typeface="Arial MT"/>
              </a:rPr>
              <a:t>la</a:t>
            </a:r>
            <a:r>
              <a:rPr lang="es-ES" sz="17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700" dirty="0">
                <a:effectLst/>
                <a:latin typeface="Arial MT"/>
                <a:ea typeface="Arial MT"/>
                <a:cs typeface="Arial MT"/>
              </a:rPr>
              <a:t>comunidad a los niños y a las niñas para poder realizarlas para hacer visibles los</a:t>
            </a:r>
            <a:r>
              <a:rPr lang="es-ES" sz="17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700" dirty="0">
                <a:effectLst/>
                <a:latin typeface="Arial MT"/>
                <a:ea typeface="Arial MT"/>
                <a:cs typeface="Arial MT"/>
              </a:rPr>
              <a:t>conocimientos propios</a:t>
            </a:r>
            <a:endParaRPr lang="es-MX" sz="1700" dirty="0">
              <a:effectLst/>
              <a:latin typeface="Arial MT"/>
              <a:ea typeface="Arial MT"/>
              <a:cs typeface="Arial MT"/>
            </a:endParaRPr>
          </a:p>
          <a:p>
            <a:endParaRPr lang="es-MX" sz="1700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308DB39-8CF6-4D72-32DF-8D46F60147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259" r="67999" b="50000"/>
          <a:stretch/>
        </p:blipFill>
        <p:spPr>
          <a:xfrm>
            <a:off x="6659274" y="1201175"/>
            <a:ext cx="5034345" cy="461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79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CEB0D2-A568-3E44-DFAD-572016DBE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512760"/>
            <a:ext cx="5771401" cy="5701772"/>
          </a:xfrm>
        </p:spPr>
        <p:txBody>
          <a:bodyPr>
            <a:normAutofit/>
          </a:bodyPr>
          <a:lstStyle/>
          <a:p>
            <a:r>
              <a:rPr lang="es-MX" sz="1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Matriz</a:t>
            </a:r>
            <a:r>
              <a:rPr lang="es-MX" sz="1700" b="1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</a:t>
            </a:r>
            <a:r>
              <a:rPr lang="es-MX" sz="1700" b="1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integración</a:t>
            </a:r>
            <a:r>
              <a:rPr lang="es-MX" sz="1700" b="1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Sociedad-Naturaleza: </a:t>
            </a:r>
            <a:r>
              <a:rPr lang="es-MX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maestro acompañante construya el calendario</a:t>
            </a:r>
            <a:r>
              <a:rPr lang="es-MX" sz="17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</a:t>
            </a:r>
            <a:r>
              <a:rPr lang="es-MX" sz="17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s-MX" sz="17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expertos</a:t>
            </a:r>
            <a:r>
              <a:rPr lang="es-MX" sz="17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</a:t>
            </a:r>
            <a:r>
              <a:rPr lang="es-MX" sz="17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</a:t>
            </a:r>
            <a:r>
              <a:rPr lang="es-MX" sz="17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comunidad</a:t>
            </a:r>
            <a:r>
              <a:rPr lang="es-MX" sz="17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donde</a:t>
            </a:r>
            <a:r>
              <a:rPr lang="es-MX" sz="17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labora</a:t>
            </a:r>
            <a:r>
              <a:rPr lang="es-MX" sz="17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</a:t>
            </a:r>
            <a:r>
              <a:rPr lang="es-MX" sz="17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tener</a:t>
            </a:r>
            <a:r>
              <a:rPr lang="es-MX" sz="17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claridad</a:t>
            </a:r>
            <a:r>
              <a:rPr lang="es-MX" sz="17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s-MX" sz="1700" spc="3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es-MX" sz="17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actividades</a:t>
            </a:r>
            <a:r>
              <a:rPr lang="es-MX" sz="17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cotidianas</a:t>
            </a:r>
            <a:r>
              <a:rPr lang="es-MX" sz="17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</a:t>
            </a:r>
            <a:r>
              <a:rPr lang="es-MX" sz="17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realizan</a:t>
            </a:r>
            <a:r>
              <a:rPr lang="es-MX" sz="17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s-MX" sz="17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</a:t>
            </a:r>
            <a:r>
              <a:rPr lang="es-MX" sz="17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distintas</a:t>
            </a:r>
            <a:r>
              <a:rPr lang="es-MX" sz="17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temporadas,</a:t>
            </a:r>
            <a:r>
              <a:rPr lang="es-MX" sz="17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</a:t>
            </a:r>
            <a:r>
              <a:rPr lang="es-MX" sz="17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sean</a:t>
            </a:r>
            <a:r>
              <a:rPr lang="es-MX" sz="17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rituales,</a:t>
            </a:r>
            <a:r>
              <a:rPr lang="es-MX" sz="1700" spc="-3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religiosas, ceremoniales, también reconocidas como actividades sociales, ya que</a:t>
            </a:r>
            <a:r>
              <a:rPr lang="es-MX" sz="17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evitan la “</a:t>
            </a:r>
            <a:r>
              <a:rPr lang="es-MX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folclorización</a:t>
            </a:r>
            <a:r>
              <a:rPr lang="es-MX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ya que no son simulaciones como la mayoría de las veces</a:t>
            </a:r>
            <a:r>
              <a:rPr lang="es-MX" sz="17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hacen</a:t>
            </a:r>
            <a:r>
              <a:rPr lang="es-MX" sz="17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</a:t>
            </a:r>
            <a:r>
              <a:rPr lang="es-MX" sz="17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escuelas.</a:t>
            </a:r>
            <a:r>
              <a:rPr lang="es-MX" sz="17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Sino</a:t>
            </a:r>
            <a:r>
              <a:rPr lang="es-MX" sz="17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más</a:t>
            </a:r>
            <a:r>
              <a:rPr lang="es-MX" sz="17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bien</a:t>
            </a:r>
            <a:r>
              <a:rPr lang="es-MX" sz="17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estas</a:t>
            </a:r>
            <a:r>
              <a:rPr lang="es-MX" sz="17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</a:t>
            </a:r>
            <a:r>
              <a:rPr lang="es-MX" sz="17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realizan</a:t>
            </a:r>
            <a:r>
              <a:rPr lang="es-MX" sz="17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s-MX" sz="17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</a:t>
            </a:r>
            <a:r>
              <a:rPr lang="es-MX" sz="17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temporadas,</a:t>
            </a:r>
            <a:r>
              <a:rPr lang="es-MX" sz="17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s-MX" sz="17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momentos</a:t>
            </a:r>
            <a:r>
              <a:rPr lang="es-MX" sz="17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s-MX" sz="17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s-MX" sz="17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lugares</a:t>
            </a:r>
            <a:r>
              <a:rPr lang="es-MX" sz="17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propicios,</a:t>
            </a:r>
            <a:r>
              <a:rPr lang="es-MX" sz="17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siguiendo</a:t>
            </a:r>
            <a:r>
              <a:rPr lang="es-MX" sz="17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</a:t>
            </a:r>
            <a:r>
              <a:rPr lang="es-MX" sz="17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atención</a:t>
            </a:r>
            <a:r>
              <a:rPr lang="es-MX" sz="17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s-MX" sz="17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consejos</a:t>
            </a:r>
            <a:r>
              <a:rPr lang="es-MX" sz="17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es-MX" sz="17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s-MX" sz="1700" spc="-3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expertos de</a:t>
            </a:r>
            <a:r>
              <a:rPr lang="es-MX" sz="170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</a:t>
            </a:r>
            <a:r>
              <a:rPr lang="es-MX" sz="1700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comunidad van</a:t>
            </a:r>
            <a:r>
              <a:rPr lang="es-MX" sz="170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dando</a:t>
            </a:r>
            <a:r>
              <a:rPr lang="es-MX" sz="1700" spc="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s-MX" sz="1700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momento</a:t>
            </a:r>
            <a:r>
              <a:rPr lang="es-MX" sz="170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</a:t>
            </a:r>
            <a:r>
              <a:rPr lang="es-MX" sz="170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realizarlas.</a:t>
            </a:r>
          </a:p>
          <a:p>
            <a:endParaRPr lang="es-MX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sz="1700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image4.png">
            <a:extLst>
              <a:ext uri="{FF2B5EF4-FFF2-40B4-BE49-F238E27FC236}">
                <a16:creationId xmlns:a16="http://schemas.microsoft.com/office/drawing/2014/main" id="{797D1B98-B66F-3E00-1891-6EB546C3BA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51342" r="61037" b="-357"/>
          <a:stretch/>
        </p:blipFill>
        <p:spPr>
          <a:xfrm>
            <a:off x="1214325" y="3801115"/>
            <a:ext cx="4120648" cy="26376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C15CF7C-B1F4-A767-4714-E241F2BFA3B5}"/>
              </a:ext>
            </a:extLst>
          </p:cNvPr>
          <p:cNvSpPr txBox="1"/>
          <p:nvPr/>
        </p:nvSpPr>
        <p:spPr>
          <a:xfrm>
            <a:off x="5905831" y="4590914"/>
            <a:ext cx="55298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i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Territorio-naturaleza: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al lugar específico donde se realizara la</a:t>
            </a:r>
            <a:r>
              <a:rPr lang="es-ES" sz="18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actividad social que se eligió.</a:t>
            </a:r>
            <a:r>
              <a:rPr lang="es-ES" sz="1800" spc="33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También es importante aclara que hablar de territorio</a:t>
            </a:r>
            <a:r>
              <a:rPr lang="es-ES" sz="18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no es solo un espacio físico sino también incluyen a las plantas, los animales, las</a:t>
            </a:r>
            <a:r>
              <a:rPr lang="es-ES" sz="18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deidades</a:t>
            </a:r>
            <a:r>
              <a:rPr lang="es-ES" sz="1800" spc="-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que</a:t>
            </a:r>
            <a:r>
              <a:rPr lang="es-ES" sz="18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en</a:t>
            </a:r>
            <a:r>
              <a:rPr lang="es-ES" sz="18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ellas</a:t>
            </a:r>
            <a:r>
              <a:rPr lang="es-ES" sz="18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se encuentran,</a:t>
            </a:r>
            <a:r>
              <a:rPr lang="es-ES" sz="18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las personas.</a:t>
            </a:r>
            <a:endParaRPr lang="es-MX" sz="1800" dirty="0">
              <a:effectLst/>
              <a:latin typeface="Arial MT"/>
              <a:ea typeface="Arial MT"/>
              <a:cs typeface="Arial M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4907F44-2570-9FC2-C6B4-3B810E337A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47" t="1565" r="18094" b="4262"/>
          <a:stretch/>
        </p:blipFill>
        <p:spPr>
          <a:xfrm>
            <a:off x="7570191" y="153604"/>
            <a:ext cx="3801331" cy="413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75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75E075-04AE-1089-99FD-867926DB3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904" y="768626"/>
            <a:ext cx="10491925" cy="5445905"/>
          </a:xfrm>
        </p:spPr>
        <p:txBody>
          <a:bodyPr>
            <a:normAutofit lnSpcReduction="10000"/>
          </a:bodyPr>
          <a:lstStyle/>
          <a:p>
            <a:pPr marR="31115">
              <a:spcBef>
                <a:spcPts val="600"/>
              </a:spcBef>
              <a:spcAft>
                <a:spcPts val="0"/>
              </a:spcAft>
            </a:pPr>
            <a:r>
              <a:rPr lang="es-ES" sz="2000" b="1" i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Recurso natural-producto: </a:t>
            </a:r>
            <a:r>
              <a:rPr lang="es-ES" sz="2000" dirty="0">
                <a:effectLst/>
                <a:latin typeface="Arial MT"/>
                <a:ea typeface="Arial MT"/>
                <a:cs typeface="Arial MT"/>
              </a:rPr>
              <a:t>este se refiere a recurso natural</a:t>
            </a:r>
          </a:p>
          <a:p>
            <a:pPr marL="0" marR="31115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2000" dirty="0">
                <a:effectLst/>
                <a:latin typeface="Arial MT"/>
                <a:ea typeface="Arial MT"/>
                <a:cs typeface="Arial MT"/>
              </a:rPr>
              <a:t> que tomaremos pueden</a:t>
            </a:r>
            <a:r>
              <a:rPr lang="es-ES" sz="2000" spc="-32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2000" dirty="0">
                <a:effectLst/>
                <a:latin typeface="Arial MT"/>
                <a:ea typeface="Arial MT"/>
                <a:cs typeface="Arial MT"/>
              </a:rPr>
              <a:t>ser</a:t>
            </a:r>
            <a:r>
              <a:rPr lang="es-ES" sz="2000" spc="-2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2000" dirty="0">
                <a:effectLst/>
                <a:latin typeface="Arial MT"/>
                <a:ea typeface="Arial MT"/>
                <a:cs typeface="Arial MT"/>
              </a:rPr>
              <a:t>fruto,</a:t>
            </a:r>
            <a:r>
              <a:rPr lang="es-ES" sz="20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2000" dirty="0">
                <a:effectLst/>
                <a:latin typeface="Arial MT"/>
                <a:ea typeface="Arial MT"/>
                <a:cs typeface="Arial MT"/>
              </a:rPr>
              <a:t>animales, plantas,</a:t>
            </a:r>
            <a:r>
              <a:rPr lang="es-ES" sz="2000" spc="-15" dirty="0">
                <a:effectLst/>
                <a:latin typeface="Arial MT"/>
                <a:ea typeface="Arial MT"/>
                <a:cs typeface="Arial MT"/>
              </a:rPr>
              <a:t> </a:t>
            </a:r>
          </a:p>
          <a:p>
            <a:pPr marL="0" marR="31115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2000" dirty="0">
                <a:effectLst/>
                <a:latin typeface="Arial MT"/>
                <a:ea typeface="Arial MT"/>
                <a:cs typeface="Arial MT"/>
              </a:rPr>
              <a:t>todo lo que</a:t>
            </a:r>
            <a:r>
              <a:rPr lang="es-ES" sz="20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2000" dirty="0">
                <a:effectLst/>
                <a:latin typeface="Arial MT"/>
                <a:ea typeface="Arial MT"/>
                <a:cs typeface="Arial MT"/>
              </a:rPr>
              <a:t>se</a:t>
            </a:r>
            <a:r>
              <a:rPr lang="es-ES" sz="20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2000" dirty="0">
                <a:effectLst/>
                <a:latin typeface="Arial MT"/>
                <a:ea typeface="Arial MT"/>
                <a:cs typeface="Arial MT"/>
              </a:rPr>
              <a:t>encuentre</a:t>
            </a:r>
            <a:r>
              <a:rPr lang="es-ES" sz="20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2000" dirty="0">
                <a:effectLst/>
                <a:latin typeface="Arial MT"/>
                <a:ea typeface="Arial MT"/>
                <a:cs typeface="Arial MT"/>
              </a:rPr>
              <a:t>en</a:t>
            </a:r>
            <a:r>
              <a:rPr lang="es-ES" sz="20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2000" dirty="0">
                <a:effectLst/>
                <a:latin typeface="Arial MT"/>
                <a:ea typeface="Arial MT"/>
                <a:cs typeface="Arial MT"/>
              </a:rPr>
              <a:t>la</a:t>
            </a:r>
            <a:r>
              <a:rPr lang="es-ES" sz="2000" spc="-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2000" dirty="0">
                <a:effectLst/>
                <a:latin typeface="Arial MT"/>
                <a:ea typeface="Arial MT"/>
                <a:cs typeface="Arial MT"/>
              </a:rPr>
              <a:t>naturaleza.</a:t>
            </a:r>
          </a:p>
          <a:p>
            <a:pPr marR="31115">
              <a:spcBef>
                <a:spcPts val="600"/>
              </a:spcBef>
              <a:spcAft>
                <a:spcPts val="0"/>
              </a:spcAft>
            </a:pPr>
            <a:endParaRPr lang="es-ES" sz="2000" dirty="0">
              <a:latin typeface="Arial MT"/>
              <a:ea typeface="Arial MT"/>
              <a:cs typeface="Arial MT"/>
            </a:endParaRPr>
          </a:p>
          <a:p>
            <a:pPr marR="31115">
              <a:spcBef>
                <a:spcPts val="600"/>
              </a:spcBef>
              <a:spcAft>
                <a:spcPts val="0"/>
              </a:spcAft>
            </a:pPr>
            <a:endParaRPr lang="es-ES" sz="2000" dirty="0">
              <a:effectLst/>
              <a:latin typeface="Arial MT"/>
              <a:ea typeface="Arial MT"/>
              <a:cs typeface="Arial MT"/>
            </a:endParaRPr>
          </a:p>
          <a:p>
            <a:pPr marL="0" marR="31115" indent="0" algn="r">
              <a:spcBef>
                <a:spcPts val="600"/>
              </a:spcBef>
              <a:spcAft>
                <a:spcPts val="0"/>
              </a:spcAft>
              <a:buNone/>
            </a:pPr>
            <a:endParaRPr lang="es-MX" sz="2000" dirty="0">
              <a:latin typeface="Arial MT"/>
              <a:ea typeface="Arial MT"/>
              <a:cs typeface="Arial MT"/>
            </a:endParaRPr>
          </a:p>
          <a:p>
            <a:pPr marL="0" marR="31115" indent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2000" b="1" i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                                         Trabajo-técnica: </a:t>
            </a:r>
            <a:r>
              <a:rPr lang="es-ES" sz="2000" dirty="0">
                <a:effectLst/>
                <a:latin typeface="Arial MT"/>
                <a:ea typeface="Arial MT"/>
                <a:cs typeface="Arial MT"/>
              </a:rPr>
              <a:t>esta está enfocada al proceso que se seguirá      para trasformar el</a:t>
            </a:r>
            <a:r>
              <a:rPr lang="es-ES" sz="20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2000" dirty="0">
                <a:effectLst/>
                <a:latin typeface="Arial MT"/>
                <a:ea typeface="Arial MT"/>
                <a:cs typeface="Arial MT"/>
              </a:rPr>
              <a:t>recurso</a:t>
            </a:r>
            <a:r>
              <a:rPr lang="es-ES" sz="2000" spc="-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2000" dirty="0">
                <a:effectLst/>
                <a:latin typeface="Arial MT"/>
                <a:ea typeface="Arial MT"/>
                <a:cs typeface="Arial MT"/>
              </a:rPr>
              <a:t>que se</a:t>
            </a:r>
            <a:r>
              <a:rPr lang="es-ES" sz="2000" spc="-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2000" dirty="0">
                <a:effectLst/>
                <a:latin typeface="Arial MT"/>
                <a:ea typeface="Arial MT"/>
                <a:cs typeface="Arial MT"/>
              </a:rPr>
              <a:t>toma</a:t>
            </a:r>
            <a:r>
              <a:rPr lang="es-ES" sz="20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2000" dirty="0">
                <a:effectLst/>
                <a:latin typeface="Arial MT"/>
                <a:ea typeface="Arial MT"/>
                <a:cs typeface="Arial MT"/>
              </a:rPr>
              <a:t>del territorio. </a:t>
            </a:r>
          </a:p>
          <a:p>
            <a:pPr marR="31115">
              <a:spcBef>
                <a:spcPts val="600"/>
              </a:spcBef>
              <a:spcAft>
                <a:spcPts val="0"/>
              </a:spcAft>
            </a:pPr>
            <a:endParaRPr lang="es-ES" sz="2000" dirty="0">
              <a:latin typeface="Arial MT"/>
              <a:ea typeface="Arial MT"/>
              <a:cs typeface="Arial MT"/>
            </a:endParaRPr>
          </a:p>
          <a:p>
            <a:pPr marR="31115">
              <a:spcBef>
                <a:spcPts val="600"/>
              </a:spcBef>
              <a:spcAft>
                <a:spcPts val="0"/>
              </a:spcAft>
            </a:pPr>
            <a:endParaRPr lang="es-ES" sz="2000" dirty="0">
              <a:effectLst/>
              <a:latin typeface="Arial MT"/>
              <a:ea typeface="Arial MT"/>
              <a:cs typeface="Arial MT"/>
            </a:endParaRPr>
          </a:p>
          <a:p>
            <a:pPr marR="31115">
              <a:spcBef>
                <a:spcPts val="600"/>
              </a:spcBef>
              <a:spcAft>
                <a:spcPts val="0"/>
              </a:spcAft>
            </a:pPr>
            <a:endParaRPr lang="es-ES" sz="2000" dirty="0">
              <a:latin typeface="Arial MT"/>
              <a:ea typeface="Arial MT"/>
              <a:cs typeface="Arial MT"/>
            </a:endParaRPr>
          </a:p>
          <a:p>
            <a:pPr marR="31115">
              <a:spcBef>
                <a:spcPts val="600"/>
              </a:spcBef>
              <a:spcAft>
                <a:spcPts val="0"/>
              </a:spcAft>
            </a:pPr>
            <a:endParaRPr lang="es-MX" sz="2000" dirty="0">
              <a:effectLst/>
              <a:latin typeface="Arial MT"/>
              <a:ea typeface="Arial MT"/>
              <a:cs typeface="Arial MT"/>
            </a:endParaRPr>
          </a:p>
          <a:p>
            <a:pPr marR="31115">
              <a:spcBef>
                <a:spcPts val="600"/>
              </a:spcBef>
              <a:spcAft>
                <a:spcPts val="0"/>
              </a:spcAft>
            </a:pPr>
            <a:r>
              <a:rPr lang="es-ES" sz="2000" b="1" i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Fin</a:t>
            </a:r>
            <a:r>
              <a:rPr lang="es-ES" sz="2000" b="1" i="1" spc="5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s-ES" sz="2000" b="1" i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social</a:t>
            </a:r>
            <a:r>
              <a:rPr lang="es-ES" sz="2000" b="1" i="1" spc="5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s-ES" sz="2000" b="1" i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sociedad</a:t>
            </a:r>
            <a:r>
              <a:rPr lang="es-ES" sz="2000" dirty="0">
                <a:effectLst/>
                <a:latin typeface="Arial MT"/>
                <a:ea typeface="Arial MT"/>
                <a:cs typeface="Arial MT"/>
              </a:rPr>
              <a:t>:</a:t>
            </a:r>
            <a:r>
              <a:rPr lang="es-ES" sz="20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2000" dirty="0">
                <a:effectLst/>
                <a:latin typeface="Arial MT"/>
                <a:ea typeface="Arial MT"/>
                <a:cs typeface="Arial MT"/>
              </a:rPr>
              <a:t>se</a:t>
            </a:r>
            <a:r>
              <a:rPr lang="es-ES" sz="20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2000" dirty="0">
                <a:effectLst/>
                <a:latin typeface="Arial MT"/>
                <a:ea typeface="Arial MT"/>
                <a:cs typeface="Arial MT"/>
              </a:rPr>
              <a:t>refiere</a:t>
            </a:r>
            <a:r>
              <a:rPr lang="es-ES" sz="20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2000" dirty="0">
                <a:effectLst/>
                <a:latin typeface="Arial MT"/>
                <a:ea typeface="Arial MT"/>
                <a:cs typeface="Arial MT"/>
              </a:rPr>
              <a:t>a</a:t>
            </a:r>
            <a:r>
              <a:rPr lang="es-ES" sz="20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2000" dirty="0">
                <a:effectLst/>
                <a:latin typeface="Arial MT"/>
                <a:ea typeface="Arial MT"/>
                <a:cs typeface="Arial MT"/>
              </a:rPr>
              <a:t>la</a:t>
            </a:r>
            <a:r>
              <a:rPr lang="es-ES" sz="20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2000" dirty="0">
                <a:effectLst/>
                <a:latin typeface="Arial MT"/>
                <a:ea typeface="Arial MT"/>
                <a:cs typeface="Arial MT"/>
              </a:rPr>
              <a:t>función</a:t>
            </a:r>
            <a:r>
              <a:rPr lang="es-ES" sz="20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2000" dirty="0">
                <a:effectLst/>
                <a:latin typeface="Arial MT"/>
                <a:ea typeface="Arial MT"/>
                <a:cs typeface="Arial MT"/>
              </a:rPr>
              <a:t>social</a:t>
            </a:r>
            <a:r>
              <a:rPr lang="es-ES" sz="2000" spc="5" dirty="0">
                <a:effectLst/>
                <a:latin typeface="Arial MT"/>
                <a:ea typeface="Arial MT"/>
                <a:cs typeface="Arial MT"/>
              </a:rPr>
              <a:t> </a:t>
            </a:r>
          </a:p>
          <a:p>
            <a:pPr marL="0" marR="31115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2000" dirty="0">
                <a:effectLst/>
                <a:latin typeface="Arial MT"/>
                <a:ea typeface="Arial MT"/>
                <a:cs typeface="Arial MT"/>
              </a:rPr>
              <a:t>que</a:t>
            </a:r>
            <a:r>
              <a:rPr lang="es-ES" sz="20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2000" dirty="0">
                <a:effectLst/>
                <a:latin typeface="Arial MT"/>
                <a:ea typeface="Arial MT"/>
                <a:cs typeface="Arial MT"/>
              </a:rPr>
              <a:t>está</a:t>
            </a:r>
            <a:r>
              <a:rPr lang="es-ES" sz="20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2000" dirty="0">
                <a:effectLst/>
                <a:latin typeface="Arial MT"/>
                <a:ea typeface="Arial MT"/>
                <a:cs typeface="Arial MT"/>
              </a:rPr>
              <a:t>implícita</a:t>
            </a:r>
            <a:r>
              <a:rPr lang="es-ES" sz="20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2000" dirty="0">
                <a:effectLst/>
                <a:latin typeface="Arial MT"/>
                <a:ea typeface="Arial MT"/>
                <a:cs typeface="Arial MT"/>
              </a:rPr>
              <a:t>en</a:t>
            </a:r>
            <a:r>
              <a:rPr lang="es-ES" sz="20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2000" dirty="0">
                <a:effectLst/>
                <a:latin typeface="Arial MT"/>
                <a:ea typeface="Arial MT"/>
                <a:cs typeface="Arial MT"/>
              </a:rPr>
              <a:t>las</a:t>
            </a:r>
            <a:r>
              <a:rPr lang="es-ES" sz="20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2000" dirty="0">
                <a:effectLst/>
                <a:latin typeface="Arial MT"/>
                <a:ea typeface="Arial MT"/>
                <a:cs typeface="Arial MT"/>
              </a:rPr>
              <a:t>actividades sociales, </a:t>
            </a:r>
          </a:p>
          <a:p>
            <a:pPr marL="0" marR="31115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2000" dirty="0">
                <a:effectLst/>
                <a:latin typeface="Arial MT"/>
                <a:ea typeface="Arial MT"/>
                <a:cs typeface="Arial MT"/>
              </a:rPr>
              <a:t>productivas, ceremoniales, ya que en ellas se </a:t>
            </a:r>
          </a:p>
          <a:p>
            <a:pPr marL="0" marR="31115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2000" dirty="0">
                <a:effectLst/>
                <a:latin typeface="Arial MT"/>
                <a:ea typeface="Arial MT"/>
                <a:cs typeface="Arial MT"/>
              </a:rPr>
              <a:t>trasmiten muchos</a:t>
            </a:r>
            <a:r>
              <a:rPr lang="es-ES" sz="2000" spc="-32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2000" dirty="0">
                <a:effectLst/>
                <a:latin typeface="Arial MT"/>
                <a:ea typeface="Arial MT"/>
                <a:cs typeface="Arial MT"/>
              </a:rPr>
              <a:t>valores</a:t>
            </a:r>
            <a:r>
              <a:rPr lang="es-ES" sz="2000" spc="-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2000" dirty="0">
                <a:effectLst/>
                <a:latin typeface="Arial MT"/>
                <a:ea typeface="Arial MT"/>
                <a:cs typeface="Arial MT"/>
              </a:rPr>
              <a:t>positivos para</a:t>
            </a:r>
            <a:r>
              <a:rPr lang="es-ES" sz="20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2000" dirty="0">
                <a:effectLst/>
                <a:latin typeface="Arial MT"/>
                <a:ea typeface="Arial MT"/>
                <a:cs typeface="Arial MT"/>
              </a:rPr>
              <a:t>una </a:t>
            </a:r>
          </a:p>
          <a:p>
            <a:pPr marL="0" marR="31115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2000" dirty="0">
                <a:effectLst/>
                <a:latin typeface="Arial MT"/>
                <a:ea typeface="Arial MT"/>
                <a:cs typeface="Arial MT"/>
              </a:rPr>
              <a:t>vida</a:t>
            </a:r>
            <a:r>
              <a:rPr lang="es-ES" sz="20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2000" dirty="0">
                <a:effectLst/>
                <a:latin typeface="Arial MT"/>
                <a:ea typeface="Arial MT"/>
                <a:cs typeface="Arial MT"/>
              </a:rPr>
              <a:t>en armonía.</a:t>
            </a:r>
            <a:endParaRPr lang="es-MX" sz="2000" dirty="0">
              <a:effectLst/>
              <a:latin typeface="Arial MT"/>
              <a:ea typeface="Arial MT"/>
              <a:cs typeface="Arial MT"/>
            </a:endParaRPr>
          </a:p>
          <a:p>
            <a:endParaRPr lang="es-MX" sz="2000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5F131FFB-A804-098F-565D-04DA3F103615}"/>
              </a:ext>
            </a:extLst>
          </p:cNvPr>
          <p:cNvGrpSpPr>
            <a:grpSpLocks/>
          </p:cNvGrpSpPr>
          <p:nvPr/>
        </p:nvGrpSpPr>
        <p:grpSpPr bwMode="auto">
          <a:xfrm>
            <a:off x="7473807" y="1119980"/>
            <a:ext cx="3777289" cy="1262362"/>
            <a:chOff x="0" y="0"/>
            <a:chExt cx="8190" cy="3555"/>
          </a:xfrm>
        </p:grpSpPr>
        <p:pic>
          <p:nvPicPr>
            <p:cNvPr id="13" name="Picture 8">
              <a:extLst>
                <a:ext uri="{FF2B5EF4-FFF2-40B4-BE49-F238E27FC236}">
                  <a16:creationId xmlns:a16="http://schemas.microsoft.com/office/drawing/2014/main" id="{D75ADDD4-7AD4-3179-B3C6-D010296BCB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"/>
              <a:ext cx="4725" cy="3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">
              <a:extLst>
                <a:ext uri="{FF2B5EF4-FFF2-40B4-BE49-F238E27FC236}">
                  <a16:creationId xmlns:a16="http://schemas.microsoft.com/office/drawing/2014/main" id="{AB0C50DC-399F-3783-4D0B-163A38FD06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0" y="0"/>
              <a:ext cx="3420" cy="3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image6.jpeg">
            <a:extLst>
              <a:ext uri="{FF2B5EF4-FFF2-40B4-BE49-F238E27FC236}">
                <a16:creationId xmlns:a16="http://schemas.microsoft.com/office/drawing/2014/main" id="{CF05C8AA-91C7-737A-60FB-1BB8DDA69FB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171" y="2606681"/>
            <a:ext cx="3207853" cy="1560660"/>
          </a:xfrm>
          <a:prstGeom prst="rect">
            <a:avLst/>
          </a:prstGeom>
        </p:spPr>
      </p:pic>
      <p:pic>
        <p:nvPicPr>
          <p:cNvPr id="19" name="image12.jpeg">
            <a:extLst>
              <a:ext uri="{FF2B5EF4-FFF2-40B4-BE49-F238E27FC236}">
                <a16:creationId xmlns:a16="http://schemas.microsoft.com/office/drawing/2014/main" id="{0477DB88-5F34-FCA4-4C24-C494B47DA4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80626" y="3229547"/>
            <a:ext cx="2667686" cy="308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48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reeform: Shape 3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3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3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3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AA77E135-B6D5-879C-BDC7-2C536B6F8E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128" t="23673" r="24977" b="8434"/>
          <a:stretch/>
        </p:blipFill>
        <p:spPr>
          <a:xfrm>
            <a:off x="2529639" y="643467"/>
            <a:ext cx="7132721" cy="5571065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890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435</Words>
  <Application>Microsoft Office PowerPoint</Application>
  <PresentationFormat>Panorámica</PresentationFormat>
  <Paragraphs>25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Arial MT</vt:lpstr>
      <vt:lpstr>Calibri</vt:lpstr>
      <vt:lpstr>Calibri Light</vt:lpstr>
      <vt:lpstr>Tema de Office</vt:lpstr>
      <vt:lpstr>   LICENCIATURA EN EDUCACIÓN PRIMARIA PARA EL MEDIO INDÍGENA  ABRIENDO CAMINOS CON EL MÉTODO INDUCTIVO INTERCULTURAL          MARIELA MOO HOIL     VALLADOLID, YUCATÁN, MÉXICO 2015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LICENCIATURA EN EDUCACIÓN PRIMARIA PARA EL MEDIO INDÍGENA  ABRIENDO CAMINOS CON EL MÉTODO INDUCTIVO INTERCULTURAL          MARIELA MOO HOIL     VALLADOLID, YUCATÁN, MÉXICO 2015 </dc:title>
  <dc:creator>elena monserrat gamez cepeda</dc:creator>
  <cp:lastModifiedBy>elena monserrat gamez cepeda</cp:lastModifiedBy>
  <cp:revision>2</cp:revision>
  <dcterms:created xsi:type="dcterms:W3CDTF">2022-06-10T03:04:22Z</dcterms:created>
  <dcterms:modified xsi:type="dcterms:W3CDTF">2022-06-10T17:53:11Z</dcterms:modified>
</cp:coreProperties>
</file>