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3927828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183586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3569921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2661837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55141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410599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301526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3198293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105716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2906710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05464E-89BA-4851-B2CF-4F3214B64E32}" type="datetimeFigureOut">
              <a:rPr lang="es-ES" smtClean="0"/>
              <a:t>15/01/2020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E4525E-8189-4C03-B513-B9BD91C84CFA}" type="slidenum">
              <a:rPr lang="es-ES" smtClean="0"/>
              <a:t>‹Nº›</a:t>
            </a:fld>
            <a:endParaRPr lang="es-ES"/>
          </a:p>
        </p:txBody>
      </p:sp>
    </p:spTree>
    <p:extLst>
      <p:ext uri="{BB962C8B-B14F-4D97-AF65-F5344CB8AC3E}">
        <p14:creationId xmlns:p14="http://schemas.microsoft.com/office/powerpoint/2010/main" val="303080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5464E-89BA-4851-B2CF-4F3214B64E32}" type="datetimeFigureOut">
              <a:rPr lang="es-ES" smtClean="0"/>
              <a:t>15/01/2020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4525E-8189-4C03-B513-B9BD91C84CFA}" type="slidenum">
              <a:rPr lang="es-ES" smtClean="0"/>
              <a:t>‹Nº›</a:t>
            </a:fld>
            <a:endParaRPr lang="es-ES"/>
          </a:p>
        </p:txBody>
      </p:sp>
    </p:spTree>
    <p:extLst>
      <p:ext uri="{BB962C8B-B14F-4D97-AF65-F5344CB8AC3E}">
        <p14:creationId xmlns:p14="http://schemas.microsoft.com/office/powerpoint/2010/main" val="1886474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1600" y="188640"/>
            <a:ext cx="7772400" cy="1470025"/>
          </a:xfrm>
        </p:spPr>
        <p:txBody>
          <a:bodyPr/>
          <a:lstStyle/>
          <a:p>
            <a:r>
              <a:rPr lang="es-MX" smtClean="0"/>
              <a:t>Objetivo General</a:t>
            </a:r>
            <a:endParaRPr lang="es-ES" dirty="0"/>
          </a:p>
        </p:txBody>
      </p:sp>
      <p:sp>
        <p:nvSpPr>
          <p:cNvPr id="6" name="5 CuadroTexto"/>
          <p:cNvSpPr txBox="1"/>
          <p:nvPr/>
        </p:nvSpPr>
        <p:spPr>
          <a:xfrm>
            <a:off x="494016" y="5877272"/>
            <a:ext cx="1816523" cy="646331"/>
          </a:xfrm>
          <a:prstGeom prst="rect">
            <a:avLst/>
          </a:prstGeom>
          <a:noFill/>
        </p:spPr>
        <p:txBody>
          <a:bodyPr wrap="none" rtlCol="0">
            <a:spAutoFit/>
          </a:bodyPr>
          <a:lstStyle/>
          <a:p>
            <a:r>
              <a:rPr lang="es-MX" dirty="0" smtClean="0"/>
              <a:t>ENEP-PISGC-D-02</a:t>
            </a:r>
          </a:p>
          <a:p>
            <a:r>
              <a:rPr lang="es-MX" dirty="0" smtClean="0"/>
              <a:t>V01/012020</a:t>
            </a:r>
            <a:endParaRPr lang="es-ES" dirty="0"/>
          </a:p>
        </p:txBody>
      </p:sp>
      <p:pic>
        <p:nvPicPr>
          <p:cNvPr id="5" name="Picture 2" descr="C:\Users\Usuario\Desktop\LOGO ENEP\ene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022" y="274638"/>
            <a:ext cx="909358" cy="1224137"/>
          </a:xfrm>
          <a:prstGeom prst="rect">
            <a:avLst/>
          </a:prstGeom>
          <a:noFill/>
          <a:extLst>
            <a:ext uri="{909E8E84-426E-40DD-AFC4-6F175D3DCCD1}">
              <a14:hiddenFill xmlns:a14="http://schemas.microsoft.com/office/drawing/2010/main">
                <a:solidFill>
                  <a:srgbClr val="FFFFFF"/>
                </a:solidFill>
              </a14:hiddenFill>
            </a:ext>
          </a:extLst>
        </p:spPr>
      </p:pic>
      <p:pic>
        <p:nvPicPr>
          <p:cNvPr id="7" name="5 Imagen"/>
          <p:cNvPicPr/>
          <p:nvPr/>
        </p:nvPicPr>
        <p:blipFill>
          <a:blip r:embed="rId3">
            <a:extLst>
              <a:ext uri="{28A0092B-C50C-407E-A947-70E740481C1C}">
                <a14:useLocalDpi xmlns:a14="http://schemas.microsoft.com/office/drawing/2010/main" val="0"/>
              </a:ext>
            </a:extLst>
          </a:blip>
          <a:srcRect/>
          <a:stretch>
            <a:fillRect/>
          </a:stretch>
        </p:blipFill>
        <p:spPr bwMode="auto">
          <a:xfrm>
            <a:off x="7956376" y="6084968"/>
            <a:ext cx="457200" cy="467995"/>
          </a:xfrm>
          <a:prstGeom prst="rect">
            <a:avLst/>
          </a:prstGeom>
          <a:noFill/>
          <a:ln w="9525">
            <a:noFill/>
            <a:miter lim="800000"/>
            <a:headEnd/>
            <a:tailEnd/>
          </a:ln>
        </p:spPr>
      </p:pic>
      <p:sp>
        <p:nvSpPr>
          <p:cNvPr id="8" name="2 Marcador de contenido"/>
          <p:cNvSpPr txBox="1">
            <a:spLocks/>
          </p:cNvSpPr>
          <p:nvPr/>
        </p:nvSpPr>
        <p:spPr>
          <a:xfrm>
            <a:off x="494016" y="1546716"/>
            <a:ext cx="8229600" cy="4525963"/>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ES" dirty="0" smtClean="0">
                <a:solidFill>
                  <a:schemeClr val="tx1"/>
                </a:solidFill>
              </a:rPr>
              <a:t>Fortalecer </a:t>
            </a:r>
            <a:r>
              <a:rPr lang="es-ES" dirty="0">
                <a:solidFill>
                  <a:schemeClr val="tx1"/>
                </a:solidFill>
              </a:rPr>
              <a:t>el programa académico de la ENEP, a través de la planeación prospectiva para el logro de las metas compromiso planeadas al 2023 sobre el desarrollo de la investigación, el seguimiento, evaluación, innovación educativa, dominio académico, profesionalización, movilidad académica, gestión institucional, certificación del idioma inglés y en las TIC, certificaciones y acreditaciones institucionales con impacto en el perfil de egreso de los alumnos y la consolidación del perfil de los docentes.  </a:t>
            </a:r>
            <a:endParaRPr lang="es-MX" dirty="0">
              <a:solidFill>
                <a:schemeClr val="tx1"/>
              </a:solidFill>
            </a:endParaRPr>
          </a:p>
          <a:p>
            <a:pPr algn="just"/>
            <a:endParaRPr lang="es-ES" dirty="0" smtClean="0">
              <a:solidFill>
                <a:schemeClr val="tx1"/>
              </a:solidFill>
            </a:endParaRPr>
          </a:p>
        </p:txBody>
      </p:sp>
    </p:spTree>
    <p:extLst>
      <p:ext uri="{BB962C8B-B14F-4D97-AF65-F5344CB8AC3E}">
        <p14:creationId xmlns:p14="http://schemas.microsoft.com/office/powerpoint/2010/main" val="202351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lstStyle/>
          <a:p>
            <a:r>
              <a:rPr lang="es-MX" dirty="0" smtClean="0"/>
              <a:t>Objetivos Estratégicos</a:t>
            </a:r>
            <a:endParaRPr lang="es-ES" dirty="0"/>
          </a:p>
        </p:txBody>
      </p:sp>
      <p:sp>
        <p:nvSpPr>
          <p:cNvPr id="5" name="2 Marcador de contenido"/>
          <p:cNvSpPr>
            <a:spLocks noGrp="1"/>
          </p:cNvSpPr>
          <p:nvPr>
            <p:ph idx="1"/>
          </p:nvPr>
        </p:nvSpPr>
        <p:spPr>
          <a:xfrm>
            <a:off x="494016" y="1546716"/>
            <a:ext cx="8229600" cy="4525963"/>
          </a:xfrm>
        </p:spPr>
        <p:txBody>
          <a:bodyPr>
            <a:normAutofit fontScale="70000" lnSpcReduction="20000"/>
          </a:bodyPr>
          <a:lstStyle/>
          <a:p>
            <a:pPr marL="0" indent="0" algn="just">
              <a:buNone/>
            </a:pPr>
            <a:r>
              <a:rPr lang="es-ES" b="1" dirty="0"/>
              <a:t>1.	Profesionalización académica</a:t>
            </a:r>
          </a:p>
          <a:p>
            <a:pPr marL="0" indent="0" algn="just">
              <a:buNone/>
            </a:pPr>
            <a:r>
              <a:rPr lang="es-ES" dirty="0"/>
              <a:t>Fortalecer la habilitación de la planta docente mediante la innovación pedagógica, al promover espacios de mejora para procesos como actualización, capacitación y movilidades e intercambios  académicos que propicien el desarrollo de proyectos de investigación para la creación de CA, así como la obtención de habilitación docente que impacte en la formación de PTC con el perfil deseable de </a:t>
            </a:r>
            <a:r>
              <a:rPr lang="es-ES" dirty="0" smtClean="0"/>
              <a:t>PRODEP.</a:t>
            </a:r>
            <a:endParaRPr lang="es-ES" dirty="0"/>
          </a:p>
          <a:p>
            <a:pPr marL="0" indent="0" algn="just">
              <a:buNone/>
            </a:pPr>
            <a:r>
              <a:rPr lang="es-ES" b="1" dirty="0"/>
              <a:t>2.	Dominio académico</a:t>
            </a:r>
          </a:p>
          <a:p>
            <a:pPr marL="0" indent="0" algn="just">
              <a:buNone/>
            </a:pPr>
            <a:r>
              <a:rPr lang="es-ES" dirty="0"/>
              <a:t>Incrementar el dominio en alumnos y docentes del plan de estudios vigente a través de un seguimiento y aplicación de los programas institucionales como proyectos de investigación, certificaciones y acreditaciones de procesos académicos y administrativos y el manejo de un segundo idioma y TIC, todo con la finalidad de impactar en el perfil de egreso y en la actualización y seguimiento de los egresados de la institución. </a:t>
            </a:r>
            <a:endParaRPr lang="es-MX" dirty="0"/>
          </a:p>
        </p:txBody>
      </p:sp>
      <p:pic>
        <p:nvPicPr>
          <p:cNvPr id="7" name="Picture 2" descr="C:\Users\Usuario\Desktop\LOGO ENEP\ene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022" y="274638"/>
            <a:ext cx="909358" cy="1224137"/>
          </a:xfrm>
          <a:prstGeom prst="rect">
            <a:avLst/>
          </a:prstGeom>
          <a:noFill/>
          <a:extLst>
            <a:ext uri="{909E8E84-426E-40DD-AFC4-6F175D3DCCD1}">
              <a14:hiddenFill xmlns:a14="http://schemas.microsoft.com/office/drawing/2010/main">
                <a:solidFill>
                  <a:srgbClr val="FFFFFF"/>
                </a:solidFill>
              </a14:hiddenFill>
            </a:ext>
          </a:extLst>
        </p:spPr>
      </p:pic>
      <p:pic>
        <p:nvPicPr>
          <p:cNvPr id="8" name="5 Imagen"/>
          <p:cNvPicPr/>
          <p:nvPr/>
        </p:nvPicPr>
        <p:blipFill>
          <a:blip r:embed="rId3">
            <a:extLst>
              <a:ext uri="{28A0092B-C50C-407E-A947-70E740481C1C}">
                <a14:useLocalDpi xmlns:a14="http://schemas.microsoft.com/office/drawing/2010/main" val="0"/>
              </a:ext>
            </a:extLst>
          </a:blip>
          <a:srcRect/>
          <a:stretch>
            <a:fillRect/>
          </a:stretch>
        </p:blipFill>
        <p:spPr bwMode="auto">
          <a:xfrm>
            <a:off x="7956376" y="6084968"/>
            <a:ext cx="457200" cy="467995"/>
          </a:xfrm>
          <a:prstGeom prst="rect">
            <a:avLst/>
          </a:prstGeom>
          <a:noFill/>
          <a:ln w="9525">
            <a:noFill/>
            <a:miter lim="800000"/>
            <a:headEnd/>
            <a:tailEnd/>
          </a:ln>
        </p:spPr>
      </p:pic>
      <p:sp>
        <p:nvSpPr>
          <p:cNvPr id="9" name="5 CuadroTexto"/>
          <p:cNvSpPr txBox="1"/>
          <p:nvPr/>
        </p:nvSpPr>
        <p:spPr>
          <a:xfrm>
            <a:off x="494016" y="5877272"/>
            <a:ext cx="1816523" cy="646331"/>
          </a:xfrm>
          <a:prstGeom prst="rect">
            <a:avLst/>
          </a:prstGeom>
          <a:noFill/>
        </p:spPr>
        <p:txBody>
          <a:bodyPr wrap="none" rtlCol="0">
            <a:spAutoFit/>
          </a:bodyPr>
          <a:lstStyle/>
          <a:p>
            <a:r>
              <a:rPr lang="es-MX" dirty="0" smtClean="0"/>
              <a:t>ENEP-PISGC-D-02</a:t>
            </a:r>
          </a:p>
          <a:p>
            <a:r>
              <a:rPr lang="es-MX" dirty="0" smtClean="0"/>
              <a:t>V01/012020</a:t>
            </a:r>
            <a:endParaRPr lang="es-ES" dirty="0"/>
          </a:p>
        </p:txBody>
      </p:sp>
    </p:spTree>
    <p:extLst>
      <p:ext uri="{BB962C8B-B14F-4D97-AF65-F5344CB8AC3E}">
        <p14:creationId xmlns:p14="http://schemas.microsoft.com/office/powerpoint/2010/main" val="1343992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494016" y="1649110"/>
            <a:ext cx="8229600" cy="4525963"/>
          </a:xfrm>
        </p:spPr>
        <p:txBody>
          <a:bodyPr>
            <a:normAutofit fontScale="70000" lnSpcReduction="20000"/>
          </a:bodyPr>
          <a:lstStyle/>
          <a:p>
            <a:pPr marL="0" indent="0" algn="just">
              <a:buNone/>
            </a:pPr>
            <a:r>
              <a:rPr lang="es-ES" b="1" dirty="0"/>
              <a:t>3.	Atención a estudiantes</a:t>
            </a:r>
          </a:p>
          <a:p>
            <a:pPr marL="0" indent="0" algn="just">
              <a:buNone/>
            </a:pPr>
            <a:r>
              <a:rPr lang="es-ES" dirty="0"/>
              <a:t>Fortalecer el perfil de egreso del alumnado mediante la investigación y la retroalimentación de los egresados y programas enfocados en procesos de tutorías y asesorías, intercambios y movilidades académicas así como en certificación en un segundo idioma y las TIC, promoviendo su participación en diversas actividades de difusiones tanto académicas como culturales.</a:t>
            </a:r>
            <a:endParaRPr lang="es-MX" dirty="0"/>
          </a:p>
          <a:p>
            <a:pPr marL="0" indent="0" algn="just">
              <a:buNone/>
            </a:pPr>
            <a:r>
              <a:rPr lang="es-ES" b="1" dirty="0" smtClean="0"/>
              <a:t>4</a:t>
            </a:r>
            <a:r>
              <a:rPr lang="es-ES" b="1" dirty="0"/>
              <a:t>.	Gestión Institucional</a:t>
            </a:r>
          </a:p>
          <a:p>
            <a:pPr marL="0" indent="0" algn="just">
              <a:buNone/>
            </a:pPr>
            <a:r>
              <a:rPr lang="es-ES" dirty="0"/>
              <a:t>Fortalecer el servicio brindado por la ENEP a toda la comunidad educativa a través de espacios de capacitación y actualización así como la modernización de la infraestructura física y tecnológica con que cuenta la institución para el trabajo académico que impacte en la conformación del perfil de egreso de los alumnos todo en un marco de transparencia y rendición de </a:t>
            </a:r>
            <a:r>
              <a:rPr lang="es-ES" dirty="0" smtClean="0"/>
              <a:t>cuentas.</a:t>
            </a:r>
            <a:endParaRPr lang="es-ES" dirty="0"/>
          </a:p>
        </p:txBody>
      </p:sp>
      <p:sp>
        <p:nvSpPr>
          <p:cNvPr id="5" name="1 Título"/>
          <p:cNvSpPr>
            <a:spLocks noGrp="1"/>
          </p:cNvSpPr>
          <p:nvPr>
            <p:ph type="title"/>
          </p:nvPr>
        </p:nvSpPr>
        <p:spPr>
          <a:xfrm>
            <a:off x="457200" y="274638"/>
            <a:ext cx="8229600" cy="1143000"/>
          </a:xfrm>
        </p:spPr>
        <p:txBody>
          <a:bodyPr/>
          <a:lstStyle/>
          <a:p>
            <a:r>
              <a:rPr lang="es-MX" dirty="0" smtClean="0"/>
              <a:t>Objetivos Estratégicos</a:t>
            </a:r>
            <a:endParaRPr lang="es-ES" dirty="0"/>
          </a:p>
        </p:txBody>
      </p:sp>
      <p:pic>
        <p:nvPicPr>
          <p:cNvPr id="7" name="Picture 2" descr="C:\Users\Usuario\Desktop\LOGO ENEP\ene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022" y="274638"/>
            <a:ext cx="909358" cy="1224137"/>
          </a:xfrm>
          <a:prstGeom prst="rect">
            <a:avLst/>
          </a:prstGeom>
          <a:noFill/>
          <a:extLst>
            <a:ext uri="{909E8E84-426E-40DD-AFC4-6F175D3DCCD1}">
              <a14:hiddenFill xmlns:a14="http://schemas.microsoft.com/office/drawing/2010/main">
                <a:solidFill>
                  <a:srgbClr val="FFFFFF"/>
                </a:solidFill>
              </a14:hiddenFill>
            </a:ext>
          </a:extLst>
        </p:spPr>
      </p:pic>
      <p:pic>
        <p:nvPicPr>
          <p:cNvPr id="8" name="5 Imagen"/>
          <p:cNvPicPr/>
          <p:nvPr/>
        </p:nvPicPr>
        <p:blipFill>
          <a:blip r:embed="rId3">
            <a:extLst>
              <a:ext uri="{28A0092B-C50C-407E-A947-70E740481C1C}">
                <a14:useLocalDpi xmlns:a14="http://schemas.microsoft.com/office/drawing/2010/main" val="0"/>
              </a:ext>
            </a:extLst>
          </a:blip>
          <a:srcRect/>
          <a:stretch>
            <a:fillRect/>
          </a:stretch>
        </p:blipFill>
        <p:spPr bwMode="auto">
          <a:xfrm>
            <a:off x="7956376" y="6084968"/>
            <a:ext cx="457200" cy="467995"/>
          </a:xfrm>
          <a:prstGeom prst="rect">
            <a:avLst/>
          </a:prstGeom>
          <a:noFill/>
          <a:ln w="9525">
            <a:noFill/>
            <a:miter lim="800000"/>
            <a:headEnd/>
            <a:tailEnd/>
          </a:ln>
        </p:spPr>
      </p:pic>
      <p:sp>
        <p:nvSpPr>
          <p:cNvPr id="9" name="5 CuadroTexto"/>
          <p:cNvSpPr txBox="1"/>
          <p:nvPr/>
        </p:nvSpPr>
        <p:spPr>
          <a:xfrm>
            <a:off x="494016" y="5877272"/>
            <a:ext cx="1816523" cy="646331"/>
          </a:xfrm>
          <a:prstGeom prst="rect">
            <a:avLst/>
          </a:prstGeom>
          <a:noFill/>
        </p:spPr>
        <p:txBody>
          <a:bodyPr wrap="none" rtlCol="0">
            <a:spAutoFit/>
          </a:bodyPr>
          <a:lstStyle/>
          <a:p>
            <a:r>
              <a:rPr lang="es-MX" dirty="0" smtClean="0"/>
              <a:t>ENEP-PISGC-D-02</a:t>
            </a:r>
          </a:p>
          <a:p>
            <a:r>
              <a:rPr lang="es-MX" dirty="0" smtClean="0"/>
              <a:t>V01/012020</a:t>
            </a:r>
            <a:endParaRPr lang="es-ES" dirty="0"/>
          </a:p>
        </p:txBody>
      </p:sp>
    </p:spTree>
    <p:extLst>
      <p:ext uri="{BB962C8B-B14F-4D97-AF65-F5344CB8AC3E}">
        <p14:creationId xmlns:p14="http://schemas.microsoft.com/office/powerpoint/2010/main" val="22806783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98</Words>
  <Application>Microsoft Office PowerPoint</Application>
  <PresentationFormat>Presentación en pantalla (4:3)</PresentationFormat>
  <Paragraphs>18</Paragraphs>
  <Slides>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vt:i4>
      </vt:variant>
    </vt:vector>
  </HeadingPairs>
  <TitlesOfParts>
    <vt:vector size="6" baseType="lpstr">
      <vt:lpstr>Arial</vt:lpstr>
      <vt:lpstr>Calibri</vt:lpstr>
      <vt:lpstr>Tema de Office</vt:lpstr>
      <vt:lpstr>Objetivo General</vt:lpstr>
      <vt:lpstr>Objetivos Estratégicos</vt:lpstr>
      <vt:lpstr>Objetivos Estratégicos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Objetivo General</dc:title>
  <dc:creator>Mq</dc:creator>
  <cp:lastModifiedBy>ENEP</cp:lastModifiedBy>
  <cp:revision>4</cp:revision>
  <dcterms:created xsi:type="dcterms:W3CDTF">2016-08-17T16:17:39Z</dcterms:created>
  <dcterms:modified xsi:type="dcterms:W3CDTF">2020-01-15T15:19:30Z</dcterms:modified>
</cp:coreProperties>
</file>