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AE714-6DC0-4F0A-B8F2-8DD0082EA910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E5F-6D31-406E-8F39-9B9C0A1128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168A-12AE-4323-84AC-A427D7BDAAA7}" type="datetimeFigureOut">
              <a:rPr lang="es-MX" smtClean="0"/>
              <a:pPr/>
              <a:t>28/04/2015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3A41E-4863-4C70-BCAB-90FF7277CA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75856" y="188640"/>
            <a:ext cx="2276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Anja Eliane accent" pitchFamily="18" charset="0"/>
                <a:ea typeface="Anja Eliane accent" pitchFamily="18" charset="0"/>
              </a:rPr>
              <a:t>TALLER</a:t>
            </a:r>
            <a:endParaRPr lang="es-MX" sz="4800" dirty="0">
              <a:latin typeface="Anja Eliane accent" pitchFamily="18" charset="0"/>
              <a:ea typeface="Anja Eliane accent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908720"/>
            <a:ext cx="8106835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Franklin Gothic Book" pitchFamily="34" charset="0"/>
              </a:rPr>
              <a:t>+  Respetar reglas y normas establecidas al iniciar la actividad</a:t>
            </a:r>
          </a:p>
          <a:p>
            <a:endParaRPr lang="es-MX" dirty="0" smtClean="0">
              <a:latin typeface="Franklin Gothic Book" pitchFamily="34" charset="0"/>
            </a:endParaRPr>
          </a:p>
          <a:p>
            <a:r>
              <a:rPr lang="es-MX" dirty="0" smtClean="0">
                <a:latin typeface="Franklin Gothic Book" pitchFamily="34" charset="0"/>
              </a:rPr>
              <a:t>+ Objetivo: Obtener un producto final</a:t>
            </a:r>
          </a:p>
          <a:p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                    Socializar</a:t>
            </a:r>
          </a:p>
          <a:p>
            <a:r>
              <a:rPr lang="es-MX" dirty="0">
                <a:latin typeface="Franklin Gothic Book" pitchFamily="34" charset="0"/>
              </a:rPr>
              <a:t>	 </a:t>
            </a:r>
            <a:r>
              <a:rPr lang="es-MX" dirty="0" smtClean="0">
                <a:latin typeface="Franklin Gothic Book" pitchFamily="34" charset="0"/>
              </a:rPr>
              <a:t>    Romper barreras</a:t>
            </a:r>
          </a:p>
          <a:p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Propósitos metodológicos: </a:t>
            </a:r>
          </a:p>
          <a:p>
            <a:r>
              <a:rPr lang="es-MX" dirty="0" smtClean="0">
                <a:latin typeface="Franklin Gothic Book" pitchFamily="34" charset="0"/>
              </a:rPr>
              <a:t>        + La observación como fuente de conocimiento y desarrollo de la creatividad</a:t>
            </a:r>
          </a:p>
          <a:p>
            <a:r>
              <a:rPr lang="es-MX" dirty="0" smtClean="0">
                <a:latin typeface="Franklin Gothic Book" pitchFamily="34" charset="0"/>
              </a:rPr>
              <a:t>        + Manipulación de materiales</a:t>
            </a:r>
          </a:p>
          <a:p>
            <a:r>
              <a:rPr lang="es-MX" dirty="0" smtClean="0">
                <a:latin typeface="Franklin Gothic Book" pitchFamily="34" charset="0"/>
              </a:rPr>
              <a:t>        + Realización de actividad práctica y de reflexión de la misma</a:t>
            </a:r>
          </a:p>
          <a:p>
            <a:r>
              <a:rPr lang="es-MX" dirty="0" smtClean="0">
                <a:latin typeface="Franklin Gothic Book" pitchFamily="34" charset="0"/>
              </a:rPr>
              <a:t>        + Capacidad de análisis, síntesis, expresión, imaginación</a:t>
            </a:r>
          </a:p>
          <a:p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Planeación:</a:t>
            </a:r>
          </a:p>
          <a:p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        + Representación gráfica y escrita</a:t>
            </a:r>
          </a:p>
          <a:p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Organización</a:t>
            </a:r>
          </a:p>
          <a:p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        + Cualquier espacio interesante para enseñar y aprender</a:t>
            </a:r>
          </a:p>
          <a:p>
            <a:r>
              <a:rPr lang="es-MX" dirty="0" smtClean="0">
                <a:latin typeface="Franklin Gothic Book" pitchFamily="34" charset="0"/>
              </a:rPr>
              <a:t>         + Puede tener un invitado</a:t>
            </a:r>
          </a:p>
          <a:p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        + Pueden existir talleres simultáneos</a:t>
            </a:r>
          </a:p>
          <a:p>
            <a:r>
              <a:rPr lang="es-MX" dirty="0" smtClean="0">
                <a:latin typeface="Franklin Gothic Book" pitchFamily="34" charset="0"/>
              </a:rPr>
              <a:t>         + Grupal, individual, por equipo</a:t>
            </a:r>
            <a:endParaRPr lang="es-MX" dirty="0">
              <a:latin typeface="Franklin Gothic Book" pitchFamily="34" charset="0"/>
            </a:endParaRPr>
          </a:p>
          <a:p>
            <a:endParaRPr lang="es-MX" sz="2000" dirty="0">
              <a:latin typeface="Franklin Gothic Book" pitchFamily="34" charset="0"/>
            </a:endParaRPr>
          </a:p>
        </p:txBody>
      </p:sp>
      <p:pic>
        <p:nvPicPr>
          <p:cNvPr id="7170" name="Picture 2" descr="https://encrypted-tbn1.gstatic.com/images?q=tbn:ANd9GcRRIRMJVMps-ED3BqYFS9Ixi3sVQbrmVGXODH4E-7ABA0Oe6J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699792" cy="2808312"/>
          </a:xfrm>
          <a:prstGeom prst="rect">
            <a:avLst/>
          </a:prstGeom>
          <a:noFill/>
        </p:spPr>
      </p:pic>
      <p:pic>
        <p:nvPicPr>
          <p:cNvPr id="7" name="Picture 2" descr="http://2.bp.blogspot.com/-TrM5hbfhk4c/UNxCk_PWBxI/AAAAAAAAADs/cFP-E-DJ26U/s1600/escuelayfamil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80831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7941598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2000" dirty="0" smtClean="0">
                <a:latin typeface="Franklin Gothic Book" pitchFamily="34" charset="0"/>
              </a:rPr>
              <a:t>Valores pedagógicos:</a:t>
            </a:r>
          </a:p>
          <a:p>
            <a:r>
              <a:rPr lang="es-MX" sz="2000" dirty="0">
                <a:latin typeface="Franklin Gothic Book" pitchFamily="34" charset="0"/>
              </a:rPr>
              <a:t> </a:t>
            </a:r>
            <a:r>
              <a:rPr lang="es-MX" sz="2000" dirty="0" smtClean="0">
                <a:latin typeface="Franklin Gothic Book" pitchFamily="34" charset="0"/>
              </a:rPr>
              <a:t>             + Fortalece la memoria</a:t>
            </a:r>
          </a:p>
          <a:p>
            <a:r>
              <a:rPr lang="es-MX" sz="2000" dirty="0" smtClean="0">
                <a:latin typeface="Franklin Gothic Book" pitchFamily="34" charset="0"/>
              </a:rPr>
              <a:t>	+ Fija la atención</a:t>
            </a:r>
          </a:p>
          <a:p>
            <a:endParaRPr lang="es-MX" sz="2000" dirty="0" smtClean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Franklin Gothic Book" pitchFamily="34" charset="0"/>
              </a:rPr>
              <a:t>Función del docente:</a:t>
            </a:r>
          </a:p>
          <a:p>
            <a:r>
              <a:rPr lang="es-MX" sz="2000" dirty="0" smtClean="0">
                <a:latin typeface="Franklin Gothic Book" pitchFamily="34" charset="0"/>
              </a:rPr>
              <a:t>+ Preparar el material</a:t>
            </a:r>
          </a:p>
          <a:p>
            <a:r>
              <a:rPr lang="es-MX" sz="2000" dirty="0" smtClean="0">
                <a:latin typeface="Franklin Gothic Book" pitchFamily="34" charset="0"/>
              </a:rPr>
              <a:t>+ Control y presencia con todos los niños</a:t>
            </a:r>
          </a:p>
          <a:p>
            <a:r>
              <a:rPr lang="es-MX" sz="2000" dirty="0" smtClean="0">
                <a:latin typeface="Franklin Gothic Book" pitchFamily="34" charset="0"/>
              </a:rPr>
              <a:t>+ Explicaciones claras y precisas</a:t>
            </a:r>
          </a:p>
          <a:p>
            <a:r>
              <a:rPr lang="es-MX" sz="2000" dirty="0" smtClean="0">
                <a:latin typeface="Franklin Gothic Book" pitchFamily="34" charset="0"/>
              </a:rPr>
              <a:t>+ Atender individualmente</a:t>
            </a:r>
          </a:p>
          <a:p>
            <a:r>
              <a:rPr lang="es-MX" sz="2000" dirty="0" smtClean="0">
                <a:latin typeface="Franklin Gothic Book" pitchFamily="34" charset="0"/>
              </a:rPr>
              <a:t>+ Propiciar el orden en el trabajo</a:t>
            </a:r>
          </a:p>
          <a:p>
            <a:r>
              <a:rPr lang="es-MX" sz="2000" dirty="0" smtClean="0">
                <a:latin typeface="Franklin Gothic Book" pitchFamily="34" charset="0"/>
              </a:rPr>
              <a:t>+ Mantener un diálogo continuo con alumnos</a:t>
            </a:r>
          </a:p>
          <a:p>
            <a:r>
              <a:rPr lang="es-MX" sz="2000" dirty="0" smtClean="0">
                <a:latin typeface="Franklin Gothic Book" pitchFamily="34" charset="0"/>
              </a:rPr>
              <a:t>+ Apoyar y orientar la realización</a:t>
            </a:r>
          </a:p>
          <a:p>
            <a:endParaRPr lang="es-MX" sz="2000" dirty="0" smtClean="0">
              <a:latin typeface="Franklin Gothic Book" pitchFamily="34" charset="0"/>
            </a:endParaRPr>
          </a:p>
          <a:p>
            <a:endParaRPr lang="es-MX" sz="2000" dirty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endParaRPr lang="es-MX" sz="2000" dirty="0" smtClean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Franklin Gothic Book" pitchFamily="34" charset="0"/>
              </a:rPr>
              <a:t>Tipos de talleres:</a:t>
            </a:r>
          </a:p>
          <a:p>
            <a:r>
              <a:rPr lang="es-MX" sz="2000" dirty="0">
                <a:latin typeface="Franklin Gothic Book" pitchFamily="34" charset="0"/>
              </a:rPr>
              <a:t>	</a:t>
            </a:r>
            <a:r>
              <a:rPr lang="es-MX" sz="2000" dirty="0" smtClean="0">
                <a:latin typeface="Franklin Gothic Book" pitchFamily="34" charset="0"/>
              </a:rPr>
              <a:t>+ Papel			+ Juegos		+ Modelado</a:t>
            </a:r>
          </a:p>
          <a:p>
            <a:r>
              <a:rPr lang="es-MX" sz="2000" dirty="0">
                <a:latin typeface="Franklin Gothic Book" pitchFamily="34" charset="0"/>
              </a:rPr>
              <a:t>	</a:t>
            </a:r>
            <a:r>
              <a:rPr lang="es-MX" sz="2000" dirty="0" smtClean="0">
                <a:latin typeface="Franklin Gothic Book" pitchFamily="34" charset="0"/>
              </a:rPr>
              <a:t>+ Dramatización		+Cocina			+Tejido</a:t>
            </a:r>
          </a:p>
          <a:p>
            <a:r>
              <a:rPr lang="es-MX" sz="2000" dirty="0">
                <a:latin typeface="Franklin Gothic Book" pitchFamily="34" charset="0"/>
              </a:rPr>
              <a:t>	</a:t>
            </a:r>
            <a:r>
              <a:rPr lang="es-MX" sz="2000" dirty="0" smtClean="0">
                <a:latin typeface="Franklin Gothic Book" pitchFamily="34" charset="0"/>
              </a:rPr>
              <a:t>+Pintura		+Inventos		+Cerámica</a:t>
            </a:r>
          </a:p>
          <a:p>
            <a:r>
              <a:rPr lang="es-MX" sz="2000" dirty="0">
                <a:latin typeface="Franklin Gothic Book" pitchFamily="34" charset="0"/>
              </a:rPr>
              <a:t>	</a:t>
            </a:r>
            <a:r>
              <a:rPr lang="es-MX" sz="2000" dirty="0" smtClean="0">
                <a:latin typeface="Franklin Gothic Book" pitchFamily="34" charset="0"/>
              </a:rPr>
              <a:t>+Costura		+Escultura		+Lectura</a:t>
            </a:r>
          </a:p>
          <a:p>
            <a:r>
              <a:rPr lang="es-MX" sz="2000" dirty="0">
                <a:latin typeface="Franklin Gothic Book" pitchFamily="34" charset="0"/>
              </a:rPr>
              <a:t>	</a:t>
            </a:r>
            <a:r>
              <a:rPr lang="es-MX" sz="2000" dirty="0" smtClean="0">
                <a:latin typeface="Franklin Gothic Book" pitchFamily="34" charset="0"/>
              </a:rPr>
              <a:t>+Cuentos		+Títeres			+Artesanía</a:t>
            </a:r>
            <a:endParaRPr lang="es-MX" sz="2000" dirty="0">
              <a:latin typeface="Franklin Gothic Book" pitchFamily="34" charset="0"/>
            </a:endParaRPr>
          </a:p>
        </p:txBody>
      </p:sp>
      <p:pic>
        <p:nvPicPr>
          <p:cNvPr id="4" name="Picture 6" descr="http://2.bp.blogspot.com/_PG8VkXJ-5Ms/TG6hhvjHaYI/AAAAAAAAEx8/Ebiy89YSEiw/s1600/PA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40679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44624"/>
            <a:ext cx="7167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Anja Eliane accent" pitchFamily="18" charset="0"/>
                <a:ea typeface="Anja Eliane accent" pitchFamily="18" charset="0"/>
              </a:rPr>
              <a:t>RINCONES DE TRABAJO</a:t>
            </a:r>
            <a:endParaRPr lang="es-MX" sz="4800" dirty="0">
              <a:latin typeface="Anja Eliane accent" pitchFamily="18" charset="0"/>
              <a:ea typeface="Anja Eliane accent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82818"/>
            <a:ext cx="92303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8"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Propuesto por la educador</a:t>
            </a:r>
          </a:p>
          <a:p>
            <a:pPr lvl="8">
              <a:buFont typeface="Arial" charset="0"/>
              <a:buChar char="•"/>
            </a:pPr>
            <a:endParaRPr lang="es-MX" dirty="0" smtClean="0">
              <a:latin typeface="Franklin Gothic Book" pitchFamily="34" charset="0"/>
            </a:endParaRPr>
          </a:p>
          <a:p>
            <a:pPr lvl="8"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Respetar reglas, hacer a los niños responsables del </a:t>
            </a:r>
          </a:p>
          <a:p>
            <a:pPr lvl="8"/>
            <a:r>
              <a:rPr lang="es-MX" dirty="0">
                <a:latin typeface="Franklin Gothic Book" pitchFamily="34" charset="0"/>
              </a:rPr>
              <a:t>m</a:t>
            </a:r>
            <a:r>
              <a:rPr lang="es-MX" dirty="0" smtClean="0">
                <a:latin typeface="Franklin Gothic Book" pitchFamily="34" charset="0"/>
              </a:rPr>
              <a:t>aterial</a:t>
            </a:r>
          </a:p>
          <a:p>
            <a:pPr lvl="8"/>
            <a:endParaRPr lang="es-MX" dirty="0">
              <a:latin typeface="Franklin Gothic Book" pitchFamily="34" charset="0"/>
            </a:endParaRPr>
          </a:p>
          <a:p>
            <a:pPr lvl="8"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 Momento propicio para evaluar (observaciones, fotos,</a:t>
            </a:r>
          </a:p>
          <a:p>
            <a:pPr lvl="8"/>
            <a:r>
              <a:rPr lang="es-MX" dirty="0" smtClean="0">
                <a:latin typeface="Franklin Gothic Book" pitchFamily="34" charset="0"/>
              </a:rPr>
              <a:t>videos, trabajos, etc.)</a:t>
            </a:r>
          </a:p>
          <a:p>
            <a:pPr lvl="8">
              <a:buFont typeface="Arial" charset="0"/>
              <a:buChar char="•"/>
            </a:pPr>
            <a:endParaRPr lang="es-MX" dirty="0" smtClean="0">
              <a:latin typeface="Franklin Gothic Book" pitchFamily="34" charset="0"/>
            </a:endParaRPr>
          </a:p>
          <a:p>
            <a:pPr lvl="8"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Propósitos metodológicos</a:t>
            </a:r>
          </a:p>
          <a:p>
            <a:pPr lvl="8"/>
            <a:r>
              <a:rPr lang="es-MX" dirty="0">
                <a:latin typeface="Franklin Gothic Book" pitchFamily="34" charset="0"/>
              </a:rPr>
              <a:t>	</a:t>
            </a:r>
            <a:r>
              <a:rPr lang="es-MX" dirty="0" smtClean="0">
                <a:latin typeface="Franklin Gothic Book" pitchFamily="34" charset="0"/>
              </a:rPr>
              <a:t>+ Desarrollar autonomía del niño</a:t>
            </a:r>
          </a:p>
          <a:p>
            <a:pPr lvl="8"/>
            <a:r>
              <a:rPr lang="es-MX" dirty="0">
                <a:latin typeface="Franklin Gothic Book" pitchFamily="34" charset="0"/>
              </a:rPr>
              <a:t>	</a:t>
            </a:r>
            <a:r>
              <a:rPr lang="es-MX" dirty="0" smtClean="0">
                <a:latin typeface="Franklin Gothic Book" pitchFamily="34" charset="0"/>
              </a:rPr>
              <a:t>+ Formación intelectual y social</a:t>
            </a:r>
          </a:p>
          <a:p>
            <a:pPr lvl="8"/>
            <a:r>
              <a:rPr lang="es-MX" dirty="0">
                <a:latin typeface="Franklin Gothic Book" pitchFamily="34" charset="0"/>
              </a:rPr>
              <a:t>	</a:t>
            </a:r>
            <a:r>
              <a:rPr lang="es-MX" dirty="0" smtClean="0">
                <a:latin typeface="Franklin Gothic Book" pitchFamily="34" charset="0"/>
              </a:rPr>
              <a:t>+ Favorece las necesidades individuales</a:t>
            </a:r>
          </a:p>
          <a:p>
            <a:pPr lvl="8">
              <a:buFont typeface="Arial" charset="0"/>
              <a:buChar char="•"/>
            </a:pPr>
            <a:endParaRPr lang="es-MX" dirty="0" smtClean="0">
              <a:latin typeface="Franklin Gothic Book" pitchFamily="34" charset="0"/>
            </a:endParaRPr>
          </a:p>
          <a:p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        </a:t>
            </a:r>
            <a:endParaRPr lang="es-MX" sz="2000" dirty="0">
              <a:latin typeface="Franklin Gothic Book" pitchFamily="34" charset="0"/>
            </a:endParaRPr>
          </a:p>
        </p:txBody>
      </p:sp>
      <p:pic>
        <p:nvPicPr>
          <p:cNvPr id="6" name="Picture 4" descr="http://www.ueom.com/wp-content/uploads/preescolar-dibujos-1.jpg"/>
          <p:cNvPicPr>
            <a:picLocks noChangeAspect="1" noChangeArrowheads="1"/>
          </p:cNvPicPr>
          <p:nvPr/>
        </p:nvPicPr>
        <p:blipFill>
          <a:blip r:embed="rId2" cstate="print"/>
          <a:srcRect t="9915"/>
          <a:stretch>
            <a:fillRect/>
          </a:stretch>
        </p:blipFill>
        <p:spPr bwMode="auto">
          <a:xfrm>
            <a:off x="83840" y="764704"/>
            <a:ext cx="3552056" cy="316835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4005064"/>
            <a:ext cx="78047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Función del docente</a:t>
            </a:r>
          </a:p>
          <a:p>
            <a:r>
              <a:rPr lang="es-MX" dirty="0" smtClean="0">
                <a:latin typeface="Franklin Gothic Book" pitchFamily="34" charset="0"/>
              </a:rPr>
              <a:t>+ Cambiar concepto de orden, todos hacen cosas diferentes</a:t>
            </a:r>
          </a:p>
          <a:p>
            <a:r>
              <a:rPr lang="es-MX" dirty="0" smtClean="0">
                <a:latin typeface="Franklin Gothic Book" pitchFamily="34" charset="0"/>
              </a:rPr>
              <a:t>+ Organizar y anticipar las condiciones indispensables para que el niño juegue</a:t>
            </a:r>
          </a:p>
          <a:p>
            <a:r>
              <a:rPr lang="es-MX" dirty="0" smtClean="0">
                <a:latin typeface="Franklin Gothic Book" pitchFamily="34" charset="0"/>
              </a:rPr>
              <a:t>+ Poco a poco se acostumbra a esta forma de trabajo</a:t>
            </a:r>
          </a:p>
          <a:p>
            <a:r>
              <a:rPr lang="es-MX" dirty="0" smtClean="0">
                <a:latin typeface="Franklin Gothic Book" pitchFamily="34" charset="0"/>
              </a:rPr>
              <a:t>+ Cambiar materiales si se pierde el interés</a:t>
            </a:r>
          </a:p>
          <a:p>
            <a:r>
              <a:rPr lang="es-MX" dirty="0" smtClean="0">
                <a:latin typeface="Franklin Gothic Book" pitchFamily="34" charset="0"/>
              </a:rPr>
              <a:t>+ Planear actividades reflexivas</a:t>
            </a:r>
          </a:p>
          <a:p>
            <a:r>
              <a:rPr lang="es-MX" dirty="0" smtClean="0">
                <a:latin typeface="Franklin Gothic Book" pitchFamily="34" charset="0"/>
              </a:rPr>
              <a:t>+ Propiciar la autonomía</a:t>
            </a:r>
          </a:p>
          <a:p>
            <a:r>
              <a:rPr lang="es-MX" dirty="0" smtClean="0">
                <a:latin typeface="Franklin Gothic Book" pitchFamily="34" charset="0"/>
              </a:rPr>
              <a:t>+ Establecer reglas</a:t>
            </a:r>
          </a:p>
          <a:p>
            <a:r>
              <a:rPr lang="es-MX" dirty="0" smtClean="0">
                <a:latin typeface="Franklin Gothic Book" pitchFamily="34" charset="0"/>
              </a:rPr>
              <a:t>+ Explicar la forma de trabajo (evitará la indisciplina)</a:t>
            </a:r>
          </a:p>
          <a:p>
            <a:r>
              <a:rPr lang="es-MX" dirty="0" smtClean="0">
                <a:latin typeface="Franklin Gothic Book" pitchFamily="34" charset="0"/>
              </a:rPr>
              <a:t>+ Dar a conocer a los niños los contenidos que aprenderán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520206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 Objetivos</a:t>
            </a:r>
          </a:p>
          <a:p>
            <a:r>
              <a:rPr lang="es-MX" dirty="0" smtClean="0">
                <a:latin typeface="Franklin Gothic Book" pitchFamily="34" charset="0"/>
              </a:rPr>
              <a:t>+ Modificar la organización dentro del aula</a:t>
            </a:r>
          </a:p>
          <a:p>
            <a:r>
              <a:rPr lang="es-MX" dirty="0" smtClean="0">
                <a:latin typeface="Franklin Gothic Book" pitchFamily="34" charset="0"/>
              </a:rPr>
              <a:t>+ Existen diferentes actividades al mismo tiempo </a:t>
            </a:r>
          </a:p>
          <a:p>
            <a:r>
              <a:rPr lang="es-MX" dirty="0">
                <a:latin typeface="Franklin Gothic Book" pitchFamily="34" charset="0"/>
              </a:rPr>
              <a:t>+</a:t>
            </a:r>
            <a:r>
              <a:rPr lang="es-MX" dirty="0" smtClean="0">
                <a:latin typeface="Franklin Gothic Book" pitchFamily="34" charset="0"/>
              </a:rPr>
              <a:t> Puede establecer un rol o juego espontáneo</a:t>
            </a:r>
          </a:p>
          <a:p>
            <a:r>
              <a:rPr lang="es-MX" dirty="0" smtClean="0">
                <a:latin typeface="Franklin Gothic Book" pitchFamily="34" charset="0"/>
              </a:rPr>
              <a:t>+ Niño debe manipular materiales </a:t>
            </a:r>
          </a:p>
          <a:p>
            <a:r>
              <a:rPr lang="es-MX" dirty="0" smtClean="0">
                <a:latin typeface="Franklin Gothic Book" pitchFamily="34" charset="0"/>
              </a:rPr>
              <a:t>+ Material debe estar al alcance</a:t>
            </a:r>
          </a:p>
          <a:p>
            <a:r>
              <a:rPr lang="es-MX" dirty="0" smtClean="0">
                <a:latin typeface="Franklin Gothic Book" pitchFamily="34" charset="0"/>
              </a:rPr>
              <a:t>+ Tiempo fijo</a:t>
            </a:r>
          </a:p>
          <a:p>
            <a:r>
              <a:rPr lang="es-MX" dirty="0" smtClean="0">
                <a:latin typeface="Franklin Gothic Book" pitchFamily="34" charset="0"/>
              </a:rPr>
              <a:t>+ 1 o más actividades por rincón</a:t>
            </a:r>
          </a:p>
          <a:p>
            <a:r>
              <a:rPr lang="es-MX" dirty="0" smtClean="0">
                <a:latin typeface="Franklin Gothic Book" pitchFamily="34" charset="0"/>
              </a:rPr>
              <a:t>+ Propósito bien definido</a:t>
            </a:r>
          </a:p>
          <a:p>
            <a:r>
              <a:rPr lang="es-MX" dirty="0" smtClean="0">
                <a:latin typeface="Franklin Gothic Book" pitchFamily="34" charset="0"/>
              </a:rPr>
              <a:t>+ Debe evaluarse</a:t>
            </a:r>
          </a:p>
          <a:p>
            <a:endParaRPr lang="es-MX" sz="2000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Carnet</a:t>
            </a:r>
          </a:p>
          <a:p>
            <a:r>
              <a:rPr lang="es-MX" dirty="0" smtClean="0">
                <a:latin typeface="Franklin Gothic Book" pitchFamily="34" charset="0"/>
              </a:rPr>
              <a:t>+ Es una constancia de haber realizado la actividad</a:t>
            </a:r>
          </a:p>
          <a:p>
            <a:r>
              <a:rPr lang="es-MX" dirty="0" smtClean="0">
                <a:latin typeface="Franklin Gothic Book" pitchFamily="34" charset="0"/>
              </a:rPr>
              <a:t>+ Sirve como evidencia del trabajo del niño</a:t>
            </a:r>
          </a:p>
        </p:txBody>
      </p:sp>
      <p:pic>
        <p:nvPicPr>
          <p:cNvPr id="4100" name="Picture 4" descr="http://www.nidosdelima.org/portal/cont_r21/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26185"/>
            <a:ext cx="5544616" cy="2543175"/>
          </a:xfrm>
          <a:prstGeom prst="rect">
            <a:avLst/>
          </a:prstGeom>
          <a:noFill/>
        </p:spPr>
      </p:pic>
      <p:sp>
        <p:nvSpPr>
          <p:cNvPr id="4102" name="AutoShape 6" descr="Resultado de imagen para cubos con letras para color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8" name="7 Grupo"/>
          <p:cNvGrpSpPr/>
          <p:nvPr/>
        </p:nvGrpSpPr>
        <p:grpSpPr>
          <a:xfrm>
            <a:off x="5796136" y="476672"/>
            <a:ext cx="3024336" cy="3861048"/>
            <a:chOff x="395536" y="692696"/>
            <a:chExt cx="2880320" cy="3744416"/>
          </a:xfrm>
        </p:grpSpPr>
        <p:grpSp>
          <p:nvGrpSpPr>
            <p:cNvPr id="9" name="19 Grupo"/>
            <p:cNvGrpSpPr/>
            <p:nvPr/>
          </p:nvGrpSpPr>
          <p:grpSpPr>
            <a:xfrm>
              <a:off x="624168" y="1124745"/>
              <a:ext cx="2651688" cy="3125397"/>
              <a:chOff x="535068" y="1124744"/>
              <a:chExt cx="6629221" cy="3986464"/>
            </a:xfrm>
          </p:grpSpPr>
          <p:grpSp>
            <p:nvGrpSpPr>
              <p:cNvPr id="12" name="15 Grupo"/>
              <p:cNvGrpSpPr/>
              <p:nvPr/>
            </p:nvGrpSpPr>
            <p:grpSpPr>
              <a:xfrm>
                <a:off x="683568" y="1124744"/>
                <a:ext cx="6120680" cy="3655344"/>
                <a:chOff x="683568" y="1124744"/>
                <a:chExt cx="3384376" cy="2671213"/>
              </a:xfrm>
            </p:grpSpPr>
            <p:pic>
              <p:nvPicPr>
                <p:cNvPr id="16" name="Picture 6" descr="http://static.ellahoy.es/ellahoy/fotogallery/600X532/144739/dibujo-para-colorear-cubos-con-letras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3568" y="1124744"/>
                  <a:ext cx="864096" cy="70383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8" descr="http://aprenderjugar.com/wp-content/uploads/2011/03/escribir.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83568" y="1988840"/>
                  <a:ext cx="829229" cy="86409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0" descr="http://1.bp.blogspot.com/-nHxgOfwzENk/VAc5P_6IKTI/AAAAAAAAE-k/RPA9NCkBOtc/s1600/NI%C3%91OS%2BESTUDIANDO%2BPARA%2BCOLOREAR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3568" y="3065315"/>
                  <a:ext cx="936104" cy="7306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2" descr="http://www.pintarcolorear.org/wp-content/uploads/2013/06/ninos-comiendo-para-colorear-300x225.gi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835696" y="1141859"/>
                  <a:ext cx="1080120" cy="7518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4" descr="http://www.quierodibujos.com/i/Juegos-de-Mesa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41288" b="14577"/>
                <a:stretch>
                  <a:fillRect/>
                </a:stretch>
              </p:blipFill>
              <p:spPr bwMode="auto">
                <a:xfrm>
                  <a:off x="1928242" y="2060848"/>
                  <a:ext cx="987574" cy="79208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6" descr="http://cdn5.dibujos.net/dibujos/pintar/dado.gif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10479" r="14670"/>
                <a:stretch>
                  <a:fillRect/>
                </a:stretch>
              </p:blipFill>
              <p:spPr bwMode="auto">
                <a:xfrm>
                  <a:off x="1979712" y="3068960"/>
                  <a:ext cx="720080" cy="7200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8" descr="http://2.bp.blogspot.com/_a5mK001oySU/TJHqmOoGgwI/AAAAAAAAhsQ/OIR9CAWriyg/s320/10_nina_recortando_con_tijeras.gif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059832" y="1196753"/>
                  <a:ext cx="1008112" cy="7200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20" descr="http://www.conmishijos.com/pictures/posts/15000/15170-4-dibujos-clase-de-plastica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15750" r="18101" b="22683"/>
                <a:stretch>
                  <a:fillRect/>
                </a:stretch>
              </p:blipFill>
              <p:spPr bwMode="auto">
                <a:xfrm>
                  <a:off x="3059832" y="2060848"/>
                  <a:ext cx="864096" cy="69436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22" descr="rompecabezas del cuerpo humano para imprimir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131840" y="3068961"/>
                  <a:ext cx="648072" cy="72008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3" name="12 CuadroTexto"/>
              <p:cNvSpPr txBox="1"/>
              <p:nvPr/>
            </p:nvSpPr>
            <p:spPr>
              <a:xfrm>
                <a:off x="535068" y="2087890"/>
                <a:ext cx="6629221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50" dirty="0" smtClean="0"/>
                  <a:t>Formar palabras         Igualar	  Modelado</a:t>
                </a:r>
                <a:endParaRPr lang="es-MX" sz="1050" dirty="0"/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1134813" y="3423973"/>
                <a:ext cx="5515133" cy="314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00" dirty="0" smtClean="0"/>
                  <a:t>Copiar </a:t>
                </a:r>
                <a:r>
                  <a:rPr lang="es-MX" sz="1000" dirty="0"/>
                  <a:t> </a:t>
                </a:r>
                <a:r>
                  <a:rPr lang="es-MX" sz="1000" dirty="0" smtClean="0"/>
                  <a:t>           Caminito                Dibujar</a:t>
                </a:r>
                <a:endParaRPr lang="es-MX" sz="1000" dirty="0"/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733187" y="4797152"/>
                <a:ext cx="6088207" cy="314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00" dirty="0" smtClean="0"/>
                  <a:t>Leer cuentos            Adición                  Armar</a:t>
                </a:r>
                <a:endParaRPr lang="es-MX" sz="1000" dirty="0"/>
              </a:p>
            </p:txBody>
          </p:sp>
        </p:grpSp>
        <p:sp>
          <p:nvSpPr>
            <p:cNvPr id="10" name="9 CuadroTexto"/>
            <p:cNvSpPr txBox="1"/>
            <p:nvPr/>
          </p:nvSpPr>
          <p:spPr>
            <a:xfrm>
              <a:off x="539552" y="692696"/>
              <a:ext cx="191430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smtClean="0"/>
                <a:t>Rincones de trabajo</a:t>
              </a:r>
            </a:p>
            <a:p>
              <a:r>
                <a:rPr lang="es-MX" sz="1050" dirty="0" smtClean="0"/>
                <a:t>Nombre:_____      Fecha______</a:t>
              </a:r>
              <a:endParaRPr lang="es-MX" sz="105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395536" y="692696"/>
              <a:ext cx="2880320" cy="37444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44624"/>
            <a:ext cx="6087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Anja Eliane accent" pitchFamily="18" charset="0"/>
                <a:ea typeface="Anja Eliane accent" pitchFamily="18" charset="0"/>
              </a:rPr>
              <a:t>UNIDAD DIDÁCTICA</a:t>
            </a:r>
            <a:endParaRPr lang="es-MX" sz="4800" dirty="0">
              <a:latin typeface="Anja Eliane accent" pitchFamily="18" charset="0"/>
              <a:ea typeface="Anja Eliane accent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908720"/>
            <a:ext cx="63586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 Debe incluir objetivo, materiales, tiempo, espacio y evaluación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Fomenta la observación del medio que le rodea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Favorece las capacidades perceptivas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Debe plantearse en un contexto real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Se considera al docente como un profesional capacitado </a:t>
            </a:r>
          </a:p>
          <a:p>
            <a:r>
              <a:rPr lang="es-MX" dirty="0" smtClean="0">
                <a:latin typeface="Franklin Gothic Book" pitchFamily="34" charset="0"/>
              </a:rPr>
              <a:t>para seleccionar, elegir, elaborar y tomar decisiones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Favorece en el niño: </a:t>
            </a:r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la investigación, observación.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Organización: grupal, equipos, individual</a:t>
            </a: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endParaRPr lang="es-MX" dirty="0" smtClean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Puede manejar junto con otras modalidades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Planea por semana</a:t>
            </a:r>
          </a:p>
        </p:txBody>
      </p:sp>
      <p:pic>
        <p:nvPicPr>
          <p:cNvPr id="2050" name="Picture 2" descr="http://www.esponjiforme.com/images/terrorismo/fru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68760"/>
            <a:ext cx="313184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60648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 Se divide en: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u="sng" dirty="0" smtClean="0">
                <a:latin typeface="Franklin Gothic Book" pitchFamily="34" charset="0"/>
              </a:rPr>
              <a:t>Mapa de oportunidades</a:t>
            </a:r>
            <a:r>
              <a:rPr lang="es-MX" dirty="0" smtClean="0">
                <a:latin typeface="Franklin Gothic Book" pitchFamily="34" charset="0"/>
              </a:rPr>
              <a:t>: análisis de la situación y del ambiente que rodea a los niños 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u="sng" dirty="0" smtClean="0">
                <a:latin typeface="Franklin Gothic Book" pitchFamily="34" charset="0"/>
              </a:rPr>
              <a:t>Recorte geográfico: </a:t>
            </a:r>
            <a:r>
              <a:rPr lang="es-MX" dirty="0" smtClean="0">
                <a:latin typeface="Franklin Gothic Book" pitchFamily="34" charset="0"/>
              </a:rPr>
              <a:t>permite contextualizar correctamente</a:t>
            </a:r>
          </a:p>
          <a:p>
            <a:r>
              <a:rPr lang="es-MX" dirty="0" smtClean="0">
                <a:latin typeface="Franklin Gothic Book" pitchFamily="34" charset="0"/>
              </a:rPr>
              <a:t>Debe partir de lo que rodea al niño y después abarcar más</a:t>
            </a:r>
          </a:p>
          <a:p>
            <a:r>
              <a:rPr lang="es-MX" dirty="0" smtClean="0">
                <a:latin typeface="Franklin Gothic Book" pitchFamily="34" charset="0"/>
              </a:rPr>
              <a:t>Tiene que ser significativo</a:t>
            </a:r>
          </a:p>
          <a:p>
            <a:r>
              <a:rPr lang="es-MX" dirty="0" smtClean="0">
                <a:latin typeface="Franklin Gothic Book" pitchFamily="34" charset="0"/>
              </a:rPr>
              <a:t>Debe verse desde la óptica del niño</a:t>
            </a:r>
          </a:p>
          <a:p>
            <a:r>
              <a:rPr lang="es-MX" dirty="0" smtClean="0">
                <a:latin typeface="Franklin Gothic Book" pitchFamily="34" charset="0"/>
              </a:rPr>
              <a:t>Debe ser un contexto real</a:t>
            </a:r>
          </a:p>
          <a:p>
            <a:endParaRPr lang="es-MX" dirty="0">
              <a:latin typeface="Franklin Gothic Book" pitchFamily="34" charset="0"/>
            </a:endParaRPr>
          </a:p>
          <a:p>
            <a:r>
              <a:rPr lang="es-MX" dirty="0" smtClean="0">
                <a:latin typeface="Franklin Gothic Book" pitchFamily="34" charset="0"/>
              </a:rPr>
              <a:t>*</a:t>
            </a:r>
            <a:r>
              <a:rPr lang="es-MX" u="sng" dirty="0" smtClean="0">
                <a:latin typeface="Franklin Gothic Book" pitchFamily="34" charset="0"/>
              </a:rPr>
              <a:t>Torbellino de ideas:</a:t>
            </a:r>
            <a:r>
              <a:rPr lang="es-MX" dirty="0" smtClean="0">
                <a:latin typeface="Franklin Gothic Book" pitchFamily="34" charset="0"/>
              </a:rPr>
              <a:t> se plasma lo que los alumnos desean saber, posteriormente la </a:t>
            </a:r>
          </a:p>
          <a:p>
            <a:r>
              <a:rPr lang="es-MX" dirty="0" smtClean="0">
                <a:latin typeface="Franklin Gothic Book" pitchFamily="34" charset="0"/>
              </a:rPr>
              <a:t>educadora organiza dicha información</a:t>
            </a:r>
          </a:p>
          <a:p>
            <a:endParaRPr lang="es-MX" dirty="0">
              <a:latin typeface="Franklin Gothic Book" pitchFamily="34" charset="0"/>
            </a:endParaRPr>
          </a:p>
          <a:p>
            <a:r>
              <a:rPr lang="es-MX" dirty="0" smtClean="0">
                <a:latin typeface="Franklin Gothic Book" pitchFamily="34" charset="0"/>
              </a:rPr>
              <a:t>*</a:t>
            </a:r>
            <a:r>
              <a:rPr lang="es-MX" u="sng" dirty="0" smtClean="0">
                <a:latin typeface="Franklin Gothic Book" pitchFamily="34" charset="0"/>
              </a:rPr>
              <a:t>Cronograma: </a:t>
            </a:r>
            <a:r>
              <a:rPr lang="es-MX" dirty="0" smtClean="0">
                <a:latin typeface="Franklin Gothic Book" pitchFamily="34" charset="0"/>
              </a:rPr>
              <a:t>se realiza semanalmente</a:t>
            </a:r>
          </a:p>
          <a:p>
            <a:r>
              <a:rPr lang="es-MX" dirty="0" smtClean="0">
                <a:latin typeface="Franklin Gothic Book" pitchFamily="34" charset="0"/>
              </a:rPr>
              <a:t>El niño debe identifica las  actividades que se</a:t>
            </a:r>
          </a:p>
          <a:p>
            <a:r>
              <a:rPr lang="es-MX" dirty="0" smtClean="0">
                <a:latin typeface="Franklin Gothic Book" pitchFamily="34" charset="0"/>
              </a:rPr>
              <a:t>realizarán día a día</a:t>
            </a:r>
          </a:p>
          <a:p>
            <a:pPr>
              <a:buFont typeface="Arial" charset="0"/>
              <a:buChar char="•"/>
            </a:pPr>
            <a:endParaRPr lang="es-MX" dirty="0" smtClean="0">
              <a:latin typeface="Franklin Gothic Book" pitchFamily="34" charset="0"/>
            </a:endParaRPr>
          </a:p>
        </p:txBody>
      </p:sp>
      <p:pic>
        <p:nvPicPr>
          <p:cNvPr id="20482" name="Picture 2" descr="http://3.bp.blogspot.com/-QrBe_ru6CzY/UjFbExD9FRI/AAAAAAAAI9I/2xTpH9EaSWI/s1600/image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442798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8969" y="44624"/>
            <a:ext cx="3377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Anja Eliane accent" pitchFamily="18" charset="0"/>
                <a:ea typeface="Anja Eliane accent" pitchFamily="18" charset="0"/>
              </a:rPr>
              <a:t>PROYECTO</a:t>
            </a:r>
            <a:endParaRPr lang="es-MX" sz="4800" dirty="0">
              <a:latin typeface="Anja Eliane accent" pitchFamily="18" charset="0"/>
              <a:ea typeface="Anja Eliane accent" pitchFamily="18" charset="0"/>
            </a:endParaRPr>
          </a:p>
        </p:txBody>
      </p:sp>
      <p:sp>
        <p:nvSpPr>
          <p:cNvPr id="1030" name="AutoShape 6" descr="Resultado de imagen para dibujos de niños cientif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2" name="AutoShape 8" descr="Resultado de imagen para dibujos de niños cientif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2785400" y="836712"/>
            <a:ext cx="63387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                     * Favorece y propicia que el niño se aproxime al</a:t>
            </a:r>
          </a:p>
          <a:p>
            <a:pPr>
              <a:buFont typeface="Arial" charset="0"/>
              <a:buChar char="•"/>
            </a:pPr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                 saber científico a través de la investigación, </a:t>
            </a:r>
          </a:p>
          <a:p>
            <a:pPr>
              <a:buFont typeface="Arial" charset="0"/>
              <a:buChar char="•"/>
            </a:pPr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                 partiendo de lo cotidiano y resolución de problemas</a:t>
            </a:r>
          </a:p>
          <a:p>
            <a:pPr>
              <a:buFont typeface="Arial" charset="0"/>
              <a:buChar char="•"/>
            </a:pPr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                 prácticos 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                      * Fomentan:  la actividad reflexiva</a:t>
            </a:r>
          </a:p>
          <a:p>
            <a:pPr>
              <a:buFont typeface="Arial" charset="0"/>
              <a:buChar char="•"/>
            </a:pPr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         		+ desarrollo de una conciencia crítica</a:t>
            </a:r>
          </a:p>
          <a:p>
            <a:pPr lvl="4"/>
            <a:r>
              <a:rPr lang="es-MX" dirty="0" smtClean="0">
                <a:latin typeface="Franklin Gothic Book" pitchFamily="34" charset="0"/>
              </a:rPr>
              <a:t>+ capacidad para dialogar</a:t>
            </a:r>
          </a:p>
          <a:p>
            <a:pPr lvl="4"/>
            <a:r>
              <a:rPr lang="es-MX" dirty="0" smtClean="0">
                <a:latin typeface="Franklin Gothic Book" pitchFamily="34" charset="0"/>
              </a:rPr>
              <a:t>+autocontrol</a:t>
            </a:r>
          </a:p>
          <a:p>
            <a:pPr lvl="4"/>
            <a:r>
              <a:rPr lang="es-MX" dirty="0" smtClean="0">
                <a:latin typeface="Franklin Gothic Book" pitchFamily="34" charset="0"/>
              </a:rPr>
              <a:t>+interacción</a:t>
            </a:r>
          </a:p>
          <a:p>
            <a:pPr lvl="4"/>
            <a:r>
              <a:rPr lang="es-MX" dirty="0" smtClean="0">
                <a:latin typeface="Franklin Gothic Book" pitchFamily="34" charset="0"/>
              </a:rPr>
              <a:t>+ser crítico</a:t>
            </a:r>
          </a:p>
          <a:p>
            <a:pPr lvl="4"/>
            <a:r>
              <a:rPr lang="es-MX" dirty="0" smtClean="0">
                <a:latin typeface="Franklin Gothic Book" pitchFamily="34" charset="0"/>
              </a:rPr>
              <a:t>+autonomía</a:t>
            </a:r>
            <a:endParaRPr lang="es-MX" dirty="0">
              <a:latin typeface="Franklin Gothic Boo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4365104"/>
            <a:ext cx="67795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   Organización: todo el grupo o individual dependiendo del objetivo</a:t>
            </a:r>
          </a:p>
          <a:p>
            <a:pPr>
              <a:buFont typeface="Arial" charset="0"/>
              <a:buChar char="•"/>
            </a:pPr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Educadora: tener seguridad</a:t>
            </a:r>
          </a:p>
          <a:p>
            <a:r>
              <a:rPr lang="es-MX" dirty="0">
                <a:latin typeface="Franklin Gothic Book" pitchFamily="34" charset="0"/>
              </a:rPr>
              <a:t> </a:t>
            </a:r>
            <a:r>
              <a:rPr lang="es-MX" dirty="0" smtClean="0">
                <a:latin typeface="Franklin Gothic Book" pitchFamily="34" charset="0"/>
              </a:rPr>
              <a:t>	     + investigar del tema </a:t>
            </a:r>
          </a:p>
          <a:p>
            <a:pPr lvl="2"/>
            <a:r>
              <a:rPr lang="es-MX" dirty="0" smtClean="0">
                <a:latin typeface="Franklin Gothic Book" pitchFamily="34" charset="0"/>
              </a:rPr>
              <a:t>     + despejar las hipótesis de los alumnos</a:t>
            </a:r>
          </a:p>
        </p:txBody>
      </p:sp>
      <p:pic>
        <p:nvPicPr>
          <p:cNvPr id="1034" name="Picture 10" descr="http://3.bp.blogspot.com/-pIvK1aQfI_s/Td59jRAMb7I/AAAAAAAAACw/uondOSUQLvg/s1600/CD+peque%25C3%25B1os+cient%25C3%25ADficos+copia.jpg"/>
          <p:cNvPicPr>
            <a:picLocks noChangeAspect="1" noChangeArrowheads="1"/>
          </p:cNvPicPr>
          <p:nvPr/>
        </p:nvPicPr>
        <p:blipFill>
          <a:blip r:embed="rId2" cstate="print"/>
          <a:srcRect t="8470"/>
          <a:stretch>
            <a:fillRect/>
          </a:stretch>
        </p:blipFill>
        <p:spPr bwMode="auto">
          <a:xfrm>
            <a:off x="251520" y="764704"/>
            <a:ext cx="352839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41796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dirty="0" smtClean="0">
                <a:latin typeface="Franklin Gothic Book" pitchFamily="34" charset="0"/>
              </a:rPr>
              <a:t>   Alumno:</a:t>
            </a:r>
          </a:p>
          <a:p>
            <a:r>
              <a:rPr lang="es-MX" dirty="0">
                <a:latin typeface="Franklin Gothic Book" pitchFamily="34" charset="0"/>
              </a:rPr>
              <a:t>	</a:t>
            </a:r>
            <a:r>
              <a:rPr lang="es-MX" dirty="0" smtClean="0">
                <a:latin typeface="Franklin Gothic Book" pitchFamily="34" charset="0"/>
              </a:rPr>
              <a:t>+ Observa		+Explora		+Formula hipótesis	</a:t>
            </a:r>
          </a:p>
          <a:p>
            <a:r>
              <a:rPr lang="es-MX" dirty="0">
                <a:latin typeface="Franklin Gothic Book" pitchFamily="34" charset="0"/>
              </a:rPr>
              <a:t>	</a:t>
            </a:r>
            <a:r>
              <a:rPr lang="es-MX" dirty="0" smtClean="0">
                <a:latin typeface="Franklin Gothic Book" pitchFamily="34" charset="0"/>
              </a:rPr>
              <a:t>+ Reflexiona		+ Debate		+ Expresa		</a:t>
            </a:r>
          </a:p>
          <a:p>
            <a:r>
              <a:rPr lang="es-MX" dirty="0">
                <a:latin typeface="Franklin Gothic Book" pitchFamily="34" charset="0"/>
              </a:rPr>
              <a:t>	</a:t>
            </a:r>
            <a:r>
              <a:rPr lang="es-MX" dirty="0" smtClean="0">
                <a:latin typeface="Franklin Gothic Book" pitchFamily="34" charset="0"/>
              </a:rPr>
              <a:t>+Disfruta			+Compara	+Piensa		+Resuelve	</a:t>
            </a:r>
          </a:p>
          <a:p>
            <a:endParaRPr lang="es-MX" dirty="0" smtClean="0">
              <a:latin typeface="Franklin Gothic Book" pitchFamily="34" charset="0"/>
            </a:endParaRPr>
          </a:p>
          <a:p>
            <a:endParaRPr lang="es-MX" dirty="0">
              <a:latin typeface="Franklin Gothic Book" pitchFamily="34" charset="0"/>
            </a:endParaRPr>
          </a:p>
          <a:p>
            <a:endParaRPr lang="es-MX" dirty="0" smtClean="0">
              <a:latin typeface="Franklin Gothic Book" pitchFamily="34" charset="0"/>
            </a:endParaRPr>
          </a:p>
          <a:p>
            <a:endParaRPr lang="es-MX" dirty="0">
              <a:latin typeface="Franklin Gothic Book" pitchFamily="34" charset="0"/>
            </a:endParaRPr>
          </a:p>
          <a:p>
            <a:endParaRPr lang="es-MX" dirty="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s-MX" u="sng" dirty="0" smtClean="0">
                <a:latin typeface="Franklin Gothic Book" pitchFamily="34" charset="0"/>
              </a:rPr>
              <a:t>Proceso de investigación:</a:t>
            </a:r>
          </a:p>
          <a:p>
            <a:r>
              <a:rPr lang="es-MX" dirty="0" smtClean="0">
                <a:latin typeface="Franklin Gothic Book" pitchFamily="34" charset="0"/>
              </a:rPr>
              <a:t>+ Origina de un situación problemática</a:t>
            </a:r>
          </a:p>
          <a:p>
            <a:r>
              <a:rPr lang="es-MX" dirty="0" smtClean="0">
                <a:latin typeface="Franklin Gothic Book" pitchFamily="34" charset="0"/>
              </a:rPr>
              <a:t>+ Formulan hipótesis</a:t>
            </a:r>
          </a:p>
          <a:p>
            <a:r>
              <a:rPr lang="es-MX" dirty="0" smtClean="0">
                <a:latin typeface="Franklin Gothic Book" pitchFamily="34" charset="0"/>
              </a:rPr>
              <a:t>+ Se observa y explora</a:t>
            </a:r>
          </a:p>
          <a:p>
            <a:r>
              <a:rPr lang="es-MX" dirty="0" smtClean="0">
                <a:latin typeface="Franklin Gothic Book" pitchFamily="34" charset="0"/>
              </a:rPr>
              <a:t>+ Describe el problema con precisión</a:t>
            </a:r>
          </a:p>
          <a:p>
            <a:r>
              <a:rPr lang="es-MX" dirty="0" smtClean="0">
                <a:latin typeface="Franklin Gothic Book" pitchFamily="34" charset="0"/>
              </a:rPr>
              <a:t>+ Definen los contenidos a trabajar</a:t>
            </a:r>
          </a:p>
          <a:p>
            <a:r>
              <a:rPr lang="es-MX" dirty="0" smtClean="0">
                <a:latin typeface="Franklin Gothic Book" pitchFamily="34" charset="0"/>
              </a:rPr>
              <a:t>+Buscan fuentes de información</a:t>
            </a:r>
          </a:p>
          <a:p>
            <a:r>
              <a:rPr lang="es-MX" dirty="0" smtClean="0">
                <a:latin typeface="Franklin Gothic Book" pitchFamily="34" charset="0"/>
              </a:rPr>
              <a:t>+ Se contrasta, verifican y cuestionan</a:t>
            </a:r>
          </a:p>
          <a:p>
            <a:r>
              <a:rPr lang="es-MX" dirty="0" smtClean="0">
                <a:latin typeface="Franklin Gothic Book" pitchFamily="34" charset="0"/>
              </a:rPr>
              <a:t>+Se analizan datos, se comparan,</a:t>
            </a:r>
          </a:p>
          <a:p>
            <a:r>
              <a:rPr lang="es-MX" dirty="0" smtClean="0">
                <a:latin typeface="Franklin Gothic Book" pitchFamily="34" charset="0"/>
              </a:rPr>
              <a:t>seleccionan y clasifican</a:t>
            </a:r>
          </a:p>
          <a:p>
            <a:r>
              <a:rPr lang="es-MX" dirty="0" smtClean="0">
                <a:latin typeface="Franklin Gothic Book" pitchFamily="34" charset="0"/>
              </a:rPr>
              <a:t>+Se recopila lo aprendido</a:t>
            </a:r>
          </a:p>
          <a:p>
            <a:r>
              <a:rPr lang="es-MX" dirty="0" smtClean="0">
                <a:latin typeface="Franklin Gothic Book" pitchFamily="34" charset="0"/>
              </a:rPr>
              <a:t>+ Evaluación</a:t>
            </a:r>
            <a:endParaRPr lang="es-MX" dirty="0">
              <a:latin typeface="Franklin Gothic Book" pitchFamily="34" charset="0"/>
            </a:endParaRPr>
          </a:p>
        </p:txBody>
      </p:sp>
      <p:pic>
        <p:nvPicPr>
          <p:cNvPr id="23554" name="Picture 2" descr="http://previews.123rf.com/images/iimages/iimages1311/iimages131100168/23823051-Illustration-of-the-little-scientists-on-a-white-background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464496" cy="480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454</Words>
  <Application>Microsoft Office PowerPoint</Application>
  <PresentationFormat>Presentación en pantalla (4:3)</PresentationFormat>
  <Paragraphs>161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Edith Araceli</dc:creator>
  <cp:lastModifiedBy>juan</cp:lastModifiedBy>
  <cp:revision>21</cp:revision>
  <dcterms:created xsi:type="dcterms:W3CDTF">2015-04-21T00:47:13Z</dcterms:created>
  <dcterms:modified xsi:type="dcterms:W3CDTF">2015-04-28T23:56:04Z</dcterms:modified>
</cp:coreProperties>
</file>