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89" r:id="rId5"/>
    <p:sldId id="290" r:id="rId6"/>
    <p:sldId id="302" r:id="rId7"/>
    <p:sldId id="301" r:id="rId8"/>
    <p:sldId id="293" r:id="rId9"/>
    <p:sldId id="314" r:id="rId10"/>
    <p:sldId id="305" r:id="rId11"/>
    <p:sldId id="306" r:id="rId12"/>
    <p:sldId id="307" r:id="rId13"/>
    <p:sldId id="308" r:id="rId14"/>
    <p:sldId id="309" r:id="rId15"/>
    <p:sldId id="294" r:id="rId16"/>
    <p:sldId id="303" r:id="rId17"/>
    <p:sldId id="300" r:id="rId18"/>
    <p:sldId id="315" r:id="rId19"/>
    <p:sldId id="299" r:id="rId20"/>
    <p:sldId id="312" r:id="rId21"/>
    <p:sldId id="313" r:id="rId22"/>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25" autoAdjust="0"/>
  </p:normalViewPr>
  <p:slideViewPr>
    <p:cSldViewPr snapToGrid="0" showGuides="1">
      <p:cViewPr varScale="1">
        <p:scale>
          <a:sx n="62" d="100"/>
          <a:sy n="62" d="100"/>
        </p:scale>
        <p:origin x="72" y="228"/>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6" d="100"/>
          <a:sy n="96" d="100"/>
        </p:scale>
        <p:origin x="364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D609E10C-1649-9148-9887-C4B5DF38C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28F92FD-69C5-4609-B9CB-200C929FB2C9}" type="datetime1">
              <a:rPr lang="es-ES" smtClean="0"/>
              <a:t>07/02/2024</a:t>
            </a:fld>
            <a:endParaRPr lang="es-ES"/>
          </a:p>
        </p:txBody>
      </p:sp>
      <p:sp>
        <p:nvSpPr>
          <p:cNvPr id="4" name="Marcador de pie de página 3">
            <a:extLst>
              <a:ext uri="{FF2B5EF4-FFF2-40B4-BE49-F238E27FC236}">
                <a16:creationId xmlns:a16="http://schemas.microsoft.com/office/drawing/2014/main" id="{FE09E7DC-2FE3-FA48-929A-C3D3179E1E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F1F40692-4B9B-A444-A85B-911AF05DE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F0D8CC-6079-CB40-AF25-90B118481BE2}" type="slidenum">
              <a:rPr lang="es-ES" smtClean="0"/>
              <a:t>‹Nº›</a:t>
            </a:fld>
            <a:endParaRPr lang="es-E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E4C24-3166-440F-9513-028B4066161E}" type="datetime1">
              <a:rPr lang="es-ES" smtClean="0"/>
              <a:pPr/>
              <a:t>07/02/2024</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AC4BC9A-56BB-44A7-8CF5-84C4413460D0}" type="slidenum">
              <a:rPr lang="es-ES" noProof="0" smtClean="0"/>
              <a:t>‹Nº›</a:t>
            </a:fld>
            <a:endParaRPr lang="es-ES" noProof="0"/>
          </a:p>
        </p:txBody>
      </p:sp>
    </p:spTree>
    <p:extLst>
      <p:ext uri="{BB962C8B-B14F-4D97-AF65-F5344CB8AC3E}">
        <p14:creationId xmlns:p14="http://schemas.microsoft.com/office/powerpoint/2010/main" val="35180057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1</a:t>
            </a:fld>
            <a:endParaRPr lang="es-ES"/>
          </a:p>
        </p:txBody>
      </p:sp>
    </p:spTree>
    <p:extLst>
      <p:ext uri="{BB962C8B-B14F-4D97-AF65-F5344CB8AC3E}">
        <p14:creationId xmlns:p14="http://schemas.microsoft.com/office/powerpoint/2010/main" val="1505007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11</a:t>
            </a:fld>
            <a:endParaRPr lang="es-ES"/>
          </a:p>
        </p:txBody>
      </p:sp>
    </p:spTree>
    <p:extLst>
      <p:ext uri="{BB962C8B-B14F-4D97-AF65-F5344CB8AC3E}">
        <p14:creationId xmlns:p14="http://schemas.microsoft.com/office/powerpoint/2010/main" val="280464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4AC4BC9A-56BB-44A7-8CF5-84C4413460D0}" type="slidenum">
              <a:rPr lang="es-ES" smtClean="0"/>
              <a:t>12</a:t>
            </a:fld>
            <a:endParaRPr lang="es-ES"/>
          </a:p>
        </p:txBody>
      </p:sp>
    </p:spTree>
    <p:extLst>
      <p:ext uri="{BB962C8B-B14F-4D97-AF65-F5344CB8AC3E}">
        <p14:creationId xmlns:p14="http://schemas.microsoft.com/office/powerpoint/2010/main" val="1846985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13</a:t>
            </a:fld>
            <a:endParaRPr lang="es-ES"/>
          </a:p>
        </p:txBody>
      </p:sp>
    </p:spTree>
    <p:extLst>
      <p:ext uri="{BB962C8B-B14F-4D97-AF65-F5344CB8AC3E}">
        <p14:creationId xmlns:p14="http://schemas.microsoft.com/office/powerpoint/2010/main" val="292816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14</a:t>
            </a:fld>
            <a:endParaRPr lang="es-ES"/>
          </a:p>
        </p:txBody>
      </p:sp>
    </p:spTree>
    <p:extLst>
      <p:ext uri="{BB962C8B-B14F-4D97-AF65-F5344CB8AC3E}">
        <p14:creationId xmlns:p14="http://schemas.microsoft.com/office/powerpoint/2010/main" val="57543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4AC4BC9A-56BB-44A7-8CF5-84C4413460D0}" type="slidenum">
              <a:rPr lang="es-ES" smtClean="0"/>
              <a:t>16</a:t>
            </a:fld>
            <a:endParaRPr lang="es-ES"/>
          </a:p>
        </p:txBody>
      </p:sp>
    </p:spTree>
    <p:extLst>
      <p:ext uri="{BB962C8B-B14F-4D97-AF65-F5344CB8AC3E}">
        <p14:creationId xmlns:p14="http://schemas.microsoft.com/office/powerpoint/2010/main" val="99174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2</a:t>
            </a:fld>
            <a:endParaRPr lang="es-ES"/>
          </a:p>
        </p:txBody>
      </p:sp>
    </p:spTree>
    <p:extLst>
      <p:ext uri="{BB962C8B-B14F-4D97-AF65-F5344CB8AC3E}">
        <p14:creationId xmlns:p14="http://schemas.microsoft.com/office/powerpoint/2010/main" val="89155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3</a:t>
            </a:fld>
            <a:endParaRPr lang="es-ES"/>
          </a:p>
        </p:txBody>
      </p:sp>
    </p:spTree>
    <p:extLst>
      <p:ext uri="{BB962C8B-B14F-4D97-AF65-F5344CB8AC3E}">
        <p14:creationId xmlns:p14="http://schemas.microsoft.com/office/powerpoint/2010/main" val="61780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4</a:t>
            </a:fld>
            <a:endParaRPr lang="es-ES"/>
          </a:p>
        </p:txBody>
      </p:sp>
    </p:spTree>
    <p:extLst>
      <p:ext uri="{BB962C8B-B14F-4D97-AF65-F5344CB8AC3E}">
        <p14:creationId xmlns:p14="http://schemas.microsoft.com/office/powerpoint/2010/main" val="1103449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5</a:t>
            </a:fld>
            <a:endParaRPr lang="es-ES"/>
          </a:p>
        </p:txBody>
      </p:sp>
    </p:spTree>
    <p:extLst>
      <p:ext uri="{BB962C8B-B14F-4D97-AF65-F5344CB8AC3E}">
        <p14:creationId xmlns:p14="http://schemas.microsoft.com/office/powerpoint/2010/main" val="427597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7</a:t>
            </a:fld>
            <a:endParaRPr lang="es-ES"/>
          </a:p>
        </p:txBody>
      </p:sp>
    </p:spTree>
    <p:extLst>
      <p:ext uri="{BB962C8B-B14F-4D97-AF65-F5344CB8AC3E}">
        <p14:creationId xmlns:p14="http://schemas.microsoft.com/office/powerpoint/2010/main" val="366120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8</a:t>
            </a:fld>
            <a:endParaRPr lang="es-ES"/>
          </a:p>
        </p:txBody>
      </p:sp>
    </p:spTree>
    <p:extLst>
      <p:ext uri="{BB962C8B-B14F-4D97-AF65-F5344CB8AC3E}">
        <p14:creationId xmlns:p14="http://schemas.microsoft.com/office/powerpoint/2010/main" val="406366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9</a:t>
            </a:fld>
            <a:endParaRPr lang="es-ES"/>
          </a:p>
        </p:txBody>
      </p:sp>
    </p:spTree>
    <p:extLst>
      <p:ext uri="{BB962C8B-B14F-4D97-AF65-F5344CB8AC3E}">
        <p14:creationId xmlns:p14="http://schemas.microsoft.com/office/powerpoint/2010/main" val="263729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4AC4BC9A-56BB-44A7-8CF5-84C4413460D0}" type="slidenum">
              <a:rPr lang="es-ES" smtClean="0"/>
              <a:t>10</a:t>
            </a:fld>
            <a:endParaRPr lang="es-ES"/>
          </a:p>
        </p:txBody>
      </p:sp>
    </p:spTree>
    <p:extLst>
      <p:ext uri="{BB962C8B-B14F-4D97-AF65-F5344CB8AC3E}">
        <p14:creationId xmlns:p14="http://schemas.microsoft.com/office/powerpoint/2010/main" val="290592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solidFill>
          <a:schemeClr val="accent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rtlCol="0"/>
          <a:lstStyle>
            <a:lvl1pPr algn="ctr">
              <a:defRPr sz="2400">
                <a:solidFill>
                  <a:schemeClr val="bg1"/>
                </a:solidFill>
              </a:defRPr>
            </a:lvl1pPr>
          </a:lstStyle>
          <a:p>
            <a:pPr rtl="0"/>
            <a:r>
              <a:rPr lang="es-ES" noProof="0"/>
              <a:t>Agregar texto</a:t>
            </a:r>
          </a:p>
        </p:txBody>
      </p:sp>
      <p:sp>
        <p:nvSpPr>
          <p:cNvPr id="6" name="Marcador de texto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rtlCol="0"/>
          <a:lstStyle>
            <a:lvl1pPr algn="ctr">
              <a:defRPr sz="8000">
                <a:solidFill>
                  <a:schemeClr val="bg1"/>
                </a:solidFill>
                <a:latin typeface="+mj-lt"/>
              </a:defRPr>
            </a:lvl1pPr>
          </a:lstStyle>
          <a:p>
            <a:pPr lvl="0" rtl="0"/>
            <a:r>
              <a:rPr lang="es-ES" noProof="0"/>
              <a:t>Agregar texto</a:t>
            </a:r>
          </a:p>
        </p:txBody>
      </p:sp>
      <p:sp>
        <p:nvSpPr>
          <p:cNvPr id="8" name="Marcador de texto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rtlCol="0"/>
          <a:lstStyle>
            <a:lvl1pPr algn="ctr">
              <a:defRPr sz="2400">
                <a:solidFill>
                  <a:schemeClr val="bg1"/>
                </a:solidFill>
                <a:latin typeface="+mj-lt"/>
              </a:defRPr>
            </a:lvl1pPr>
          </a:lstStyle>
          <a:p>
            <a:pPr lvl="0" rtl="0"/>
            <a:r>
              <a:rPr lang="es-ES" noProof="0"/>
              <a:t>Agregar texto</a:t>
            </a:r>
          </a:p>
        </p:txBody>
      </p:sp>
    </p:spTree>
    <p:extLst>
      <p:ext uri="{BB962C8B-B14F-4D97-AF65-F5344CB8AC3E}">
        <p14:creationId xmlns:p14="http://schemas.microsoft.com/office/powerpoint/2010/main" val="186028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rtlCol="0">
            <a:noAutofit/>
          </a:bodyPr>
          <a:lstStyle>
            <a:lvl1pPr>
              <a:defRPr sz="4000">
                <a:solidFill>
                  <a:schemeClr val="tx1">
                    <a:lumMod val="75000"/>
                    <a:lumOff val="25000"/>
                  </a:schemeClr>
                </a:solidFill>
              </a:defRPr>
            </a:lvl1pPr>
          </a:lstStyle>
          <a:p>
            <a:pPr rtl="0"/>
            <a:r>
              <a:rPr lang="es-ES" noProof="0"/>
              <a:t>Agregar título</a:t>
            </a:r>
          </a:p>
        </p:txBody>
      </p:sp>
      <p:sp>
        <p:nvSpPr>
          <p:cNvPr id="10" name="Marcador de texto 9">
            <a:extLst>
              <a:ext uri="{FF2B5EF4-FFF2-40B4-BE49-F238E27FC236}">
                <a16:creationId xmlns:a16="http://schemas.microsoft.com/office/drawing/2014/main" id="{5F9B5FD0-EA88-4EA1-89FF-A0346C36D9C6}"/>
              </a:ext>
            </a:extLst>
          </p:cNvPr>
          <p:cNvSpPr>
            <a:spLocks noGrp="1"/>
          </p:cNvSpPr>
          <p:nvPr>
            <p:ph type="body" sz="quarter" idx="11" hasCustomPrompt="1"/>
          </p:nvPr>
        </p:nvSpPr>
        <p:spPr>
          <a:xfrm>
            <a:off x="914400" y="2203704"/>
            <a:ext cx="6400800" cy="4206240"/>
          </a:xfrm>
        </p:spPr>
        <p:txBody>
          <a:bodyPr rtlCol="0">
            <a:normAutofit/>
          </a:bodyPr>
          <a:lstStyle>
            <a:lvl1pPr>
              <a:defRPr sz="1800">
                <a:solidFill>
                  <a:schemeClr val="tx1">
                    <a:lumMod val="75000"/>
                    <a:lumOff val="25000"/>
                  </a:schemeClr>
                </a:solidFill>
              </a:defRPr>
            </a:lvl1pPr>
          </a:lstStyle>
          <a:p>
            <a:pPr lvl="0" rtl="0"/>
            <a:r>
              <a:rPr lang="es-ES" noProof="0"/>
              <a:t>Haga clic para editar el texto maestro</a:t>
            </a:r>
          </a:p>
        </p:txBody>
      </p:sp>
    </p:spTree>
    <p:extLst>
      <p:ext uri="{BB962C8B-B14F-4D97-AF65-F5344CB8AC3E}">
        <p14:creationId xmlns:p14="http://schemas.microsoft.com/office/powerpoint/2010/main" val="285711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rtlCol="0">
            <a:normAutofit/>
          </a:bodyPr>
          <a:lstStyle>
            <a:lvl1pPr>
              <a:defRPr sz="4000">
                <a:solidFill>
                  <a:schemeClr val="tx1">
                    <a:lumMod val="75000"/>
                    <a:lumOff val="25000"/>
                  </a:schemeClr>
                </a:solidFill>
              </a:defRPr>
            </a:lvl1pPr>
          </a:lstStyle>
          <a:p>
            <a:pPr rtl="0"/>
            <a:r>
              <a:rPr lang="es-ES" noProof="0"/>
              <a:t>Agregar título</a:t>
            </a:r>
          </a:p>
        </p:txBody>
      </p:sp>
      <p:sp>
        <p:nvSpPr>
          <p:cNvPr id="7" name="Marcador de texto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rtlCol="0">
            <a:normAutofit/>
          </a:bodyPr>
          <a:lstStyle>
            <a:lvl1pPr>
              <a:defRPr sz="1800">
                <a:solidFill>
                  <a:schemeClr val="tx1">
                    <a:lumMod val="75000"/>
                    <a:lumOff val="25000"/>
                  </a:schemeClr>
                </a:solidFill>
              </a:defRPr>
            </a:lvl1pPr>
          </a:lstStyle>
          <a:p>
            <a:pPr lvl="0" rtl="0"/>
            <a:r>
              <a:rPr lang="es-ES" noProof="0"/>
              <a:t>Agregar texto</a:t>
            </a:r>
          </a:p>
        </p:txBody>
      </p:sp>
    </p:spTree>
    <p:extLst>
      <p:ext uri="{BB962C8B-B14F-4D97-AF65-F5344CB8AC3E}">
        <p14:creationId xmlns:p14="http://schemas.microsoft.com/office/powerpoint/2010/main" val="293050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solidFill>
          <a:schemeClr val="accent4"/>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ítulo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rtlCol="0">
            <a:normAutofit/>
          </a:bodyPr>
          <a:lstStyle>
            <a:lvl1pPr>
              <a:defRPr sz="4000">
                <a:solidFill>
                  <a:schemeClr val="tx1">
                    <a:lumMod val="75000"/>
                    <a:lumOff val="25000"/>
                  </a:schemeClr>
                </a:solidFill>
              </a:defRPr>
            </a:lvl1pPr>
          </a:lstStyle>
          <a:p>
            <a:pPr rtl="0"/>
            <a:r>
              <a:rPr lang="es-ES" noProof="0"/>
              <a:t>Agregar título</a:t>
            </a:r>
          </a:p>
        </p:txBody>
      </p:sp>
      <p:sp>
        <p:nvSpPr>
          <p:cNvPr id="11" name="Marcador de texto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rtlCol="0">
            <a:normAutofit/>
          </a:bodyPr>
          <a:lstStyle>
            <a:lvl1pPr>
              <a:defRPr sz="1800">
                <a:solidFill>
                  <a:schemeClr val="tx1">
                    <a:lumMod val="75000"/>
                    <a:lumOff val="25000"/>
                  </a:schemeClr>
                </a:solidFill>
              </a:defRPr>
            </a:lvl1pPr>
          </a:lstStyle>
          <a:p>
            <a:pPr lvl="0" rtl="0"/>
            <a:r>
              <a:rPr lang="es-ES" noProof="0"/>
              <a:t>Agregar texto</a:t>
            </a:r>
          </a:p>
        </p:txBody>
      </p:sp>
      <p:pic>
        <p:nvPicPr>
          <p:cNvPr id="3" name="Gráfico 2">
            <a:extLst>
              <a:ext uri="{FF2B5EF4-FFF2-40B4-BE49-F238E27FC236}">
                <a16:creationId xmlns:a16="http://schemas.microsoft.com/office/drawing/2014/main" id="{1F778D16-894A-4379-8B5B-DC2423451519}"/>
              </a:ext>
              <a:ext uri="{C183D7F6-B498-43B3-948B-1728B52AA6E4}">
                <adec:decorative xmlns:adec="http://schemas.microsoft.com/office/drawing/2017/decorative" xmlns=""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2202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solidFill>
          <a:schemeClr val="accent1">
            <a:lumMod val="75000"/>
          </a:schemeClr>
        </a:solidFill>
        <a:effectLst/>
      </p:bgPr>
    </p:bg>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rtlCol="0">
            <a:noAutofit/>
          </a:bodyPr>
          <a:lstStyle>
            <a:lvl1pPr>
              <a:defRPr sz="4000">
                <a:solidFill>
                  <a:schemeClr val="bg1"/>
                </a:solidFill>
              </a:defRPr>
            </a:lvl1pPr>
          </a:lstStyle>
          <a:p>
            <a:pPr rtl="0"/>
            <a:r>
              <a:rPr lang="es-ES" noProof="0"/>
              <a:t>Agregar título</a:t>
            </a:r>
          </a:p>
        </p:txBody>
      </p:sp>
      <p:sp>
        <p:nvSpPr>
          <p:cNvPr id="7" name="Marcador de texto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rtlCol="0">
            <a:normAutofit/>
          </a:bodyPr>
          <a:lstStyle>
            <a:lvl1pPr>
              <a:defRPr sz="1800">
                <a:solidFill>
                  <a:schemeClr val="bg1"/>
                </a:solidFill>
              </a:defRPr>
            </a:lvl1pPr>
          </a:lstStyle>
          <a:p>
            <a:pPr lvl="0" rtl="0"/>
            <a:r>
              <a:rPr lang="es-ES" noProof="0"/>
              <a:t>Agregar texto</a:t>
            </a:r>
          </a:p>
        </p:txBody>
      </p:sp>
    </p:spTree>
    <p:extLst>
      <p:ext uri="{BB962C8B-B14F-4D97-AF65-F5344CB8AC3E}">
        <p14:creationId xmlns:p14="http://schemas.microsoft.com/office/powerpoint/2010/main" val="56047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solidFill>
          <a:schemeClr val="accent4"/>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ítulo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rtlCol="0">
            <a:normAutofit/>
          </a:bodyPr>
          <a:lstStyle>
            <a:lvl1pPr marL="0" indent="0" algn="ctr">
              <a:buFont typeface="Arial" panose="020B0604020202020204" pitchFamily="34" charset="0"/>
              <a:buNone/>
              <a:defRPr sz="4000">
                <a:solidFill>
                  <a:schemeClr val="tx1">
                    <a:lumMod val="75000"/>
                    <a:lumOff val="25000"/>
                  </a:schemeClr>
                </a:solidFill>
              </a:defRPr>
            </a:lvl1pPr>
          </a:lstStyle>
          <a:p>
            <a:pPr rtl="0"/>
            <a:r>
              <a:rPr lang="es-ES" noProof="0"/>
              <a:t>Agregar título</a:t>
            </a:r>
          </a:p>
        </p:txBody>
      </p:sp>
      <p:sp>
        <p:nvSpPr>
          <p:cNvPr id="11" name="Marcador de texto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rtlCol="0"/>
          <a:lstStyle>
            <a:lvl1pPr algn="l">
              <a:defRPr sz="1800">
                <a:solidFill>
                  <a:schemeClr val="tx1">
                    <a:lumMod val="75000"/>
                    <a:lumOff val="25000"/>
                  </a:schemeClr>
                </a:solidFill>
              </a:defRPr>
            </a:lvl1pPr>
          </a:lstStyle>
          <a:p>
            <a:pPr lvl="0" rtl="0"/>
            <a:r>
              <a:rPr lang="es-ES" noProof="0"/>
              <a:t>Agregar texto</a:t>
            </a:r>
          </a:p>
        </p:txBody>
      </p:sp>
      <p:pic>
        <p:nvPicPr>
          <p:cNvPr id="2" name="Gráfico 1">
            <a:extLst>
              <a:ext uri="{FF2B5EF4-FFF2-40B4-BE49-F238E27FC236}">
                <a16:creationId xmlns:a16="http://schemas.microsoft.com/office/drawing/2014/main" id="{09C8060D-32CA-4A3C-9EAF-A2D3801AB86B}"/>
              </a:ext>
              <a:ext uri="{C183D7F6-B498-43B3-948B-1728B52AA6E4}">
                <adec:decorative xmlns:adec="http://schemas.microsoft.com/office/drawing/2017/decorative" xmlns=""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688022504"/>
      </p:ext>
    </p:extLst>
  </p:cSld>
  <p:clrMapOvr>
    <a:masterClrMapping/>
  </p:clrMapOvr>
  <p:extLst>
    <p:ext uri="{DCECCB84-F9BA-43D5-87BE-67443E8EF086}">
      <p15:sldGuideLst xmlns:p15="http://schemas.microsoft.com/office/powerpoint/2012/main">
        <p15:guide id="1" orient="horz" pos="17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solidFill>
          <a:schemeClr val="accent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rtlCol="0">
            <a:normAutofit/>
          </a:bodyPr>
          <a:lstStyle>
            <a:lvl1pPr>
              <a:defRPr sz="4000">
                <a:solidFill>
                  <a:schemeClr val="bg1"/>
                </a:solidFill>
              </a:defRPr>
            </a:lvl1pPr>
          </a:lstStyle>
          <a:p>
            <a:pPr rtl="0"/>
            <a:r>
              <a:rPr lang="es-ES" noProof="0"/>
              <a:t>Agregar título</a:t>
            </a:r>
          </a:p>
        </p:txBody>
      </p:sp>
      <p:sp>
        <p:nvSpPr>
          <p:cNvPr id="7" name="Marcador de texto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rtlCol="0">
            <a:normAutofit/>
          </a:bodyPr>
          <a:lstStyle>
            <a:lvl1pPr>
              <a:defRPr sz="1800">
                <a:solidFill>
                  <a:schemeClr val="bg1"/>
                </a:solidFill>
              </a:defRPr>
            </a:lvl1pPr>
          </a:lstStyle>
          <a:p>
            <a:pPr lvl="0" rtl="0"/>
            <a:r>
              <a:rPr lang="es-ES" noProof="0"/>
              <a:t>Agregar texto</a:t>
            </a:r>
          </a:p>
        </p:txBody>
      </p:sp>
    </p:spTree>
    <p:extLst>
      <p:ext uri="{BB962C8B-B14F-4D97-AF65-F5344CB8AC3E}">
        <p14:creationId xmlns:p14="http://schemas.microsoft.com/office/powerpoint/2010/main" val="2630451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solidFill>
          <a:schemeClr val="accent4"/>
        </a:solidFill>
        <a:effectLst/>
      </p:bgPr>
    </p:bg>
    <p:spTree>
      <p:nvGrpSpPr>
        <p:cNvPr id="1" name=""/>
        <p:cNvGrpSpPr/>
        <p:nvPr/>
      </p:nvGrpSpPr>
      <p:grpSpPr>
        <a:xfrm>
          <a:off x="0" y="0"/>
          <a:ext cx="0" cy="0"/>
          <a:chOff x="0" y="0"/>
          <a:chExt cx="0" cy="0"/>
        </a:xfrm>
      </p:grpSpPr>
      <p:pic>
        <p:nvPicPr>
          <p:cNvPr id="16" name="Gráfico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ítulo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rtlCol="0">
            <a:normAutofit/>
          </a:bodyPr>
          <a:lstStyle>
            <a:lvl1pPr>
              <a:defRPr sz="4000">
                <a:solidFill>
                  <a:schemeClr val="tx1">
                    <a:lumMod val="75000"/>
                    <a:lumOff val="25000"/>
                  </a:schemeClr>
                </a:solidFill>
              </a:defRPr>
            </a:lvl1pPr>
          </a:lstStyle>
          <a:p>
            <a:pPr rtl="0"/>
            <a:r>
              <a:rPr lang="es-ES" noProof="0"/>
              <a:t>Agregar título</a:t>
            </a:r>
          </a:p>
        </p:txBody>
      </p:sp>
      <p:sp>
        <p:nvSpPr>
          <p:cNvPr id="12" name="Marcador de texto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rtlCol="0">
            <a:normAutofit/>
          </a:bodyPr>
          <a:lstStyle>
            <a:lvl1pPr>
              <a:defRPr sz="1800">
                <a:solidFill>
                  <a:schemeClr val="tx1">
                    <a:lumMod val="75000"/>
                    <a:lumOff val="25000"/>
                  </a:schemeClr>
                </a:solidFill>
              </a:defRPr>
            </a:lvl1pPr>
          </a:lstStyle>
          <a:p>
            <a:pPr lvl="0" rtl="0"/>
            <a:r>
              <a:rPr lang="es-ES" noProof="0"/>
              <a:t>Agregar texto</a:t>
            </a:r>
          </a:p>
        </p:txBody>
      </p:sp>
    </p:spTree>
    <p:extLst>
      <p:ext uri="{BB962C8B-B14F-4D97-AF65-F5344CB8AC3E}">
        <p14:creationId xmlns:p14="http://schemas.microsoft.com/office/powerpoint/2010/main" val="838183944"/>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A9775E2-26ED-4CEF-94F6-7C85D113D53B}"/>
              </a:ext>
            </a:extLst>
          </p:cNvPr>
          <p:cNvSpPr>
            <a:spLocks noGrp="1"/>
          </p:cNvSpPr>
          <p:nvPr>
            <p:ph type="title"/>
          </p:nvPr>
        </p:nvSpPr>
        <p:spPr>
          <a:xfrm>
            <a:off x="914400" y="946653"/>
            <a:ext cx="10058400" cy="1325563"/>
          </a:xfrm>
          <a:prstGeom prst="rect">
            <a:avLst/>
          </a:prstGeom>
        </p:spPr>
        <p:txBody>
          <a:bodyPr vert="horz" lIns="91440" tIns="45720" rIns="91440" bIns="45720" rtlCol="0" anchor="t">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ABF32AB5-76E2-49F4-96EE-B419AF1F03C2}"/>
              </a:ext>
            </a:extLst>
          </p:cNvPr>
          <p:cNvSpPr>
            <a:spLocks noGrp="1"/>
          </p:cNvSpPr>
          <p:nvPr>
            <p:ph type="body" idx="1"/>
          </p:nvPr>
        </p:nvSpPr>
        <p:spPr>
          <a:xfrm>
            <a:off x="914400" y="2294859"/>
            <a:ext cx="10058400" cy="3720933"/>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1066057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7"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7E3D5-B129-455A-8D61-5DE355CFB91F}"/>
              </a:ext>
            </a:extLst>
          </p:cNvPr>
          <p:cNvSpPr>
            <a:spLocks noGrp="1"/>
          </p:cNvSpPr>
          <p:nvPr>
            <p:ph type="title"/>
          </p:nvPr>
        </p:nvSpPr>
        <p:spPr/>
        <p:txBody>
          <a:bodyPr rtlCol="0">
            <a:noAutofit/>
          </a:bodyPr>
          <a:lstStyle/>
          <a:p>
            <a:pPr rtl="0"/>
            <a:r>
              <a:rPr lang="es-ES" dirty="0">
                <a:latin typeface="+mj-lt"/>
              </a:rPr>
              <a:t/>
            </a:r>
            <a:br>
              <a:rPr lang="es-ES" dirty="0">
                <a:latin typeface="+mj-lt"/>
              </a:rPr>
            </a:br>
            <a:endParaRPr lang="es-ES" dirty="0"/>
          </a:p>
        </p:txBody>
      </p:sp>
      <p:sp>
        <p:nvSpPr>
          <p:cNvPr id="3" name="Marcador de texto 2">
            <a:extLst>
              <a:ext uri="{FF2B5EF4-FFF2-40B4-BE49-F238E27FC236}">
                <a16:creationId xmlns:a16="http://schemas.microsoft.com/office/drawing/2014/main" id="{EDE512D6-1B42-4E1C-AEE3-478A340AC162}"/>
              </a:ext>
            </a:extLst>
          </p:cNvPr>
          <p:cNvSpPr>
            <a:spLocks noGrp="1"/>
          </p:cNvSpPr>
          <p:nvPr>
            <p:ph type="body" sz="quarter" idx="10"/>
          </p:nvPr>
        </p:nvSpPr>
        <p:spPr>
          <a:xfrm>
            <a:off x="982134" y="497504"/>
            <a:ext cx="9259635" cy="2447174"/>
          </a:xfrm>
        </p:spPr>
        <p:txBody>
          <a:bodyPr rtlCol="0">
            <a:noAutofit/>
          </a:bodyPr>
          <a:lstStyle/>
          <a:p>
            <a:pPr indent="66675" algn="ctr" eaLnBrk="0" fontAlgn="base" hangingPunct="0">
              <a:spcBef>
                <a:spcPct val="0"/>
              </a:spcBef>
            </a:pPr>
            <a:r>
              <a:rPr lang="es-ES" altLang="es-ES" sz="3600" b="1" dirty="0">
                <a:latin typeface="Bradley Hand ITC" panose="03070402050302030203" pitchFamily="66" charset="0"/>
                <a:ea typeface="Calibri"/>
                <a:cs typeface="Arial"/>
              </a:rPr>
              <a:t>Escuela Normal de Educación Preescolar</a:t>
            </a:r>
          </a:p>
          <a:p>
            <a:pPr indent="66675" algn="ctr" eaLnBrk="0" fontAlgn="base" hangingPunct="0">
              <a:spcBef>
                <a:spcPct val="0"/>
              </a:spcBef>
            </a:pPr>
            <a:endParaRPr lang="es-ES" altLang="es-ES" sz="2000" b="1" dirty="0">
              <a:latin typeface="Bradley Hand ITC" panose="03070402050302030203" pitchFamily="66" charset="0"/>
              <a:ea typeface="Calibri"/>
              <a:cs typeface="Arial"/>
            </a:endParaRPr>
          </a:p>
          <a:p>
            <a:pPr algn="ctr"/>
            <a:r>
              <a:rPr lang="es-ES" altLang="es-ES" sz="3600" b="1" dirty="0">
                <a:latin typeface="Bradley Hand ITC" panose="03070402050302030203" pitchFamily="66" charset="0"/>
                <a:ea typeface="Calibri"/>
                <a:cs typeface="Arial"/>
              </a:rPr>
              <a:t>Encuadre del Curso   </a:t>
            </a:r>
          </a:p>
          <a:p>
            <a:pPr algn="ctr"/>
            <a:r>
              <a:rPr lang="es-MX" altLang="en-US" sz="3600" b="1" dirty="0">
                <a:latin typeface="Bradley Hand ITC" panose="03070402050302030203" pitchFamily="66" charset="0"/>
              </a:rPr>
              <a:t>Construcción y didáctica del pensamiento matemático en preescolar.</a:t>
            </a:r>
          </a:p>
          <a:p>
            <a:pPr algn="ctr"/>
            <a:r>
              <a:rPr lang="es-ES" altLang="es-ES" sz="3600" b="1" dirty="0">
                <a:latin typeface="Bradley Hand ITC" panose="03070402050302030203" pitchFamily="66" charset="0"/>
                <a:ea typeface="Calibri"/>
                <a:cs typeface="Arial"/>
              </a:rPr>
              <a:t> Semestre:  Segundo</a:t>
            </a:r>
          </a:p>
          <a:p>
            <a:pPr algn="ctr"/>
            <a:endParaRPr lang="es-ES" altLang="es-ES" sz="3600" b="1" dirty="0">
              <a:latin typeface="Bradley Hand ITC" panose="03070402050302030203" pitchFamily="66" charset="0"/>
              <a:ea typeface="Calibri"/>
              <a:cs typeface="Arial"/>
            </a:endParaRPr>
          </a:p>
          <a:p>
            <a:pPr algn="ctr"/>
            <a:r>
              <a:rPr lang="es-ES" altLang="es-ES" sz="3600" b="1" dirty="0">
                <a:latin typeface="Bradley Hand ITC" panose="03070402050302030203" pitchFamily="66" charset="0"/>
                <a:ea typeface="Calibri"/>
                <a:cs typeface="Arial"/>
              </a:rPr>
              <a:t>4 horas/ créditos 4.5   </a:t>
            </a:r>
            <a:endParaRPr lang="es-MX" altLang="es-ES" sz="3600" b="1" dirty="0">
              <a:latin typeface="Bradley Hand ITC" panose="03070402050302030203" pitchFamily="66" charset="0"/>
            </a:endParaRPr>
          </a:p>
          <a:p>
            <a:pPr algn="ctr"/>
            <a:r>
              <a:rPr lang="es-MX" altLang="es-ES" sz="3600" b="1" dirty="0">
                <a:latin typeface="Bradley Hand ITC" panose="03070402050302030203" pitchFamily="66" charset="0"/>
              </a:rPr>
              <a:t>PLAN DE ESTUDIOS 2022</a:t>
            </a:r>
          </a:p>
          <a:p>
            <a:pPr algn="ctr"/>
            <a:r>
              <a:rPr lang="en-US" sz="3600" b="1" dirty="0">
                <a:latin typeface="Bradley Hand ITC" panose="03070402050302030203" pitchFamily="66" charset="0"/>
              </a:rPr>
              <a:t>MC Héctor Homero de la Rosa Fuentes</a:t>
            </a:r>
            <a:r>
              <a:rPr lang="en-US" sz="3200" b="1" dirty="0">
                <a:latin typeface="Bradley Hand ITC" panose="03070402050302030203" pitchFamily="66" charset="0"/>
              </a:rPr>
              <a:t>. </a:t>
            </a:r>
          </a:p>
          <a:p>
            <a:pPr rtl="0"/>
            <a:endParaRPr lang="es-ES" sz="3200" b="1" dirty="0">
              <a:latin typeface="Bradley Hand ITC" panose="03070402050302030203" pitchFamily="66" charset="0"/>
            </a:endParaRPr>
          </a:p>
        </p:txBody>
      </p:sp>
      <p:sp>
        <p:nvSpPr>
          <p:cNvPr id="4" name="Marcador de texto 3">
            <a:extLst>
              <a:ext uri="{FF2B5EF4-FFF2-40B4-BE49-F238E27FC236}">
                <a16:creationId xmlns:a16="http://schemas.microsoft.com/office/drawing/2014/main" id="{88B348B4-1179-40C0-B903-717D79F0A399}"/>
              </a:ext>
            </a:extLst>
          </p:cNvPr>
          <p:cNvSpPr>
            <a:spLocks noGrp="1"/>
          </p:cNvSpPr>
          <p:nvPr>
            <p:ph type="body" sz="quarter" idx="11"/>
          </p:nvPr>
        </p:nvSpPr>
        <p:spPr>
          <a:xfrm>
            <a:off x="4152818" y="6171386"/>
            <a:ext cx="3125028" cy="640080"/>
          </a:xfrm>
        </p:spPr>
        <p:txBody>
          <a:bodyPr rtlCol="0">
            <a:normAutofit/>
          </a:bodyPr>
          <a:lstStyle/>
          <a:p>
            <a:pPr rtl="0"/>
            <a:r>
              <a:rPr lang="es-ES" sz="3200" dirty="0">
                <a:latin typeface="Bradley Hand ITC" panose="03070402050302030203" pitchFamily="66" charset="0"/>
              </a:rPr>
              <a:t>Febrero 2024</a:t>
            </a:r>
          </a:p>
          <a:p>
            <a:pPr rtl="0"/>
            <a:endParaRPr lang="es-ES" dirty="0">
              <a:latin typeface="Ink Free" panose="03080402000500000000" pitchFamily="66" charset="0"/>
            </a:endParaRPr>
          </a:p>
        </p:txBody>
      </p:sp>
      <p:pic>
        <p:nvPicPr>
          <p:cNvPr id="12" name="Gráfico 11" descr="Ilustración de un personaje de lápiz ">
            <a:extLst>
              <a:ext uri="{FF2B5EF4-FFF2-40B4-BE49-F238E27FC236}">
                <a16:creationId xmlns:a16="http://schemas.microsoft.com/office/drawing/2014/main" id="{937FAC84-23F1-401F-A313-68AD63D601F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1077964">
            <a:off x="647204" y="4763748"/>
            <a:ext cx="1155789" cy="1971643"/>
          </a:xfrm>
          <a:prstGeom prst="rect">
            <a:avLst/>
          </a:prstGeom>
        </p:spPr>
      </p:pic>
      <p:pic>
        <p:nvPicPr>
          <p:cNvPr id="8" name="Gráfico 7" descr="Ilustración de un personaje de bolsa azul con material escolar  ">
            <a:extLst>
              <a:ext uri="{FF2B5EF4-FFF2-40B4-BE49-F238E27FC236}">
                <a16:creationId xmlns:a16="http://schemas.microsoft.com/office/drawing/2014/main" id="{F3A63EAE-D921-4D74-B1C8-6D0E847DFDD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2250" y="2653914"/>
            <a:ext cx="2483858" cy="1709233"/>
          </a:xfrm>
          <a:prstGeom prst="rect">
            <a:avLst/>
          </a:prstGeom>
        </p:spPr>
      </p:pic>
      <p:pic>
        <p:nvPicPr>
          <p:cNvPr id="10" name="Gráfico 9" descr="Ilustración de un personaje de libro morado ">
            <a:extLst>
              <a:ext uri="{FF2B5EF4-FFF2-40B4-BE49-F238E27FC236}">
                <a16:creationId xmlns:a16="http://schemas.microsoft.com/office/drawing/2014/main" id="{8A4FC9B1-AAE5-49E7-9209-B1CD7DC8CD9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8411772" y="2816096"/>
            <a:ext cx="1775352" cy="2059055"/>
          </a:xfrm>
          <a:prstGeom prst="rect">
            <a:avLst/>
          </a:prstGeom>
        </p:spPr>
      </p:pic>
      <p:pic>
        <p:nvPicPr>
          <p:cNvPr id="6" name="Gráfico 5" descr="Ilustración de un personaje de globo terráqueo ">
            <a:extLst>
              <a:ext uri="{FF2B5EF4-FFF2-40B4-BE49-F238E27FC236}">
                <a16:creationId xmlns:a16="http://schemas.microsoft.com/office/drawing/2014/main" id="{A1CF0450-3738-4D52-BF18-A90C1F16AC6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485195" y="4875151"/>
            <a:ext cx="2213723" cy="174884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1B916BCB-384D-4A08-BEE7-8E8B4C216B7D}"/>
              </a:ext>
              <a:ext uri="{C183D7F6-B498-43B3-948B-1728B52AA6E4}">
                <adec:decorative xmlns:adec="http://schemas.microsoft.com/office/drawing/2017/decorative" xmlns=""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10" name="Gráfico 9" descr="Ilustración de un personaje de sacapuntas verde ">
            <a:extLst>
              <a:ext uri="{FF2B5EF4-FFF2-40B4-BE49-F238E27FC236}">
                <a16:creationId xmlns:a16="http://schemas.microsoft.com/office/drawing/2014/main" id="{A5A4FC33-D142-4E28-8346-35D781135E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580273" y="2306952"/>
            <a:ext cx="1572593" cy="2244095"/>
          </a:xfrm>
          <a:prstGeom prst="rect">
            <a:avLst/>
          </a:prstGeom>
        </p:spPr>
      </p:pic>
      <p:sp>
        <p:nvSpPr>
          <p:cNvPr id="4" name="Marcador de texto 3">
            <a:extLst>
              <a:ext uri="{FF2B5EF4-FFF2-40B4-BE49-F238E27FC236}">
                <a16:creationId xmlns:a16="http://schemas.microsoft.com/office/drawing/2014/main" id="{C6CC9A77-60CE-4D42-8E97-990157A99D3E}"/>
              </a:ext>
            </a:extLst>
          </p:cNvPr>
          <p:cNvSpPr>
            <a:spLocks noGrp="1"/>
          </p:cNvSpPr>
          <p:nvPr>
            <p:ph type="body" sz="quarter" idx="11"/>
          </p:nvPr>
        </p:nvSpPr>
        <p:spPr>
          <a:xfrm>
            <a:off x="4246536" y="278969"/>
            <a:ext cx="7649629" cy="5477259"/>
          </a:xfrm>
        </p:spPr>
        <p:txBody>
          <a:bodyPr rtlCol="0">
            <a:noAutofit/>
          </a:bodyPr>
          <a:lstStyle/>
          <a:p>
            <a:endParaRPr lang="es-MX" b="1" dirty="0" smtClean="0"/>
          </a:p>
          <a:p>
            <a:r>
              <a:rPr lang="es-MX" sz="2400" b="1" dirty="0">
                <a:latin typeface="Bradley Hand ITC" panose="03070402050302030203" pitchFamily="66" charset="0"/>
              </a:rPr>
              <a:t>Desarrolla una cultura digital para generar procesos de aprendizaje significativo, colaborativo, ético e incluyente en diferentes escenarios y contextos coherentes con el plan y programas de estudio vigentes</a:t>
            </a:r>
            <a:r>
              <a:rPr lang="es-MX" sz="2400" b="1" dirty="0" smtClean="0">
                <a:latin typeface="Bradley Hand ITC" panose="03070402050302030203" pitchFamily="66" charset="0"/>
              </a:rPr>
              <a:t>.</a:t>
            </a:r>
          </a:p>
          <a:p>
            <a:r>
              <a:rPr lang="es-MX" sz="2400" b="1" dirty="0" smtClean="0">
                <a:latin typeface="Bradley Hand ITC" panose="03070402050302030203" pitchFamily="66" charset="0"/>
              </a:rPr>
              <a:t>Evalúa </a:t>
            </a:r>
            <a:r>
              <a:rPr lang="es-MX" sz="2400" b="1" dirty="0">
                <a:latin typeface="Bradley Hand ITC" panose="03070402050302030203" pitchFamily="66" charset="0"/>
              </a:rPr>
              <a:t>su trabajo docente para intervenir en los diferentes ámbitos y momentos de la tarea educativa, con el propósito de transformar y mejorar de manera permanente los procesos de enseñanza y aprendizaje de los niños y las niñas de preescolar</a:t>
            </a:r>
            <a:endParaRPr lang="es-MX" sz="2400" b="1" dirty="0" smtClean="0">
              <a:latin typeface="Bradley Hand ITC" panose="03070402050302030203" pitchFamily="66" charset="0"/>
            </a:endParaRPr>
          </a:p>
          <a:p>
            <a:r>
              <a:rPr lang="es-MX" sz="2400" b="1" dirty="0" smtClean="0">
                <a:latin typeface="Bradley Hand ITC" panose="03070402050302030203" pitchFamily="66" charset="0"/>
              </a:rPr>
              <a:t>Valora </a:t>
            </a:r>
            <a:r>
              <a:rPr lang="es-MX" sz="2400" b="1" dirty="0">
                <a:latin typeface="Bradley Hand ITC" panose="03070402050302030203" pitchFamily="66" charset="0"/>
              </a:rPr>
              <a:t>y aplica la investigación educativa como proceso complejo, continuo y crítico que permite reconocer los procesos de desarrollo y aprendizaje, así como la realidad sociocultural de </a:t>
            </a:r>
            <a:r>
              <a:rPr lang="es-MX" sz="2400" dirty="0">
                <a:latin typeface="Bradley Hand ITC" panose="03070402050302030203" pitchFamily="66" charset="0"/>
              </a:rPr>
              <a:t>las niñas </a:t>
            </a:r>
            <a:r>
              <a:rPr lang="es-MX" sz="2400" b="1" dirty="0">
                <a:latin typeface="Bradley Hand ITC" panose="03070402050302030203" pitchFamily="66" charset="0"/>
              </a:rPr>
              <a:t>y los niños de preescolar, para hacer una intervención pertinente en situaciones educativas diversas, y aportar experiencias y reflexiones al campo de la educación preescolar</a:t>
            </a:r>
            <a:r>
              <a:rPr lang="es-MX" b="1" dirty="0"/>
              <a:t>. </a:t>
            </a:r>
            <a:endParaRPr lang="es-ES" sz="2800" b="1" dirty="0">
              <a:latin typeface="Ink Free" panose="03080402000500000000" pitchFamily="66" charset="0"/>
            </a:endParaRPr>
          </a:p>
        </p:txBody>
      </p:sp>
    </p:spTree>
    <p:extLst>
      <p:ext uri="{BB962C8B-B14F-4D97-AF65-F5344CB8AC3E}">
        <p14:creationId xmlns:p14="http://schemas.microsoft.com/office/powerpoint/2010/main" val="1641603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1B916BCB-384D-4A08-BEE7-8E8B4C216B7D}"/>
              </a:ext>
              <a:ext uri="{C183D7F6-B498-43B3-948B-1728B52AA6E4}">
                <adec:decorative xmlns:adec="http://schemas.microsoft.com/office/drawing/2017/decorative" xmlns=""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10" name="Gráfico 9" descr="Ilustración de un personaje de sacapuntas verde ">
            <a:extLst>
              <a:ext uri="{FF2B5EF4-FFF2-40B4-BE49-F238E27FC236}">
                <a16:creationId xmlns:a16="http://schemas.microsoft.com/office/drawing/2014/main" id="{A5A4FC33-D142-4E28-8346-35D781135E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580273" y="2306952"/>
            <a:ext cx="1572593" cy="2244095"/>
          </a:xfrm>
          <a:prstGeom prst="rect">
            <a:avLst/>
          </a:prstGeom>
        </p:spPr>
      </p:pic>
      <p:pic>
        <p:nvPicPr>
          <p:cNvPr id="5" name="Imagen 4"/>
          <p:cNvPicPr>
            <a:picLocks noChangeAspect="1"/>
          </p:cNvPicPr>
          <p:nvPr/>
        </p:nvPicPr>
        <p:blipFill>
          <a:blip r:embed="rId5"/>
          <a:stretch>
            <a:fillRect/>
          </a:stretch>
        </p:blipFill>
        <p:spPr>
          <a:xfrm>
            <a:off x="1580273" y="790414"/>
            <a:ext cx="8421935" cy="6289993"/>
          </a:xfrm>
          <a:prstGeom prst="rect">
            <a:avLst/>
          </a:prstGeom>
        </p:spPr>
      </p:pic>
      <p:sp>
        <p:nvSpPr>
          <p:cNvPr id="4" name="Marcador de texto 3">
            <a:extLst>
              <a:ext uri="{FF2B5EF4-FFF2-40B4-BE49-F238E27FC236}">
                <a16:creationId xmlns:a16="http://schemas.microsoft.com/office/drawing/2014/main" id="{C6CC9A77-60CE-4D42-8E97-990157A99D3E}"/>
              </a:ext>
            </a:extLst>
          </p:cNvPr>
          <p:cNvSpPr>
            <a:spLocks noGrp="1"/>
          </p:cNvSpPr>
          <p:nvPr>
            <p:ph type="body" sz="quarter" idx="11"/>
          </p:nvPr>
        </p:nvSpPr>
        <p:spPr>
          <a:xfrm>
            <a:off x="4695986" y="201478"/>
            <a:ext cx="5471813" cy="557939"/>
          </a:xfrm>
        </p:spPr>
        <p:txBody>
          <a:bodyPr rtlCol="0">
            <a:noAutofit/>
          </a:bodyPr>
          <a:lstStyle/>
          <a:p>
            <a:pPr rtl="0"/>
            <a:r>
              <a:rPr lang="es-ES" sz="2400" b="1" dirty="0" smtClean="0">
                <a:solidFill>
                  <a:schemeClr val="tx1"/>
                </a:solidFill>
                <a:latin typeface="Bradley Hand ITC" panose="03070402050302030203" pitchFamily="66" charset="0"/>
              </a:rPr>
              <a:t>Estructura general del curso</a:t>
            </a:r>
            <a:endParaRPr lang="es-ES" sz="2400" b="1" dirty="0">
              <a:solidFill>
                <a:schemeClr val="tx1"/>
              </a:solidFill>
              <a:latin typeface="Bradley Hand ITC" panose="03070402050302030203" pitchFamily="66" charset="0"/>
            </a:endParaRPr>
          </a:p>
        </p:txBody>
      </p:sp>
    </p:spTree>
    <p:extLst>
      <p:ext uri="{BB962C8B-B14F-4D97-AF65-F5344CB8AC3E}">
        <p14:creationId xmlns:p14="http://schemas.microsoft.com/office/powerpoint/2010/main" val="2265300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FB7C4AF-BB0C-400D-A8AA-F137B0266E2D}"/>
              </a:ext>
            </a:extLst>
          </p:cNvPr>
          <p:cNvSpPr>
            <a:spLocks noGrp="1"/>
          </p:cNvSpPr>
          <p:nvPr>
            <p:ph type="title"/>
          </p:nvPr>
        </p:nvSpPr>
        <p:spPr>
          <a:xfrm>
            <a:off x="4238199" y="280828"/>
            <a:ext cx="6857999" cy="653547"/>
          </a:xfrm>
        </p:spPr>
        <p:txBody>
          <a:bodyPr rtlCol="0">
            <a:normAutofit/>
          </a:bodyPr>
          <a:lstStyle/>
          <a:p>
            <a:pPr rtl="0"/>
            <a:r>
              <a:rPr lang="es-ES" sz="3500" b="1" dirty="0">
                <a:latin typeface="Bradley Hand ITC" panose="03070402050302030203" pitchFamily="66" charset="0"/>
              </a:rPr>
              <a:t>Reglas de la clase</a:t>
            </a:r>
          </a:p>
        </p:txBody>
      </p:sp>
      <p:sp>
        <p:nvSpPr>
          <p:cNvPr id="7" name="Elipse 6">
            <a:extLst>
              <a:ext uri="{FF2B5EF4-FFF2-40B4-BE49-F238E27FC236}">
                <a16:creationId xmlns:a16="http://schemas.microsoft.com/office/drawing/2014/main" id="{AA4F2D27-80D1-43A4-B893-7086233F71D1}"/>
              </a:ext>
              <a:ext uri="{C183D7F6-B498-43B3-948B-1728B52AA6E4}">
                <adec:decorative xmlns:adec="http://schemas.microsoft.com/office/drawing/2017/decorative" xmlns=""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9" name="Gráfico 8" descr="Ilustración de un personaje de regla ">
            <a:extLst>
              <a:ext uri="{FF2B5EF4-FFF2-40B4-BE49-F238E27FC236}">
                <a16:creationId xmlns:a16="http://schemas.microsoft.com/office/drawing/2014/main" id="{4B6C31E8-1BAB-42D1-B428-60F38E95BF1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23556" flipH="1">
            <a:off x="900791" y="3052708"/>
            <a:ext cx="3041146" cy="964260"/>
          </a:xfrm>
          <a:prstGeom prst="rect">
            <a:avLst/>
          </a:prstGeom>
        </p:spPr>
      </p:pic>
      <p:sp>
        <p:nvSpPr>
          <p:cNvPr id="6" name="Marcador de texto 5">
            <a:extLst>
              <a:ext uri="{FF2B5EF4-FFF2-40B4-BE49-F238E27FC236}">
                <a16:creationId xmlns:a16="http://schemas.microsoft.com/office/drawing/2014/main" id="{B13101DF-9A4D-4B70-95AE-3E68C4B1D231}"/>
              </a:ext>
            </a:extLst>
          </p:cNvPr>
          <p:cNvSpPr>
            <a:spLocks noGrp="1"/>
          </p:cNvSpPr>
          <p:nvPr>
            <p:ph type="body" sz="quarter" idx="11"/>
          </p:nvPr>
        </p:nvSpPr>
        <p:spPr>
          <a:xfrm>
            <a:off x="4196012" y="1731780"/>
            <a:ext cx="6858000" cy="4843377"/>
          </a:xfrm>
          <a:prstGeom prst="rect">
            <a:avLst/>
          </a:prstGeom>
        </p:spPr>
        <p:txBody>
          <a:bodyPr wrap="square">
            <a:spAutoFit/>
          </a:bodyPr>
          <a:lstStyle/>
          <a:p>
            <a:pPr algn="just" fontAlgn="base">
              <a:lnSpc>
                <a:spcPct val="80000"/>
              </a:lnSpc>
              <a:spcBef>
                <a:spcPts val="2000"/>
              </a:spcBef>
              <a:spcAft>
                <a:spcPct val="0"/>
              </a:spcAft>
              <a:buClr>
                <a:srgbClr val="EC714F"/>
              </a:buClr>
              <a:buSzPct val="110000"/>
            </a:pPr>
            <a:r>
              <a:rPr lang="es-ES" altLang="es-ES" sz="2800" b="1" dirty="0">
                <a:solidFill>
                  <a:prstClr val="black"/>
                </a:solidFill>
                <a:latin typeface="Ink Free" panose="03080402000500000000" pitchFamily="66" charset="0"/>
                <a:cs typeface="Arial" panose="020B0604020202020204" pitchFamily="34" charset="0"/>
              </a:rPr>
              <a:t> </a:t>
            </a:r>
          </a:p>
          <a:p>
            <a:pPr marL="342900" indent="-342900" algn="just" fontAlgn="base">
              <a:lnSpc>
                <a:spcPct val="80000"/>
              </a:lnSpc>
              <a:spcBef>
                <a:spcPts val="2000"/>
              </a:spcBef>
              <a:spcAft>
                <a:spcPct val="0"/>
              </a:spcAft>
              <a:buClr>
                <a:srgbClr val="EC714F"/>
              </a:buClr>
              <a:buSzPct val="110000"/>
              <a:buFont typeface="Arial" panose="020B0604020202020204" pitchFamily="34" charset="0"/>
              <a:buChar char="•"/>
            </a:pPr>
            <a:r>
              <a:rPr lang="es-ES" altLang="es-ES" sz="2800" b="1" dirty="0">
                <a:solidFill>
                  <a:prstClr val="black"/>
                </a:solidFill>
                <a:latin typeface="Bradley Hand ITC" panose="03070402050302030203" pitchFamily="66" charset="0"/>
                <a:cs typeface="Arial" panose="020B0604020202020204" pitchFamily="34" charset="0"/>
              </a:rPr>
              <a:t>Cumplir con todas las tareas, trabajos por equipo o individuales en las plataformas digitales.</a:t>
            </a:r>
          </a:p>
          <a:p>
            <a:pPr marL="342900" indent="-342900" algn="just" fontAlgn="base">
              <a:lnSpc>
                <a:spcPct val="80000"/>
              </a:lnSpc>
              <a:spcBef>
                <a:spcPts val="2000"/>
              </a:spcBef>
              <a:spcAft>
                <a:spcPct val="0"/>
              </a:spcAft>
              <a:buClr>
                <a:srgbClr val="EC714F"/>
              </a:buClr>
              <a:buSzPct val="110000"/>
              <a:buFont typeface="Arial" panose="020B0604020202020204" pitchFamily="34" charset="0"/>
              <a:buChar char="•"/>
            </a:pPr>
            <a:r>
              <a:rPr lang="es-ES" altLang="es-ES" sz="2800" b="1" dirty="0">
                <a:solidFill>
                  <a:prstClr val="black"/>
                </a:solidFill>
                <a:latin typeface="Bradley Hand ITC" panose="03070402050302030203" pitchFamily="66" charset="0"/>
                <a:cs typeface="Arial" panose="020B0604020202020204" pitchFamily="34" charset="0"/>
              </a:rPr>
              <a:t>Los trabajos se entregan en tiempo y forma señalados por el docente.</a:t>
            </a:r>
          </a:p>
          <a:p>
            <a:pPr marL="342900" indent="-342900" fontAlgn="base">
              <a:lnSpc>
                <a:spcPct val="80000"/>
              </a:lnSpc>
              <a:spcBef>
                <a:spcPts val="2000"/>
              </a:spcBef>
              <a:spcAft>
                <a:spcPct val="0"/>
              </a:spcAft>
              <a:buClr>
                <a:srgbClr val="EC714F"/>
              </a:buClr>
              <a:buSzPct val="110000"/>
              <a:buFont typeface="Arial" panose="020B0604020202020204" pitchFamily="34" charset="0"/>
              <a:buChar char="•"/>
            </a:pPr>
            <a:r>
              <a:rPr lang="es-ES" altLang="es-ES" sz="2800" b="1" dirty="0">
                <a:solidFill>
                  <a:prstClr val="black"/>
                </a:solidFill>
                <a:latin typeface="Bradley Hand ITC" panose="03070402050302030203" pitchFamily="66" charset="0"/>
                <a:cs typeface="Arial" panose="020B0604020202020204" pitchFamily="34" charset="0"/>
              </a:rPr>
              <a:t>Buen  comportamiento y  buena  actitud, respeto mutuo durante la clase </a:t>
            </a:r>
          </a:p>
          <a:p>
            <a:pPr algn="just" fontAlgn="base">
              <a:lnSpc>
                <a:spcPct val="80000"/>
              </a:lnSpc>
              <a:spcBef>
                <a:spcPts val="2000"/>
              </a:spcBef>
              <a:spcAft>
                <a:spcPct val="0"/>
              </a:spcAft>
              <a:buClr>
                <a:srgbClr val="EC714F"/>
              </a:buClr>
              <a:buSzPct val="110000"/>
            </a:pPr>
            <a:endParaRPr lang="es-ES" altLang="es-ES" sz="2800" b="1" dirty="0">
              <a:solidFill>
                <a:prstClr val="black"/>
              </a:solidFill>
              <a:latin typeface="Ink Free" panose="03080402000500000000" pitchFamily="66" charset="0"/>
              <a:cs typeface="Arial" panose="020B0604020202020204" pitchFamily="34" charset="0"/>
            </a:endParaRPr>
          </a:p>
          <a:p>
            <a:pPr marL="342900" indent="-342900" algn="just" fontAlgn="base">
              <a:lnSpc>
                <a:spcPct val="80000"/>
              </a:lnSpc>
              <a:spcBef>
                <a:spcPts val="2000"/>
              </a:spcBef>
              <a:spcAft>
                <a:spcPct val="0"/>
              </a:spcAft>
              <a:buClr>
                <a:srgbClr val="EC714F"/>
              </a:buClr>
              <a:buSzPct val="110000"/>
              <a:buFont typeface="Arial" panose="020B0604020202020204" pitchFamily="34" charset="0"/>
              <a:buChar char="•"/>
            </a:pPr>
            <a:endParaRPr lang="es-ES" altLang="es-ES" sz="2800" b="1" dirty="0">
              <a:solidFill>
                <a:prstClr val="black"/>
              </a:solidFill>
              <a:latin typeface="Ink Free" panose="03080402000500000000" pitchFamily="66" charset="0"/>
              <a:cs typeface="Arial" panose="020B0604020202020204" pitchFamily="34" charset="0"/>
            </a:endParaRPr>
          </a:p>
        </p:txBody>
      </p:sp>
    </p:spTree>
    <p:extLst>
      <p:ext uri="{BB962C8B-B14F-4D97-AF65-F5344CB8AC3E}">
        <p14:creationId xmlns:p14="http://schemas.microsoft.com/office/powerpoint/2010/main" val="2458698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Forma libre: Forma 14">
            <a:extLst>
              <a:ext uri="{FF2B5EF4-FFF2-40B4-BE49-F238E27FC236}">
                <a16:creationId xmlns:a16="http://schemas.microsoft.com/office/drawing/2014/main" id="{868E2822-F0BF-D949-B8E2-C5C9D5994043}"/>
              </a:ext>
              <a:ext uri="{C183D7F6-B498-43B3-948B-1728B52AA6E4}">
                <adec:decorative xmlns:adec="http://schemas.microsoft.com/office/drawing/2017/decorative" xmlns="" val="1"/>
              </a:ext>
            </a:extLst>
          </p:cNvPr>
          <p:cNvSpPr>
            <a:spLocks noChangeAspect="1"/>
          </p:cNvSpPr>
          <p:nvPr/>
        </p:nvSpPr>
        <p:spPr>
          <a:xfrm flipH="1">
            <a:off x="-81024" y="0"/>
            <a:ext cx="4023360"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a:p>
        </p:txBody>
      </p:sp>
      <p:pic>
        <p:nvPicPr>
          <p:cNvPr id="7" name="Gráfico 6" descr="Ilustración de un personaje de lápiz ">
            <a:extLst>
              <a:ext uri="{FF2B5EF4-FFF2-40B4-BE49-F238E27FC236}">
                <a16:creationId xmlns:a16="http://schemas.microsoft.com/office/drawing/2014/main" id="{222ABB80-F4BD-D04A-9014-C1E1AC2799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92209">
            <a:off x="715004" y="1795108"/>
            <a:ext cx="1915595" cy="3267784"/>
          </a:xfrm>
          <a:prstGeom prst="rect">
            <a:avLst/>
          </a:prstGeom>
        </p:spPr>
      </p:pic>
      <p:pic>
        <p:nvPicPr>
          <p:cNvPr id="10" name="Picture 6" descr="NORMAS DE CLASE especial CORONAVIRUS curso 2020-2021 – Imagenes Educativas">
            <a:extLst>
              <a:ext uri="{FF2B5EF4-FFF2-40B4-BE49-F238E27FC236}">
                <a16:creationId xmlns:a16="http://schemas.microsoft.com/office/drawing/2014/main" id="{FA070EFD-C418-45A2-BD54-9CD5DA911F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424" y="603641"/>
            <a:ext cx="3210274" cy="2407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 BLOG DE RECURSOS ESCOLARES ®: IMÁGENES DE REGLAS PARA LAS CLASES VIRTUALES">
            <a:extLst>
              <a:ext uri="{FF2B5EF4-FFF2-40B4-BE49-F238E27FC236}">
                <a16:creationId xmlns:a16="http://schemas.microsoft.com/office/drawing/2014/main" id="{E4AE3E40-DB4C-47C3-9327-11740D9C2D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1381" y="278970"/>
            <a:ext cx="2598548" cy="34647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 BLOG DE RECURSOS ESCOLARES ®: IMÁGENES DE NORMAS PARA UNA CLASE VIRTUAL">
            <a:extLst>
              <a:ext uri="{FF2B5EF4-FFF2-40B4-BE49-F238E27FC236}">
                <a16:creationId xmlns:a16="http://schemas.microsoft.com/office/drawing/2014/main" id="{CE1BE549-05BB-4A68-AC07-E1CD0F864B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1371" y="3011349"/>
            <a:ext cx="2679029" cy="357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5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1489C1B-E610-4A9C-9D28-118BB1DC57A9}"/>
              </a:ext>
            </a:extLst>
          </p:cNvPr>
          <p:cNvSpPr>
            <a:spLocks noGrp="1"/>
          </p:cNvSpPr>
          <p:nvPr>
            <p:ph type="title"/>
          </p:nvPr>
        </p:nvSpPr>
        <p:spPr/>
        <p:txBody>
          <a:bodyPr rtlCol="0">
            <a:normAutofit/>
          </a:bodyPr>
          <a:lstStyle/>
          <a:p>
            <a:pPr rtl="0"/>
            <a:r>
              <a:rPr lang="en-US" sz="3600" b="1" dirty="0" err="1">
                <a:latin typeface="Ink Free" panose="03080402000500000000" pitchFamily="66" charset="0"/>
              </a:rPr>
              <a:t>Criterios</a:t>
            </a:r>
            <a:r>
              <a:rPr lang="en-US" sz="3600" b="1" dirty="0">
                <a:latin typeface="Ink Free" panose="03080402000500000000" pitchFamily="66" charset="0"/>
              </a:rPr>
              <a:t> de </a:t>
            </a:r>
            <a:r>
              <a:rPr lang="en-US" sz="3600" b="1" dirty="0" err="1">
                <a:latin typeface="Ink Free" panose="03080402000500000000" pitchFamily="66" charset="0"/>
              </a:rPr>
              <a:t>evaluaci</a:t>
            </a:r>
            <a:r>
              <a:rPr lang="zh-CN" altLang="en-US" sz="3600" b="1" dirty="0">
                <a:latin typeface="Ink Free" panose="03080402000500000000" pitchFamily="66" charset="0"/>
              </a:rPr>
              <a:t>ó</a:t>
            </a:r>
            <a:r>
              <a:rPr lang="en-US" sz="3600" b="1" dirty="0">
                <a:latin typeface="Ink Free" panose="03080402000500000000" pitchFamily="66" charset="0"/>
              </a:rPr>
              <a:t>n </a:t>
            </a:r>
            <a:endParaRPr lang="es-ES" sz="3500" dirty="0"/>
          </a:p>
          <a:p>
            <a:pPr rtl="0"/>
            <a:endParaRPr lang="es-ES" sz="3500" dirty="0"/>
          </a:p>
        </p:txBody>
      </p:sp>
      <p:sp>
        <p:nvSpPr>
          <p:cNvPr id="3" name="Marcador de texto 2">
            <a:extLst>
              <a:ext uri="{FF2B5EF4-FFF2-40B4-BE49-F238E27FC236}">
                <a16:creationId xmlns:a16="http://schemas.microsoft.com/office/drawing/2014/main" id="{1795168B-77B1-A847-B1E3-2433BEBFD31A}"/>
              </a:ext>
            </a:extLst>
          </p:cNvPr>
          <p:cNvSpPr>
            <a:spLocks noGrp="1"/>
          </p:cNvSpPr>
          <p:nvPr>
            <p:ph type="body" sz="quarter" idx="11"/>
          </p:nvPr>
        </p:nvSpPr>
        <p:spPr/>
        <p:txBody>
          <a:bodyPr rtlCol="0"/>
          <a:lstStyle/>
          <a:p>
            <a:pPr rtl="0"/>
            <a:endParaRPr lang="es-ES" dirty="0"/>
          </a:p>
          <a:p>
            <a:pPr rtl="0"/>
            <a:endParaRPr lang="es-ES" dirty="0"/>
          </a:p>
        </p:txBody>
      </p:sp>
      <p:graphicFrame>
        <p:nvGraphicFramePr>
          <p:cNvPr id="7" name="Tabla 6">
            <a:extLst>
              <a:ext uri="{FF2B5EF4-FFF2-40B4-BE49-F238E27FC236}">
                <a16:creationId xmlns:a16="http://schemas.microsoft.com/office/drawing/2014/main" id="{E946D7DA-D11B-E169-79D6-12D59090818B}"/>
              </a:ext>
            </a:extLst>
          </p:cNvPr>
          <p:cNvGraphicFramePr>
            <a:graphicFrameLocks noGrp="1"/>
          </p:cNvGraphicFramePr>
          <p:nvPr>
            <p:extLst>
              <p:ext uri="{D42A27DB-BD31-4B8C-83A1-F6EECF244321}">
                <p14:modId xmlns:p14="http://schemas.microsoft.com/office/powerpoint/2010/main" val="1589340376"/>
              </p:ext>
            </p:extLst>
          </p:nvPr>
        </p:nvGraphicFramePr>
        <p:xfrm>
          <a:off x="3450231" y="2020866"/>
          <a:ext cx="5325060" cy="3110738"/>
        </p:xfrm>
        <a:graphic>
          <a:graphicData uri="http://schemas.openxmlformats.org/drawingml/2006/table">
            <a:tbl>
              <a:tblPr firstRow="1" firstCol="1" bandRow="1"/>
              <a:tblGrid>
                <a:gridCol w="1976858">
                  <a:extLst>
                    <a:ext uri="{9D8B030D-6E8A-4147-A177-3AD203B41FA5}">
                      <a16:colId xmlns:a16="http://schemas.microsoft.com/office/drawing/2014/main" val="2113183268"/>
                    </a:ext>
                  </a:extLst>
                </a:gridCol>
                <a:gridCol w="1674101">
                  <a:extLst>
                    <a:ext uri="{9D8B030D-6E8A-4147-A177-3AD203B41FA5}">
                      <a16:colId xmlns:a16="http://schemas.microsoft.com/office/drawing/2014/main" val="1017211753"/>
                    </a:ext>
                  </a:extLst>
                </a:gridCol>
                <a:gridCol w="1674101">
                  <a:extLst>
                    <a:ext uri="{9D8B030D-6E8A-4147-A177-3AD203B41FA5}">
                      <a16:colId xmlns:a16="http://schemas.microsoft.com/office/drawing/2014/main" val="655975769"/>
                    </a:ext>
                  </a:extLst>
                </a:gridCol>
              </a:tblGrid>
              <a:tr h="147869">
                <a:tc rowSpan="2">
                  <a:txBody>
                    <a:bodyPr/>
                    <a:lstStyle/>
                    <a:p>
                      <a:pPr algn="ctr">
                        <a:lnSpc>
                          <a:spcPct val="115000"/>
                        </a:lnSpc>
                        <a:spcAft>
                          <a:spcPts val="1000"/>
                        </a:spcAft>
                      </a:pPr>
                      <a:r>
                        <a:rPr lang="es-MX"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Criterios de evaluación  por Unidad</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gridSpan="2">
                  <a:txBody>
                    <a:bodyPr/>
                    <a:lstStyle/>
                    <a:p>
                      <a:pPr algn="ctr">
                        <a:lnSpc>
                          <a:spcPct val="115000"/>
                        </a:lnSpc>
                        <a:spcAft>
                          <a:spcPts val="1000"/>
                        </a:spcAft>
                      </a:pPr>
                      <a:r>
                        <a:rPr lang="es-MX"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Porcentajes de Evaluacón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s-MX"/>
                    </a:p>
                  </a:txBody>
                  <a:tcPr/>
                </a:tc>
                <a:extLst>
                  <a:ext uri="{0D108BD9-81ED-4DB2-BD59-A6C34878D82A}">
                    <a16:rowId xmlns:a16="http://schemas.microsoft.com/office/drawing/2014/main" val="3659275462"/>
                  </a:ext>
                </a:extLst>
              </a:tr>
              <a:tr h="158063">
                <a:tc vMerge="1">
                  <a:txBody>
                    <a:bodyPr/>
                    <a:lstStyle/>
                    <a:p>
                      <a:endParaRPr lang="es-MX"/>
                    </a:p>
                  </a:txBody>
                  <a:tcPr/>
                </a:tc>
                <a:tc>
                  <a:txBody>
                    <a:bodyPr/>
                    <a:lstStyle/>
                    <a:p>
                      <a:pPr algn="ctr">
                        <a:lnSpc>
                          <a:spcPct val="115000"/>
                        </a:lnSpc>
                        <a:spcAft>
                          <a:spcPts val="1000"/>
                        </a:spcAft>
                      </a:pPr>
                      <a:r>
                        <a:rPr lang="es-MX"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Formativa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5000"/>
                        </a:lnSpc>
                        <a:spcAft>
                          <a:spcPts val="1000"/>
                        </a:spcAft>
                      </a:pPr>
                      <a:r>
                        <a:rPr lang="es-MX"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Sumativa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460796641"/>
                  </a:ext>
                </a:extLst>
              </a:tr>
              <a:tr h="1033019">
                <a:tc>
                  <a:txBody>
                    <a:bodyPr/>
                    <a:lstStyle/>
                    <a:p>
                      <a:pPr algn="just">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Trabajos Escritos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Ensayos, cuadros de doble entrada, mapas conceptuales, examenes, infografias, actividades en plataforma ENEP digital, etc.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5372718"/>
                  </a:ext>
                </a:extLst>
              </a:tr>
              <a:tr h="685282">
                <a:tc>
                  <a:txBody>
                    <a:bodyPr/>
                    <a:lstStyle/>
                    <a:p>
                      <a:pPr algn="just">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Participación asertiva y asistencia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De manera individual, trabajo entre pares o por equipo. Buena actitud y disposición en clase.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4126538"/>
                  </a:ext>
                </a:extLst>
              </a:tr>
              <a:tr h="740489">
                <a:tc>
                  <a:txBody>
                    <a:bodyPr/>
                    <a:lstStyle/>
                    <a:p>
                      <a:pPr algn="just">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Evidecia de unidad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Evidencia 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Heteroevaluación 38%</a:t>
                      </a:r>
                    </a:p>
                    <a:p>
                      <a:pPr algn="ctr">
                        <a:lnSpc>
                          <a:spcPct val="115000"/>
                        </a:lnSpc>
                        <a:spcAft>
                          <a:spcPts val="100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Autoevaluación 1%</a:t>
                      </a:r>
                    </a:p>
                    <a:p>
                      <a:pPr algn="ctr">
                        <a:lnSpc>
                          <a:spcPct val="115000"/>
                        </a:lnSpc>
                        <a:spcAft>
                          <a:spcPts val="100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Coevaluación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6916540"/>
                  </a:ext>
                </a:extLst>
              </a:tr>
            </a:tbl>
          </a:graphicData>
        </a:graphic>
      </p:graphicFrame>
      <p:graphicFrame>
        <p:nvGraphicFramePr>
          <p:cNvPr id="8" name="Tabla 7">
            <a:extLst>
              <a:ext uri="{FF2B5EF4-FFF2-40B4-BE49-F238E27FC236}">
                <a16:creationId xmlns:a16="http://schemas.microsoft.com/office/drawing/2014/main" id="{56D8CE05-AF70-FE63-3A8C-A1276AE8FFC2}"/>
              </a:ext>
            </a:extLst>
          </p:cNvPr>
          <p:cNvGraphicFramePr>
            <a:graphicFrameLocks noGrp="1"/>
          </p:cNvGraphicFramePr>
          <p:nvPr>
            <p:extLst>
              <p:ext uri="{D42A27DB-BD31-4B8C-83A1-F6EECF244321}">
                <p14:modId xmlns:p14="http://schemas.microsoft.com/office/powerpoint/2010/main" val="1069841298"/>
              </p:ext>
            </p:extLst>
          </p:nvPr>
        </p:nvGraphicFramePr>
        <p:xfrm>
          <a:off x="3309871" y="5178862"/>
          <a:ext cx="5605780" cy="1447292"/>
        </p:xfrm>
        <a:graphic>
          <a:graphicData uri="http://schemas.openxmlformats.org/drawingml/2006/table">
            <a:tbl>
              <a:tblPr firstRow="1" firstCol="1" bandRow="1"/>
              <a:tblGrid>
                <a:gridCol w="2186305">
                  <a:extLst>
                    <a:ext uri="{9D8B030D-6E8A-4147-A177-3AD203B41FA5}">
                      <a16:colId xmlns:a16="http://schemas.microsoft.com/office/drawing/2014/main" val="252246390"/>
                    </a:ext>
                  </a:extLst>
                </a:gridCol>
                <a:gridCol w="1579880">
                  <a:extLst>
                    <a:ext uri="{9D8B030D-6E8A-4147-A177-3AD203B41FA5}">
                      <a16:colId xmlns:a16="http://schemas.microsoft.com/office/drawing/2014/main" val="1558291849"/>
                    </a:ext>
                  </a:extLst>
                </a:gridCol>
                <a:gridCol w="1839595">
                  <a:extLst>
                    <a:ext uri="{9D8B030D-6E8A-4147-A177-3AD203B41FA5}">
                      <a16:colId xmlns:a16="http://schemas.microsoft.com/office/drawing/2014/main" val="2971443655"/>
                    </a:ext>
                  </a:extLst>
                </a:gridCol>
              </a:tblGrid>
              <a:tr h="330200">
                <a:tc>
                  <a:txBody>
                    <a:bodyPr/>
                    <a:lstStyle/>
                    <a:p>
                      <a:pPr algn="ctr">
                        <a:lnSpc>
                          <a:spcPct val="115000"/>
                        </a:lnSpc>
                        <a:spcAft>
                          <a:spcPts val="1000"/>
                        </a:spcAft>
                      </a:pPr>
                      <a:r>
                        <a:rPr lang="es-MX"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Criterios de evaluación  Semestral por curso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gridSpan="2">
                  <a:txBody>
                    <a:bodyPr/>
                    <a:lstStyle/>
                    <a:p>
                      <a:pPr algn="ctr">
                        <a:lnSpc>
                          <a:spcPct val="115000"/>
                        </a:lnSpc>
                        <a:spcAft>
                          <a:spcPts val="1000"/>
                        </a:spcAft>
                      </a:pPr>
                      <a:r>
                        <a:rPr lang="es-MX" sz="1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Porcentajes de Evaluacón</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s-MX"/>
                    </a:p>
                  </a:txBody>
                  <a:tcPr/>
                </a:tc>
                <a:extLst>
                  <a:ext uri="{0D108BD9-81ED-4DB2-BD59-A6C34878D82A}">
                    <a16:rowId xmlns:a16="http://schemas.microsoft.com/office/drawing/2014/main" val="985703690"/>
                  </a:ext>
                </a:extLst>
              </a:tr>
              <a:tr h="361950">
                <a:tc>
                  <a:txBody>
                    <a:bodyPr/>
                    <a:lstStyle/>
                    <a:p>
                      <a:pPr algn="just">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Evidencia Integradora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Evidencia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9852647"/>
                  </a:ext>
                </a:extLst>
              </a:tr>
              <a:tr h="349250">
                <a:tc>
                  <a:txBody>
                    <a:bodyPr/>
                    <a:lstStyle/>
                    <a:p>
                      <a:pPr algn="just">
                        <a:lnSpc>
                          <a:spcPct val="115000"/>
                        </a:lnSpc>
                        <a:spcAft>
                          <a:spcPts val="1000"/>
                        </a:spcAft>
                      </a:pPr>
                      <a:r>
                        <a:rPr lang="es-MX" sz="1200">
                          <a:effectLst/>
                          <a:latin typeface="Arial" panose="020B0604020202020204" pitchFamily="34" charset="0"/>
                          <a:ea typeface="Calibri" panose="020F0502020204030204" pitchFamily="34" charset="0"/>
                          <a:cs typeface="Times New Roman" panose="02020603050405020304" pitchFamily="18" charset="0"/>
                        </a:rPr>
                        <a:t>Evaluación final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Promedio de unidades del curso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5356999"/>
                  </a:ext>
                </a:extLst>
              </a:tr>
              <a:tr h="349250">
                <a:tc gridSpan="2">
                  <a:txBody>
                    <a:bodyPr/>
                    <a:lstStyle/>
                    <a:p>
                      <a:pPr algn="ctr">
                        <a:lnSpc>
                          <a:spcPct val="115000"/>
                        </a:lnSpc>
                        <a:spcAft>
                          <a:spcPts val="1000"/>
                        </a:spcAft>
                      </a:pPr>
                      <a:r>
                        <a:rPr lang="es-MX" sz="1100">
                          <a:effectLst/>
                          <a:latin typeface="Calibri" panose="020F0502020204030204" pitchFamily="34" charset="0"/>
                          <a:ea typeface="Calibri" panose="020F0502020204030204" pitchFamily="34" charset="0"/>
                          <a:cs typeface="Times New Roman" panose="02020603050405020304" pitchFamily="18" charset="0"/>
                        </a:rPr>
                        <a:t>Total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MX"/>
                    </a:p>
                  </a:txBody>
                  <a:tcPr/>
                </a:tc>
                <a:tc>
                  <a:txBody>
                    <a:bodyPr/>
                    <a:lstStyle/>
                    <a:p>
                      <a:pPr algn="ctr">
                        <a:lnSpc>
                          <a:spcPct val="115000"/>
                        </a:lnSpc>
                        <a:spcAft>
                          <a:spcPts val="1000"/>
                        </a:spcAft>
                      </a:pPr>
                      <a:r>
                        <a:rPr lang="es-MX" sz="1100" dirty="0">
                          <a:effectLst/>
                          <a:latin typeface="Calibri" panose="020F0502020204030204" pitchFamily="34" charset="0"/>
                          <a:ea typeface="Calibri" panose="020F0502020204030204" pitchFamily="34" charset="0"/>
                          <a:cs typeface="Times New Roman" panose="02020603050405020304" pitchFamily="18" charset="0"/>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9589007"/>
                  </a:ext>
                </a:extLst>
              </a:tr>
            </a:tbl>
          </a:graphicData>
        </a:graphic>
      </p:graphicFrame>
    </p:spTree>
    <p:extLst>
      <p:ext uri="{BB962C8B-B14F-4D97-AF65-F5344CB8AC3E}">
        <p14:creationId xmlns:p14="http://schemas.microsoft.com/office/powerpoint/2010/main" val="1120563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2400" dirty="0" smtClean="0"/>
              <a:t>Firmas de acuerdos de evaluación</a:t>
            </a:r>
            <a:endParaRPr lang="es-MX" sz="2400" dirty="0"/>
          </a:p>
        </p:txBody>
      </p:sp>
      <p:pic>
        <p:nvPicPr>
          <p:cNvPr id="4" name="Imagen 3"/>
          <p:cNvPicPr>
            <a:picLocks noChangeAspect="1"/>
          </p:cNvPicPr>
          <p:nvPr/>
        </p:nvPicPr>
        <p:blipFill>
          <a:blip r:embed="rId2"/>
          <a:stretch>
            <a:fillRect/>
          </a:stretch>
        </p:blipFill>
        <p:spPr>
          <a:xfrm>
            <a:off x="1698965" y="2387173"/>
            <a:ext cx="3398801" cy="4470827"/>
          </a:xfrm>
          <a:prstGeom prst="rect">
            <a:avLst/>
          </a:prstGeom>
        </p:spPr>
      </p:pic>
      <p:pic>
        <p:nvPicPr>
          <p:cNvPr id="5" name="Imagen 4"/>
          <p:cNvPicPr>
            <a:picLocks noChangeAspect="1"/>
          </p:cNvPicPr>
          <p:nvPr/>
        </p:nvPicPr>
        <p:blipFill>
          <a:blip r:embed="rId3"/>
          <a:stretch>
            <a:fillRect/>
          </a:stretch>
        </p:blipFill>
        <p:spPr>
          <a:xfrm>
            <a:off x="5097766" y="2387173"/>
            <a:ext cx="3179726" cy="4135716"/>
          </a:xfrm>
          <a:prstGeom prst="rect">
            <a:avLst/>
          </a:prstGeom>
        </p:spPr>
      </p:pic>
      <p:pic>
        <p:nvPicPr>
          <p:cNvPr id="7" name="Imagen 6"/>
          <p:cNvPicPr>
            <a:picLocks noChangeAspect="1"/>
          </p:cNvPicPr>
          <p:nvPr/>
        </p:nvPicPr>
        <p:blipFill>
          <a:blip r:embed="rId4"/>
          <a:stretch>
            <a:fillRect/>
          </a:stretch>
        </p:blipFill>
        <p:spPr>
          <a:xfrm>
            <a:off x="8049128" y="2920651"/>
            <a:ext cx="2684943" cy="3403869"/>
          </a:xfrm>
          <a:prstGeom prst="rect">
            <a:avLst/>
          </a:prstGeom>
        </p:spPr>
      </p:pic>
    </p:spTree>
    <p:extLst>
      <p:ext uri="{BB962C8B-B14F-4D97-AF65-F5344CB8AC3E}">
        <p14:creationId xmlns:p14="http://schemas.microsoft.com/office/powerpoint/2010/main" val="203485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E089901-0028-451D-BEFF-E66F1CA09E5A}"/>
              </a:ext>
            </a:extLst>
          </p:cNvPr>
          <p:cNvSpPr>
            <a:spLocks noGrp="1"/>
          </p:cNvSpPr>
          <p:nvPr>
            <p:ph type="title"/>
          </p:nvPr>
        </p:nvSpPr>
        <p:spPr>
          <a:xfrm>
            <a:off x="3187085" y="910276"/>
            <a:ext cx="6857999" cy="685800"/>
          </a:xfrm>
        </p:spPr>
        <p:txBody>
          <a:bodyPr rtlCol="0">
            <a:normAutofit/>
          </a:bodyPr>
          <a:lstStyle/>
          <a:p>
            <a:pPr rtl="0"/>
            <a:r>
              <a:rPr lang="es-MX" sz="3200" b="1" dirty="0">
                <a:latin typeface="Bradley Hand ITC" panose="03070402050302030203" pitchFamily="66" charset="0"/>
              </a:rPr>
              <a:t>Evidencias de aprendizaje </a:t>
            </a:r>
            <a:endParaRPr lang="es-ES" sz="3500" b="1" dirty="0">
              <a:latin typeface="Bradley Hand ITC" panose="03070402050302030203" pitchFamily="66" charset="0"/>
            </a:endParaRPr>
          </a:p>
          <a:p>
            <a:pPr rtl="0"/>
            <a:endParaRPr lang="es-ES" sz="3500" b="1" dirty="0"/>
          </a:p>
        </p:txBody>
      </p:sp>
      <p:sp>
        <p:nvSpPr>
          <p:cNvPr id="7" name="CuadroTexto 6">
            <a:extLst>
              <a:ext uri="{FF2B5EF4-FFF2-40B4-BE49-F238E27FC236}">
                <a16:creationId xmlns:a16="http://schemas.microsoft.com/office/drawing/2014/main" id="{73E5EE17-8A39-4FCF-9EFD-EE506557F289}"/>
              </a:ext>
            </a:extLst>
          </p:cNvPr>
          <p:cNvSpPr txBox="1"/>
          <p:nvPr/>
        </p:nvSpPr>
        <p:spPr>
          <a:xfrm>
            <a:off x="3187084" y="1596076"/>
            <a:ext cx="7847709" cy="2246769"/>
          </a:xfrm>
          <a:prstGeom prst="rect">
            <a:avLst/>
          </a:prstGeom>
          <a:solidFill>
            <a:srgbClr val="FF99FF"/>
          </a:solidFill>
        </p:spPr>
        <p:txBody>
          <a:bodyPr wrap="square" rtlCol="0">
            <a:spAutoFit/>
          </a:bodyPr>
          <a:lstStyle/>
          <a:p>
            <a:r>
              <a:rPr lang="es-MX" sz="2000" dirty="0">
                <a:latin typeface="Bradley Hand ITC" panose="03070402050302030203" pitchFamily="66" charset="0"/>
              </a:rPr>
              <a:t>Unidad 1 </a:t>
            </a:r>
            <a:r>
              <a:rPr lang="es-MX" sz="2000" dirty="0" smtClean="0">
                <a:latin typeface="Bradley Hand ITC" panose="03070402050302030203" pitchFamily="66" charset="0"/>
              </a:rPr>
              <a:t>:</a:t>
            </a:r>
          </a:p>
          <a:p>
            <a:r>
              <a:rPr lang="es-MX" sz="2000" dirty="0">
                <a:latin typeface="Bradley Hand ITC" panose="03070402050302030203" pitchFamily="66" charset="0"/>
              </a:rPr>
              <a:t>E</a:t>
            </a:r>
            <a:r>
              <a:rPr lang="es-MX" sz="2000" dirty="0" smtClean="0">
                <a:latin typeface="Bradley Hand ITC" panose="03070402050302030203" pitchFamily="66" charset="0"/>
              </a:rPr>
              <a:t>scrito </a:t>
            </a:r>
            <a:r>
              <a:rPr lang="es-MX" sz="2000" dirty="0">
                <a:latin typeface="Bradley Hand ITC" panose="03070402050302030203" pitchFamily="66" charset="0"/>
              </a:rPr>
              <a:t>reflexivo sobre la importancia que tienen las matemáticas en la sociedad, retomando </a:t>
            </a:r>
            <a:r>
              <a:rPr lang="es-MX" sz="2000" dirty="0" smtClean="0">
                <a:latin typeface="Bradley Hand ITC" panose="03070402050302030203" pitchFamily="66" charset="0"/>
              </a:rPr>
              <a:t>sus experiencias </a:t>
            </a:r>
            <a:r>
              <a:rPr lang="es-MX" sz="2000" dirty="0">
                <a:latin typeface="Bradley Hand ITC" panose="03070402050302030203" pitchFamily="66" charset="0"/>
              </a:rPr>
              <a:t>en el aprendizaje de las mismas, así como la participación de las mujeres, hasta los contextos implicados en la construcción de su pensamiento matemático, poniendo atención en su carácter instrumental (algorítmico) y la carencia de un carácter relacional y funcional.</a:t>
            </a:r>
            <a:endParaRPr lang="es-MX" sz="2000" dirty="0">
              <a:latin typeface="Bradley Hand ITC" panose="03070402050302030203" pitchFamily="66" charset="0"/>
            </a:endParaRPr>
          </a:p>
        </p:txBody>
      </p:sp>
      <p:sp>
        <p:nvSpPr>
          <p:cNvPr id="8" name="CuadroTexto 7">
            <a:extLst>
              <a:ext uri="{FF2B5EF4-FFF2-40B4-BE49-F238E27FC236}">
                <a16:creationId xmlns:a16="http://schemas.microsoft.com/office/drawing/2014/main" id="{822420DE-B5F5-4156-A8AD-AD4B82B8CA8C}"/>
              </a:ext>
            </a:extLst>
          </p:cNvPr>
          <p:cNvSpPr txBox="1"/>
          <p:nvPr/>
        </p:nvSpPr>
        <p:spPr>
          <a:xfrm>
            <a:off x="3119524" y="4212177"/>
            <a:ext cx="7915269" cy="2246769"/>
          </a:xfrm>
          <a:prstGeom prst="rect">
            <a:avLst/>
          </a:prstGeom>
          <a:solidFill>
            <a:srgbClr val="FFFF00"/>
          </a:solidFill>
        </p:spPr>
        <p:txBody>
          <a:bodyPr wrap="square" rtlCol="0">
            <a:spAutoFit/>
          </a:bodyPr>
          <a:lstStyle/>
          <a:p>
            <a:r>
              <a:rPr lang="es-MX" sz="2000" dirty="0">
                <a:latin typeface="Bradley Hand ITC" panose="03070402050302030203" pitchFamily="66" charset="0"/>
              </a:rPr>
              <a:t>Unidad 2 </a:t>
            </a:r>
            <a:r>
              <a:rPr lang="es-MX" sz="2000" dirty="0" smtClean="0">
                <a:latin typeface="Bradley Hand ITC" panose="03070402050302030203" pitchFamily="66" charset="0"/>
              </a:rPr>
              <a:t>:</a:t>
            </a:r>
          </a:p>
          <a:p>
            <a:r>
              <a:rPr lang="es-MX" sz="2000" dirty="0">
                <a:latin typeface="Bradley Hand ITC" panose="03070402050302030203" pitchFamily="66" charset="0"/>
              </a:rPr>
              <a:t>C</a:t>
            </a:r>
            <a:r>
              <a:rPr lang="es-MX" sz="2000" dirty="0" smtClean="0">
                <a:latin typeface="Bradley Hand ITC" panose="03070402050302030203" pitchFamily="66" charset="0"/>
              </a:rPr>
              <a:t>uadro </a:t>
            </a:r>
            <a:r>
              <a:rPr lang="es-MX" sz="2000" dirty="0">
                <a:latin typeface="Bradley Hand ITC" panose="03070402050302030203" pitchFamily="66" charset="0"/>
              </a:rPr>
              <a:t>comparativo, que permita contrastar la evolución de la didáctica de la matemática desde la escuela francesa, la latinoamericana, hasta la propuesta de la construcción social del conocimiento matemático; considerando variables de columnas en las que se lea la información en forma vertical y se establezca la comparación entre los elementos de las columnas</a:t>
            </a:r>
            <a:r>
              <a:rPr lang="es-MX" sz="1600" dirty="0">
                <a:latin typeface="Bradley Hand ITC" panose="03070402050302030203" pitchFamily="66" charset="0"/>
              </a:rPr>
              <a:t>.</a:t>
            </a:r>
            <a:endParaRPr lang="es-MX" sz="1600" dirty="0">
              <a:latin typeface="Bradley Hand ITC" panose="03070402050302030203" pitchFamily="66" charset="0"/>
            </a:endParaRPr>
          </a:p>
        </p:txBody>
      </p:sp>
    </p:spTree>
    <p:extLst>
      <p:ext uri="{BB962C8B-B14F-4D97-AF65-F5344CB8AC3E}">
        <p14:creationId xmlns:p14="http://schemas.microsoft.com/office/powerpoint/2010/main" val="3669335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E1714F-013C-404D-9AF2-39109F1B1D59}"/>
              </a:ext>
            </a:extLst>
          </p:cNvPr>
          <p:cNvSpPr>
            <a:spLocks noGrp="1"/>
          </p:cNvSpPr>
          <p:nvPr>
            <p:ph type="title"/>
          </p:nvPr>
        </p:nvSpPr>
        <p:spPr/>
        <p:txBody>
          <a:bodyPr/>
          <a:lstStyle/>
          <a:p>
            <a:r>
              <a:rPr lang="es-MX" dirty="0">
                <a:latin typeface="Bradley Hand ITC" panose="03070402050302030203" pitchFamily="66" charset="0"/>
              </a:rPr>
              <a:t>Evidencia integradora</a:t>
            </a:r>
            <a:endParaRPr lang="en-US" dirty="0">
              <a:latin typeface="Bradley Hand ITC" panose="03070402050302030203" pitchFamily="66" charset="0"/>
            </a:endParaRPr>
          </a:p>
        </p:txBody>
      </p:sp>
      <p:sp>
        <p:nvSpPr>
          <p:cNvPr id="3" name="Marcador de texto 2">
            <a:extLst>
              <a:ext uri="{FF2B5EF4-FFF2-40B4-BE49-F238E27FC236}">
                <a16:creationId xmlns:a16="http://schemas.microsoft.com/office/drawing/2014/main" id="{88CA1E23-E1EB-4F06-AFFB-388883938FC6}"/>
              </a:ext>
            </a:extLst>
          </p:cNvPr>
          <p:cNvSpPr>
            <a:spLocks noGrp="1"/>
          </p:cNvSpPr>
          <p:nvPr>
            <p:ph type="body" sz="quarter" idx="11"/>
          </p:nvPr>
        </p:nvSpPr>
        <p:spPr>
          <a:xfrm>
            <a:off x="3657600" y="2438570"/>
            <a:ext cx="6858000" cy="3187316"/>
          </a:xfrm>
          <a:solidFill>
            <a:srgbClr val="CC00FF"/>
          </a:solidFill>
        </p:spPr>
        <p:txBody>
          <a:bodyPr>
            <a:noAutofit/>
          </a:bodyPr>
          <a:lstStyle/>
          <a:p>
            <a:r>
              <a:rPr lang="es-MX" sz="2800" dirty="0">
                <a:latin typeface="Bradley Hand ITC" panose="03070402050302030203" pitchFamily="66" charset="0"/>
              </a:rPr>
              <a:t>La evidencia integradora del curso, consiste en un relato, con formato de artículo, que podrá ser elaborado en pequeños equipos de tres personas. Cada artículo deberá contar con los elementos: Título, Resumen, Introducción, Desarrollo, Breve Discusión, Conclusiones y Bibliografía, habrá de retomar los insumos de la unidad I y II.</a:t>
            </a:r>
            <a:endParaRPr lang="en-US" sz="2800" dirty="0">
              <a:latin typeface="Bradley Hand ITC" panose="03070402050302030203" pitchFamily="66" charset="0"/>
            </a:endParaRPr>
          </a:p>
        </p:txBody>
      </p:sp>
    </p:spTree>
    <p:extLst>
      <p:ext uri="{BB962C8B-B14F-4D97-AF65-F5344CB8AC3E}">
        <p14:creationId xmlns:p14="http://schemas.microsoft.com/office/powerpoint/2010/main" val="1428750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879156-DAE3-483F-83D7-99AC09937EF4}"/>
              </a:ext>
            </a:extLst>
          </p:cNvPr>
          <p:cNvSpPr>
            <a:spLocks noGrp="1"/>
          </p:cNvSpPr>
          <p:nvPr>
            <p:ph type="title"/>
          </p:nvPr>
        </p:nvSpPr>
        <p:spPr>
          <a:xfrm>
            <a:off x="4655890" y="3246538"/>
            <a:ext cx="6236226" cy="1661021"/>
          </a:xfrm>
        </p:spPr>
        <p:txBody>
          <a:bodyPr>
            <a:normAutofit/>
          </a:bodyPr>
          <a:lstStyle/>
          <a:p>
            <a:r>
              <a:rPr lang="es-MX" sz="8800" dirty="0"/>
              <a:t>Gracias !</a:t>
            </a:r>
            <a:endParaRPr lang="en-US" sz="8800" dirty="0"/>
          </a:p>
        </p:txBody>
      </p:sp>
    </p:spTree>
    <p:extLst>
      <p:ext uri="{BB962C8B-B14F-4D97-AF65-F5344CB8AC3E}">
        <p14:creationId xmlns:p14="http://schemas.microsoft.com/office/powerpoint/2010/main" val="54940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rma libre: Forma 14">
            <a:extLst>
              <a:ext uri="{FF2B5EF4-FFF2-40B4-BE49-F238E27FC236}">
                <a16:creationId xmlns:a16="http://schemas.microsoft.com/office/drawing/2014/main" id="{155DC304-4CC2-4AA6-99F0-241F19673CE7}"/>
              </a:ext>
              <a:ext uri="{C183D7F6-B498-43B3-948B-1728B52AA6E4}">
                <adec:decorative xmlns:adec="http://schemas.microsoft.com/office/drawing/2017/decorative" xmlns=""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a:p>
        </p:txBody>
      </p:sp>
      <p:pic>
        <p:nvPicPr>
          <p:cNvPr id="10" name="Gráfico 9" descr="Ilustración de un personaje de bolsa azul con material escolar  ">
            <a:extLst>
              <a:ext uri="{FF2B5EF4-FFF2-40B4-BE49-F238E27FC236}">
                <a16:creationId xmlns:a16="http://schemas.microsoft.com/office/drawing/2014/main" id="{6F5EC1ED-E527-4E5A-A0D8-3D0719060D1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48159" y="2203704"/>
            <a:ext cx="3444298" cy="2422061"/>
          </a:xfrm>
          <a:prstGeom prst="rect">
            <a:avLst/>
          </a:prstGeom>
        </p:spPr>
      </p:pic>
      <p:sp>
        <p:nvSpPr>
          <p:cNvPr id="8" name="2 Marcador de contenido">
            <a:extLst>
              <a:ext uri="{FF2B5EF4-FFF2-40B4-BE49-F238E27FC236}">
                <a16:creationId xmlns:a16="http://schemas.microsoft.com/office/drawing/2014/main" id="{28DA91D6-7FAA-4A76-A16F-7E9EDD79D228}"/>
              </a:ext>
            </a:extLst>
          </p:cNvPr>
          <p:cNvSpPr txBox="1">
            <a:spLocks/>
          </p:cNvSpPr>
          <p:nvPr/>
        </p:nvSpPr>
        <p:spPr>
          <a:xfrm>
            <a:off x="140643" y="1406761"/>
            <a:ext cx="7764492" cy="388025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b="1" dirty="0">
                <a:latin typeface="Ink Free" panose="03080402000500000000" pitchFamily="66" charset="0"/>
              </a:rPr>
              <a:t> </a:t>
            </a:r>
          </a:p>
          <a:p>
            <a:pPr algn="just"/>
            <a:r>
              <a:rPr lang="es-MX" b="1" dirty="0">
                <a:latin typeface="Ink Free" panose="03080402000500000000" pitchFamily="66" charset="0"/>
              </a:rPr>
              <a:t>                       </a:t>
            </a:r>
            <a:r>
              <a:rPr lang="es-MX" sz="3200" b="1" dirty="0">
                <a:latin typeface="+mj-lt"/>
              </a:rPr>
              <a:t>TRAYECTO  FORMATIVO</a:t>
            </a:r>
          </a:p>
          <a:p>
            <a:pPr algn="just"/>
            <a:endParaRPr lang="es-MX" b="1" dirty="0">
              <a:latin typeface="+mj-lt"/>
            </a:endParaRPr>
          </a:p>
          <a:p>
            <a:pPr algn="just"/>
            <a:r>
              <a:rPr lang="es-MX" sz="3600" b="1" dirty="0">
                <a:latin typeface="+mj-lt"/>
              </a:rPr>
              <a:t>Formación pedagógica, didáctica e interdisciplinar.</a:t>
            </a:r>
          </a:p>
        </p:txBody>
      </p:sp>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D61755D0-5562-4A11-BF40-227C0B57EFCA}"/>
              </a:ext>
            </a:extLst>
          </p:cNvPr>
          <p:cNvSpPr>
            <a:spLocks noGrp="1"/>
          </p:cNvSpPr>
          <p:nvPr>
            <p:ph type="title"/>
          </p:nvPr>
        </p:nvSpPr>
        <p:spPr>
          <a:xfrm>
            <a:off x="4389119" y="466205"/>
            <a:ext cx="6857999" cy="653547"/>
          </a:xfrm>
        </p:spPr>
        <p:txBody>
          <a:bodyPr rtlCol="0">
            <a:normAutofit/>
          </a:bodyPr>
          <a:lstStyle/>
          <a:p>
            <a:pPr rtl="0"/>
            <a:r>
              <a:rPr lang="es-ES" sz="3600" b="1" dirty="0">
                <a:latin typeface="Bradley Hand ITC" panose="03070402050302030203" pitchFamily="66" charset="0"/>
              </a:rPr>
              <a:t>Propósito del curso</a:t>
            </a:r>
          </a:p>
        </p:txBody>
      </p:sp>
      <p:sp>
        <p:nvSpPr>
          <p:cNvPr id="6" name="Forma libre: Forma 14">
            <a:extLst>
              <a:ext uri="{FF2B5EF4-FFF2-40B4-BE49-F238E27FC236}">
                <a16:creationId xmlns:a16="http://schemas.microsoft.com/office/drawing/2014/main" id="{868E2822-F0BF-D949-B8E2-C5C9D5994043}"/>
              </a:ext>
              <a:ext uri="{C183D7F6-B498-43B3-948B-1728B52AA6E4}">
                <adec:decorative xmlns:adec="http://schemas.microsoft.com/office/drawing/2017/decorative" xmlns=""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a:p>
        </p:txBody>
      </p:sp>
      <p:pic>
        <p:nvPicPr>
          <p:cNvPr id="5" name="Gráfico 4" descr="Ilustración de un personaje de libro morado">
            <a:extLst>
              <a:ext uri="{FF2B5EF4-FFF2-40B4-BE49-F238E27FC236}">
                <a16:creationId xmlns:a16="http://schemas.microsoft.com/office/drawing/2014/main" id="{66D65075-912A-0B45-A895-6C8FA62F346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88912" y="2074690"/>
            <a:ext cx="2240025" cy="2708619"/>
          </a:xfrm>
          <a:prstGeom prst="rect">
            <a:avLst/>
          </a:prstGeom>
        </p:spPr>
      </p:pic>
      <p:sp>
        <p:nvSpPr>
          <p:cNvPr id="4" name="Marcador de texto 3">
            <a:extLst>
              <a:ext uri="{FF2B5EF4-FFF2-40B4-BE49-F238E27FC236}">
                <a16:creationId xmlns:a16="http://schemas.microsoft.com/office/drawing/2014/main" id="{119264CC-DA31-4DC4-AD4A-EB339ED7F474}"/>
              </a:ext>
            </a:extLst>
          </p:cNvPr>
          <p:cNvSpPr>
            <a:spLocks noGrp="1"/>
          </p:cNvSpPr>
          <p:nvPr>
            <p:ph type="body" sz="quarter" idx="11"/>
          </p:nvPr>
        </p:nvSpPr>
        <p:spPr>
          <a:xfrm>
            <a:off x="3843580" y="1410346"/>
            <a:ext cx="8348420" cy="4572551"/>
          </a:xfrm>
        </p:spPr>
        <p:txBody>
          <a:bodyPr>
            <a:noAutofit/>
          </a:bodyPr>
          <a:lstStyle/>
          <a:p>
            <a:r>
              <a:rPr lang="es-MX" sz="2800" dirty="0">
                <a:latin typeface="Bradley Hand ITC" panose="03070402050302030203" pitchFamily="66" charset="0"/>
              </a:rPr>
              <a:t>Que el estudiantado normalista comprenda la importancia de la construcción del pensamiento matemático en preescolar, así como su didáctica, desde las implicaciones ontológicas, epistemológicas, sociales y psicopedagógicas, a través de diferentes procesos que vivencian los cambios de paradigma realizados en la didáctica de sus propios conceptos, con la finalidad de diseñar propuestas de intervención educativa innovadoras para el nivel educativo de educación preescolar en contextos diversos e inclusivos, que contribuyan en el desarrollo de su pensamiento crítico y reflexivo.</a:t>
            </a:r>
            <a:endParaRPr lang="en-US" sz="2800" b="1" dirty="0">
              <a:latin typeface="Bradley Hand ITC" panose="03070402050302030203" pitchFamily="66" charset="0"/>
            </a:endParaRPr>
          </a:p>
        </p:txBody>
      </p:sp>
    </p:spTree>
    <p:extLst>
      <p:ext uri="{BB962C8B-B14F-4D97-AF65-F5344CB8AC3E}">
        <p14:creationId xmlns:p14="http://schemas.microsoft.com/office/powerpoint/2010/main" val="21747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34B320A-560D-4493-AA6A-79A2C8DC387F}"/>
              </a:ext>
            </a:extLst>
          </p:cNvPr>
          <p:cNvSpPr>
            <a:spLocks noGrp="1"/>
          </p:cNvSpPr>
          <p:nvPr>
            <p:ph type="title"/>
          </p:nvPr>
        </p:nvSpPr>
        <p:spPr/>
        <p:txBody>
          <a:bodyPr rtlCol="0">
            <a:normAutofit/>
          </a:bodyPr>
          <a:lstStyle/>
          <a:p>
            <a:pPr algn="ctr" rtl="0"/>
            <a:r>
              <a:rPr lang="es-ES" sz="3500" b="1" dirty="0">
                <a:latin typeface="Bradley Hand ITC" panose="03070402050302030203" pitchFamily="66" charset="0"/>
              </a:rPr>
              <a:t>Cursos que anteceden:</a:t>
            </a:r>
          </a:p>
        </p:txBody>
      </p:sp>
      <p:sp>
        <p:nvSpPr>
          <p:cNvPr id="4" name="Marcador de texto 3">
            <a:extLst>
              <a:ext uri="{FF2B5EF4-FFF2-40B4-BE49-F238E27FC236}">
                <a16:creationId xmlns:a16="http://schemas.microsoft.com/office/drawing/2014/main" id="{DAB65045-2B86-42BB-ADA2-B715DBBE4908}"/>
              </a:ext>
            </a:extLst>
          </p:cNvPr>
          <p:cNvSpPr>
            <a:spLocks noGrp="1"/>
          </p:cNvSpPr>
          <p:nvPr>
            <p:ph type="body" sz="quarter" idx="11"/>
          </p:nvPr>
        </p:nvSpPr>
        <p:spPr/>
        <p:txBody>
          <a:bodyPr>
            <a:noAutofit/>
          </a:bodyPr>
          <a:lstStyle/>
          <a:p>
            <a:pPr marL="285750" indent="-285750">
              <a:buFontTx/>
              <a:buChar char="-"/>
            </a:pPr>
            <a:r>
              <a:rPr lang="es-ES" sz="3200" dirty="0">
                <a:solidFill>
                  <a:srgbClr val="000000"/>
                </a:solidFill>
                <a:latin typeface="Bradley Hand ITC" panose="03070402050302030203" pitchFamily="66" charset="0"/>
              </a:rPr>
              <a:t>Teorías del desarrollo y aprendizaje en la primera infancia</a:t>
            </a:r>
            <a:endParaRPr lang="es-ES" sz="3200" b="0" i="0" u="none" strike="noStrike" baseline="0" dirty="0">
              <a:solidFill>
                <a:srgbClr val="000000"/>
              </a:solidFill>
              <a:latin typeface="Bradley Hand ITC" panose="03070402050302030203" pitchFamily="66" charset="0"/>
            </a:endParaRPr>
          </a:p>
          <a:p>
            <a:endParaRPr lang="es-ES" sz="3200" b="0" i="0" u="none" strike="noStrike" baseline="0" dirty="0">
              <a:solidFill>
                <a:srgbClr val="000000"/>
              </a:solidFill>
              <a:latin typeface="Bradley Hand ITC" panose="03070402050302030203" pitchFamily="66" charset="0"/>
            </a:endParaRPr>
          </a:p>
          <a:p>
            <a:pPr marL="285750" indent="-285750">
              <a:buFontTx/>
              <a:buChar char="-"/>
            </a:pPr>
            <a:r>
              <a:rPr lang="es-ES" sz="3200" dirty="0">
                <a:solidFill>
                  <a:srgbClr val="000000"/>
                </a:solidFill>
                <a:latin typeface="Bradley Hand ITC" panose="03070402050302030203" pitchFamily="66" charset="0"/>
              </a:rPr>
              <a:t>Acercamiento a prácticas educativas y comunitarias.</a:t>
            </a:r>
            <a:r>
              <a:rPr lang="es-ES" sz="3200" b="0" i="0" u="none" strike="noStrike" baseline="0" dirty="0">
                <a:solidFill>
                  <a:srgbClr val="000000"/>
                </a:solidFill>
                <a:latin typeface="Bradley Hand ITC" panose="03070402050302030203" pitchFamily="66" charset="0"/>
              </a:rPr>
              <a:t> </a:t>
            </a:r>
          </a:p>
          <a:p>
            <a:endParaRPr lang="es-ES" sz="3200" dirty="0">
              <a:solidFill>
                <a:srgbClr val="000000"/>
              </a:solidFill>
              <a:latin typeface="Bradley Hand ITC" panose="03070402050302030203" pitchFamily="66" charset="0"/>
            </a:endParaRPr>
          </a:p>
        </p:txBody>
      </p:sp>
    </p:spTree>
    <p:extLst>
      <p:ext uri="{BB962C8B-B14F-4D97-AF65-F5344CB8AC3E}">
        <p14:creationId xmlns:p14="http://schemas.microsoft.com/office/powerpoint/2010/main" val="524939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id="{B4E64823-B1F6-4468-BC94-C8D367BF35A2}"/>
              </a:ext>
              <a:ext uri="{C183D7F6-B498-43B3-948B-1728B52AA6E4}">
                <adec:decorative xmlns:adec="http://schemas.microsoft.com/office/drawing/2017/decorative" xmlns="" val="1"/>
              </a:ext>
            </a:extLst>
          </p:cNvPr>
          <p:cNvSpPr/>
          <p:nvPr/>
        </p:nvSpPr>
        <p:spPr>
          <a:xfrm>
            <a:off x="7837692" y="1714500"/>
            <a:ext cx="3429000" cy="3429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9" name="Gráfico 8" descr="Ilustración de un personaje de globo terráqueo ">
            <a:extLst>
              <a:ext uri="{FF2B5EF4-FFF2-40B4-BE49-F238E27FC236}">
                <a16:creationId xmlns:a16="http://schemas.microsoft.com/office/drawing/2014/main" id="{ABDECD10-E1E7-4208-B869-09373BB9DB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29672" y="2491609"/>
            <a:ext cx="2645040" cy="2089582"/>
          </a:xfrm>
          <a:prstGeom prst="rect">
            <a:avLst/>
          </a:prstGeom>
        </p:spPr>
      </p:pic>
      <p:sp>
        <p:nvSpPr>
          <p:cNvPr id="6" name="1 Título">
            <a:extLst>
              <a:ext uri="{FF2B5EF4-FFF2-40B4-BE49-F238E27FC236}">
                <a16:creationId xmlns:a16="http://schemas.microsoft.com/office/drawing/2014/main" id="{D1D46EE0-035A-4438-9032-0BB5D21774C4}"/>
              </a:ext>
            </a:extLst>
          </p:cNvPr>
          <p:cNvSpPr>
            <a:spLocks noGrp="1"/>
          </p:cNvSpPr>
          <p:nvPr>
            <p:ph type="title"/>
          </p:nvPr>
        </p:nvSpPr>
        <p:spPr>
          <a:xfrm>
            <a:off x="914400" y="914400"/>
            <a:ext cx="6400800" cy="685800"/>
          </a:xfrm>
        </p:spPr>
        <p:txBody>
          <a:bodyPr>
            <a:normAutofit/>
          </a:bodyPr>
          <a:lstStyle/>
          <a:p>
            <a:r>
              <a:rPr lang="es-MX" sz="2800" b="1" dirty="0">
                <a:latin typeface="Bradley Hand ITC" panose="03070402050302030203" pitchFamily="66" charset="0"/>
              </a:rPr>
              <a:t> </a:t>
            </a:r>
            <a:r>
              <a:rPr lang="es-MX" sz="3200" b="1" dirty="0">
                <a:latin typeface="Bradley Hand ITC" panose="03070402050302030203" pitchFamily="66" charset="0"/>
              </a:rPr>
              <a:t>CURSO  SUBSECUENTE</a:t>
            </a:r>
            <a:endParaRPr lang="es-MX" sz="2800" b="1" dirty="0">
              <a:latin typeface="Bradley Hand ITC" panose="03070402050302030203" pitchFamily="66" charset="0"/>
            </a:endParaRPr>
          </a:p>
        </p:txBody>
      </p:sp>
      <p:sp>
        <p:nvSpPr>
          <p:cNvPr id="10" name="2 Marcador de contenido">
            <a:extLst>
              <a:ext uri="{FF2B5EF4-FFF2-40B4-BE49-F238E27FC236}">
                <a16:creationId xmlns:a16="http://schemas.microsoft.com/office/drawing/2014/main" id="{5D702AC5-E554-45C3-9CDE-2047C1A43833}"/>
              </a:ext>
            </a:extLst>
          </p:cNvPr>
          <p:cNvSpPr txBox="1">
            <a:spLocks/>
          </p:cNvSpPr>
          <p:nvPr/>
        </p:nvSpPr>
        <p:spPr>
          <a:xfrm>
            <a:off x="455478" y="2072273"/>
            <a:ext cx="7797662" cy="331118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1800" b="1" dirty="0">
              <a:latin typeface="Ink Free" panose="03080402000500000000" pitchFamily="66" charset="0"/>
            </a:endParaRPr>
          </a:p>
          <a:p>
            <a:endParaRPr lang="es-MX" sz="1800" b="1" dirty="0">
              <a:latin typeface="Ink Free" panose="03080402000500000000" pitchFamily="66" charset="0"/>
            </a:endParaRPr>
          </a:p>
          <a:p>
            <a:pPr algn="ctr"/>
            <a:r>
              <a:rPr lang="es-MX" sz="3200" b="1" dirty="0">
                <a:latin typeface="Bradley Hand ITC" panose="03070402050302030203" pitchFamily="66" charset="0"/>
              </a:rPr>
              <a:t>-Didáctica del espacio, forma y medida en preescolar. </a:t>
            </a:r>
          </a:p>
          <a:p>
            <a:pPr algn="ctr"/>
            <a:endParaRPr lang="es-MX" sz="3200" b="1" dirty="0">
              <a:latin typeface="Bradley Hand ITC" panose="03070402050302030203" pitchFamily="66" charset="0"/>
            </a:endParaRPr>
          </a:p>
          <a:p>
            <a:pPr algn="ctr"/>
            <a:r>
              <a:rPr lang="es-MX" sz="3200" b="1" dirty="0">
                <a:latin typeface="Bradley Hand ITC" panose="03070402050302030203" pitchFamily="66" charset="0"/>
              </a:rPr>
              <a:t>-Intervención didáctico – pedagógica y el trabajo docente.</a:t>
            </a:r>
            <a:endParaRPr lang="es-MX" sz="3200" b="1" dirty="0">
              <a:latin typeface="Bradley Hand ITC" panose="03070402050302030203" pitchFamily="66" charset="0"/>
              <a:ea typeface="Calibri"/>
              <a:cs typeface="Times New Roman"/>
            </a:endParaRPr>
          </a:p>
          <a:p>
            <a:endParaRPr lang="es-MX" sz="3200" b="1" dirty="0">
              <a:latin typeface="Ink Free" panose="03080402000500000000" pitchFamily="66" charset="0"/>
            </a:endParaRPr>
          </a:p>
        </p:txBody>
      </p:sp>
    </p:spTree>
    <p:extLst>
      <p:ext uri="{BB962C8B-B14F-4D97-AF65-F5344CB8AC3E}">
        <p14:creationId xmlns:p14="http://schemas.microsoft.com/office/powerpoint/2010/main" val="2602246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4D1B93F-D3BD-F983-E2E3-1814120B5A2B}"/>
              </a:ext>
            </a:extLst>
          </p:cNvPr>
          <p:cNvSpPr>
            <a:spLocks noGrp="1"/>
          </p:cNvSpPr>
          <p:nvPr>
            <p:ph type="body" sz="quarter" idx="11"/>
          </p:nvPr>
        </p:nvSpPr>
        <p:spPr>
          <a:xfrm>
            <a:off x="152400" y="1051561"/>
            <a:ext cx="11826240" cy="5358384"/>
          </a:xfrm>
        </p:spPr>
        <p:txBody>
          <a:bodyPr/>
          <a:lstStyle/>
          <a:p>
            <a:endParaRPr lang="es-MX" dirty="0"/>
          </a:p>
          <a:p>
            <a:endParaRPr lang="es-MX" dirty="0"/>
          </a:p>
        </p:txBody>
      </p:sp>
      <p:sp>
        <p:nvSpPr>
          <p:cNvPr id="4" name="2 Marcador de contenido">
            <a:extLst>
              <a:ext uri="{FF2B5EF4-FFF2-40B4-BE49-F238E27FC236}">
                <a16:creationId xmlns:a16="http://schemas.microsoft.com/office/drawing/2014/main" id="{86697CAA-FA4B-7206-20DA-40F83C5C5BD9}"/>
              </a:ext>
            </a:extLst>
          </p:cNvPr>
          <p:cNvSpPr txBox="1">
            <a:spLocks/>
          </p:cNvSpPr>
          <p:nvPr/>
        </p:nvSpPr>
        <p:spPr>
          <a:xfrm>
            <a:off x="455477" y="408036"/>
            <a:ext cx="10643157" cy="6001907"/>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3200" b="1" dirty="0">
                <a:latin typeface="Bradley Hand ITC" panose="03070402050302030203" pitchFamily="66" charset="0"/>
              </a:rPr>
              <a:t>Descripción del curso.</a:t>
            </a:r>
          </a:p>
          <a:p>
            <a:pPr algn="just"/>
            <a:endParaRPr lang="es-MX" sz="3200" b="1" dirty="0">
              <a:latin typeface="Bradley Hand ITC" panose="03070402050302030203" pitchFamily="66" charset="0"/>
            </a:endParaRPr>
          </a:p>
          <a:p>
            <a:r>
              <a:rPr lang="es-MX" b="1" dirty="0">
                <a:latin typeface="Bradley Hand ITC" panose="03070402050302030203" pitchFamily="66" charset="0"/>
              </a:rPr>
              <a:t>La didáctica de la matemática o matemática educativa ha tenido un desarrollo notable en los últimos 40 años, las investigaciones sobre los procesos de construcción del pensamiento matemático, desde el nivel inicial hasta posgrado, han permitido construir un sistema teórico sólido sobre estos aspectos, destacando la propuesta de alternativas para el trabajo con estudiantes a lo largo de sus trayectos escolares.</a:t>
            </a:r>
          </a:p>
          <a:p>
            <a:r>
              <a:rPr lang="es-MX" b="1" dirty="0">
                <a:latin typeface="Bradley Hand ITC" panose="03070402050302030203" pitchFamily="66" charset="0"/>
              </a:rPr>
              <a:t> </a:t>
            </a:r>
          </a:p>
          <a:p>
            <a:r>
              <a:rPr lang="es-MX" b="1" dirty="0">
                <a:latin typeface="Bradley Hand ITC" panose="03070402050302030203" pitchFamily="66" charset="0"/>
              </a:rPr>
              <a:t>El curso promueve a través del desarrollo de dos unidades de aprendizaje, que el estudiantado normalista identifique los procesos experimentados en la construcción del pensamiento matemático, los obstáculos epistemológicos que han enfrentado a lo largo de su escolaridad, las diversas formas de enseñanza, así como las estrategias y recursos utilizados con el fin de superar las dificultades, mejorando sus aprendizajes.</a:t>
            </a:r>
            <a:endParaRPr lang="es-MX" b="1" dirty="0">
              <a:latin typeface="Bradley Hand ITC" panose="03070402050302030203" pitchFamily="66" charset="0"/>
              <a:ea typeface="Calibri"/>
              <a:cs typeface="Times New Roman"/>
            </a:endParaRPr>
          </a:p>
        </p:txBody>
      </p:sp>
    </p:spTree>
    <p:extLst>
      <p:ext uri="{BB962C8B-B14F-4D97-AF65-F5344CB8AC3E}">
        <p14:creationId xmlns:p14="http://schemas.microsoft.com/office/powerpoint/2010/main" val="2211035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4917F77-243B-4BBF-93F5-981B781895FB}"/>
              </a:ext>
            </a:extLst>
          </p:cNvPr>
          <p:cNvSpPr>
            <a:spLocks noGrp="1"/>
          </p:cNvSpPr>
          <p:nvPr>
            <p:ph type="title"/>
          </p:nvPr>
        </p:nvSpPr>
        <p:spPr>
          <a:xfrm>
            <a:off x="3835153" y="461639"/>
            <a:ext cx="7688063" cy="949911"/>
          </a:xfrm>
        </p:spPr>
        <p:txBody>
          <a:bodyPr rtlCol="0">
            <a:noAutofit/>
          </a:bodyPr>
          <a:lstStyle/>
          <a:p>
            <a:pPr algn="ctr" rtl="0"/>
            <a:r>
              <a:rPr lang="es-ES" sz="3600" b="1" dirty="0" smtClean="0">
                <a:latin typeface="Bradley Hand ITC" panose="03070402050302030203" pitchFamily="66" charset="0"/>
              </a:rPr>
              <a:t>Perfil general de egreso</a:t>
            </a:r>
            <a:endParaRPr lang="es-ES" sz="5400" b="1" dirty="0">
              <a:latin typeface="Bradley Hand ITC" panose="03070402050302030203" pitchFamily="66" charset="0"/>
            </a:endParaRPr>
          </a:p>
        </p:txBody>
      </p:sp>
      <p:sp>
        <p:nvSpPr>
          <p:cNvPr id="6" name="Forma libre: Forma 14">
            <a:extLst>
              <a:ext uri="{FF2B5EF4-FFF2-40B4-BE49-F238E27FC236}">
                <a16:creationId xmlns:a16="http://schemas.microsoft.com/office/drawing/2014/main" id="{868E2822-F0BF-D949-B8E2-C5C9D5994043}"/>
              </a:ext>
              <a:ext uri="{C183D7F6-B498-43B3-948B-1728B52AA6E4}">
                <adec:decorative xmlns:adec="http://schemas.microsoft.com/office/drawing/2017/decorative" xmlns="" val="1"/>
              </a:ext>
            </a:extLst>
          </p:cNvPr>
          <p:cNvSpPr>
            <a:spLocks noChangeAspect="1"/>
          </p:cNvSpPr>
          <p:nvPr/>
        </p:nvSpPr>
        <p:spPr>
          <a:xfrm flipH="1">
            <a:off x="-81024" y="0"/>
            <a:ext cx="4023360"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s-ES"/>
          </a:p>
        </p:txBody>
      </p:sp>
      <p:pic>
        <p:nvPicPr>
          <p:cNvPr id="7" name="Gráfico 6" descr="Ilustración de un personaje de lápiz ">
            <a:extLst>
              <a:ext uri="{FF2B5EF4-FFF2-40B4-BE49-F238E27FC236}">
                <a16:creationId xmlns:a16="http://schemas.microsoft.com/office/drawing/2014/main" id="{222ABB80-F4BD-D04A-9014-C1E1AC2799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492209">
            <a:off x="495778" y="1531499"/>
            <a:ext cx="1915595" cy="3267784"/>
          </a:xfrm>
          <a:prstGeom prst="rect">
            <a:avLst/>
          </a:prstGeom>
        </p:spPr>
      </p:pic>
      <p:sp>
        <p:nvSpPr>
          <p:cNvPr id="3" name="Marcador de texto 2">
            <a:extLst>
              <a:ext uri="{FF2B5EF4-FFF2-40B4-BE49-F238E27FC236}">
                <a16:creationId xmlns:a16="http://schemas.microsoft.com/office/drawing/2014/main" id="{D7550585-CA92-EB41-9898-BB8983638AD6}"/>
              </a:ext>
            </a:extLst>
          </p:cNvPr>
          <p:cNvSpPr>
            <a:spLocks noGrp="1"/>
          </p:cNvSpPr>
          <p:nvPr>
            <p:ph type="body" sz="quarter" idx="11"/>
          </p:nvPr>
        </p:nvSpPr>
        <p:spPr>
          <a:xfrm>
            <a:off x="3097161" y="1206960"/>
            <a:ext cx="8426055" cy="1056927"/>
          </a:xfrm>
        </p:spPr>
        <p:txBody>
          <a:bodyPr rtlCol="0">
            <a:noAutofit/>
          </a:bodyPr>
          <a:lstStyle/>
          <a:p>
            <a:endParaRPr lang="es-MX" sz="2800" dirty="0">
              <a:latin typeface="Ink Free" panose="03080402000500000000" pitchFamily="66" charset="0"/>
            </a:endParaRPr>
          </a:p>
          <a:p>
            <a:endParaRPr lang="es-ES" sz="2800" b="1" dirty="0">
              <a:latin typeface="Ink Free" panose="03080402000500000000" pitchFamily="66" charset="0"/>
            </a:endParaRPr>
          </a:p>
        </p:txBody>
      </p:sp>
      <p:sp>
        <p:nvSpPr>
          <p:cNvPr id="2" name="Rectángulo 1"/>
          <p:cNvSpPr/>
          <p:nvPr/>
        </p:nvSpPr>
        <p:spPr>
          <a:xfrm>
            <a:off x="2634711" y="1420552"/>
            <a:ext cx="9329980" cy="5509200"/>
          </a:xfrm>
          <a:prstGeom prst="rect">
            <a:avLst/>
          </a:prstGeom>
        </p:spPr>
        <p:txBody>
          <a:bodyPr wrap="square">
            <a:spAutoFit/>
          </a:bodyPr>
          <a:lstStyle/>
          <a:p>
            <a:r>
              <a:rPr lang="es-MX" sz="3200" dirty="0">
                <a:solidFill>
                  <a:schemeClr val="bg1"/>
                </a:solidFill>
                <a:latin typeface="Bradley Hand ITC" panose="03070402050302030203" pitchFamily="66" charset="0"/>
              </a:rPr>
              <a:t>Cuenta con una formación pedagógica, didáctica y disciplinar sólida para realizar procesos de educación inclusiva de acuerdo al desarrollo cognitivo, psicológico, físico de las y los estudiantes, congruente con su entorno sociocultural; es capaz de diseñar, realizar y evaluar intervenciones educativas situadas mediante el diseño de estrategias de enseñanza, aprendizaje, el acompañamiento, el uso de didácticas, materiales y recursos educativos adecuados, poniendo al estudiante en el centro del proceso educativo como protagonista de su aprendizaje</a:t>
            </a:r>
            <a:r>
              <a:rPr lang="es-MX" sz="2800" dirty="0">
                <a:latin typeface="Bradley Hand ITC" panose="03070402050302030203" pitchFamily="66" charset="0"/>
              </a:rPr>
              <a:t>.</a:t>
            </a:r>
          </a:p>
        </p:txBody>
      </p:sp>
    </p:spTree>
    <p:extLst>
      <p:ext uri="{BB962C8B-B14F-4D97-AF65-F5344CB8AC3E}">
        <p14:creationId xmlns:p14="http://schemas.microsoft.com/office/powerpoint/2010/main" val="4271011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4E16C4-8E88-4788-939C-687DC13FBBAF}"/>
              </a:ext>
            </a:extLst>
          </p:cNvPr>
          <p:cNvSpPr>
            <a:spLocks noGrp="1"/>
          </p:cNvSpPr>
          <p:nvPr>
            <p:ph type="title"/>
          </p:nvPr>
        </p:nvSpPr>
        <p:spPr>
          <a:xfrm>
            <a:off x="4405898" y="464003"/>
            <a:ext cx="4959066" cy="358364"/>
          </a:xfrm>
        </p:spPr>
        <p:txBody>
          <a:bodyPr rtlCol="0">
            <a:noAutofit/>
          </a:bodyPr>
          <a:lstStyle/>
          <a:p>
            <a:pPr rtl="0"/>
            <a:r>
              <a:rPr lang="en-US" sz="3200" b="1" dirty="0" err="1" smtClean="0">
                <a:latin typeface="Bradley Hand ITC" panose="03070402050302030203" pitchFamily="66" charset="0"/>
              </a:rPr>
              <a:t>Dominios</a:t>
            </a:r>
            <a:endParaRPr lang="es-ES" sz="3200" b="1" dirty="0">
              <a:latin typeface="Bradley Hand ITC" panose="03070402050302030203" pitchFamily="66" charset="0"/>
            </a:endParaRPr>
          </a:p>
        </p:txBody>
      </p:sp>
      <p:sp>
        <p:nvSpPr>
          <p:cNvPr id="6" name="Elipse 5">
            <a:extLst>
              <a:ext uri="{FF2B5EF4-FFF2-40B4-BE49-F238E27FC236}">
                <a16:creationId xmlns:a16="http://schemas.microsoft.com/office/drawing/2014/main" id="{1B916BCB-384D-4A08-BEE7-8E8B4C216B7D}"/>
              </a:ext>
              <a:ext uri="{C183D7F6-B498-43B3-948B-1728B52AA6E4}">
                <adec:decorative xmlns:adec="http://schemas.microsoft.com/office/drawing/2017/decorative" xmlns=""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10" name="Gráfico 9" descr="Ilustración de un personaje de sacapuntas verde ">
            <a:extLst>
              <a:ext uri="{FF2B5EF4-FFF2-40B4-BE49-F238E27FC236}">
                <a16:creationId xmlns:a16="http://schemas.microsoft.com/office/drawing/2014/main" id="{A5A4FC33-D142-4E28-8346-35D781135E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580273" y="2306952"/>
            <a:ext cx="1572593" cy="2244095"/>
          </a:xfrm>
          <a:prstGeom prst="rect">
            <a:avLst/>
          </a:prstGeom>
        </p:spPr>
      </p:pic>
      <p:sp>
        <p:nvSpPr>
          <p:cNvPr id="4" name="Marcador de texto 3">
            <a:extLst>
              <a:ext uri="{FF2B5EF4-FFF2-40B4-BE49-F238E27FC236}">
                <a16:creationId xmlns:a16="http://schemas.microsoft.com/office/drawing/2014/main" id="{C6CC9A77-60CE-4D42-8E97-990157A99D3E}"/>
              </a:ext>
            </a:extLst>
          </p:cNvPr>
          <p:cNvSpPr>
            <a:spLocks noGrp="1"/>
          </p:cNvSpPr>
          <p:nvPr>
            <p:ph type="body" sz="quarter" idx="11"/>
          </p:nvPr>
        </p:nvSpPr>
        <p:spPr>
          <a:xfrm>
            <a:off x="3921071" y="1127308"/>
            <a:ext cx="8074617" cy="5196000"/>
          </a:xfrm>
        </p:spPr>
        <p:txBody>
          <a:bodyPr rtlCol="0">
            <a:noAutofit/>
          </a:bodyPr>
          <a:lstStyle/>
          <a:p>
            <a:r>
              <a:rPr lang="es-MX" sz="2400" dirty="0">
                <a:latin typeface="Bradley Hand ITC" panose="03070402050302030203" pitchFamily="66" charset="0"/>
              </a:rPr>
              <a:t>Conoce el sistema educativo mexicano y domina los enfoques y contenidos de los planes y programas de estudio, los contextualiza e incorpora críticamente contenidos locales, regionales, nacionales y globales significativos. </a:t>
            </a:r>
            <a:endParaRPr lang="es-ES" sz="3600" b="1" u="none" strike="noStrike" baseline="0" dirty="0">
              <a:latin typeface="Bradley Hand ITC" panose="03070402050302030203" pitchFamily="66" charset="0"/>
            </a:endParaRPr>
          </a:p>
          <a:p>
            <a:r>
              <a:rPr lang="es-MX" sz="2400" dirty="0">
                <a:latin typeface="Bradley Hand ITC" panose="03070402050302030203" pitchFamily="66" charset="0"/>
              </a:rPr>
              <a:t>Hace intervención educativa mediante el diseño, aplicación y evaluación de estrategias de enseñanza, didácticas, materiales y recursos educativos que consideran a la alumna, al alumno, en el centro del proceso educativo como protagonista de su aprendizaje. </a:t>
            </a:r>
          </a:p>
          <a:p>
            <a:r>
              <a:rPr lang="es-MX" sz="2400" dirty="0">
                <a:latin typeface="Bradley Hand ITC" panose="03070402050302030203" pitchFamily="66" charset="0"/>
              </a:rPr>
              <a:t>Hace investigación, produce saber desde la reflexión de la práctica docente y trabaja comunidades de aprendizaje para innovar continuamente la relación educativa, los procesos de enseñanza y de aprendizaje para contribuir en la mejora del sistema educativo. </a:t>
            </a:r>
            <a:endParaRPr lang="es-ES" sz="3600" b="1" dirty="0">
              <a:latin typeface="Bradley Hand ITC" panose="03070402050302030203" pitchFamily="66" charset="0"/>
            </a:endParaRPr>
          </a:p>
        </p:txBody>
      </p:sp>
    </p:spTree>
    <p:extLst>
      <p:ext uri="{BB962C8B-B14F-4D97-AF65-F5344CB8AC3E}">
        <p14:creationId xmlns:p14="http://schemas.microsoft.com/office/powerpoint/2010/main" val="947404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4E16C4-8E88-4788-939C-687DC13FBBAF}"/>
              </a:ext>
            </a:extLst>
          </p:cNvPr>
          <p:cNvSpPr>
            <a:spLocks noGrp="1"/>
          </p:cNvSpPr>
          <p:nvPr>
            <p:ph type="title"/>
          </p:nvPr>
        </p:nvSpPr>
        <p:spPr>
          <a:xfrm>
            <a:off x="4389120" y="713879"/>
            <a:ext cx="4959066" cy="358364"/>
          </a:xfrm>
        </p:spPr>
        <p:txBody>
          <a:bodyPr rtlCol="0">
            <a:noAutofit/>
          </a:bodyPr>
          <a:lstStyle/>
          <a:p>
            <a:pPr rtl="0"/>
            <a:r>
              <a:rPr lang="en-US" sz="3200" b="1" dirty="0" err="1" smtClean="0">
                <a:latin typeface="Bradley Hand ITC" panose="03070402050302030203" pitchFamily="66" charset="0"/>
              </a:rPr>
              <a:t>Perfil</a:t>
            </a:r>
            <a:r>
              <a:rPr lang="en-US" sz="3200" b="1" dirty="0" smtClean="0">
                <a:latin typeface="Bradley Hand ITC" panose="03070402050302030203" pitchFamily="66" charset="0"/>
              </a:rPr>
              <a:t> </a:t>
            </a:r>
            <a:r>
              <a:rPr lang="en-US" sz="3200" b="1" dirty="0" err="1" smtClean="0">
                <a:latin typeface="Bradley Hand ITC" panose="03070402050302030203" pitchFamily="66" charset="0"/>
              </a:rPr>
              <a:t>profesional</a:t>
            </a:r>
            <a:r>
              <a:rPr lang="en-US" sz="3200" b="1" i="0" u="none" strike="noStrike" baseline="0" dirty="0" smtClean="0">
                <a:latin typeface="Bradley Hand ITC" panose="03070402050302030203" pitchFamily="66" charset="0"/>
              </a:rPr>
              <a:t> </a:t>
            </a:r>
            <a:endParaRPr lang="es-ES" sz="3200" b="1" dirty="0">
              <a:latin typeface="Bradley Hand ITC" panose="03070402050302030203" pitchFamily="66" charset="0"/>
            </a:endParaRPr>
          </a:p>
        </p:txBody>
      </p:sp>
      <p:sp>
        <p:nvSpPr>
          <p:cNvPr id="6" name="Elipse 5">
            <a:extLst>
              <a:ext uri="{FF2B5EF4-FFF2-40B4-BE49-F238E27FC236}">
                <a16:creationId xmlns:a16="http://schemas.microsoft.com/office/drawing/2014/main" id="{1B916BCB-384D-4A08-BEE7-8E8B4C216B7D}"/>
              </a:ext>
              <a:ext uri="{C183D7F6-B498-43B3-948B-1728B52AA6E4}">
                <adec:decorative xmlns:adec="http://schemas.microsoft.com/office/drawing/2017/decorative" xmlns=""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10" name="Gráfico 9" descr="Ilustración de un personaje de sacapuntas verde ">
            <a:extLst>
              <a:ext uri="{FF2B5EF4-FFF2-40B4-BE49-F238E27FC236}">
                <a16:creationId xmlns:a16="http://schemas.microsoft.com/office/drawing/2014/main" id="{A5A4FC33-D142-4E28-8346-35D781135E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580273" y="2306952"/>
            <a:ext cx="1572593" cy="2244095"/>
          </a:xfrm>
          <a:prstGeom prst="rect">
            <a:avLst/>
          </a:prstGeom>
        </p:spPr>
      </p:pic>
      <p:sp>
        <p:nvSpPr>
          <p:cNvPr id="4" name="Marcador de texto 3">
            <a:extLst>
              <a:ext uri="{FF2B5EF4-FFF2-40B4-BE49-F238E27FC236}">
                <a16:creationId xmlns:a16="http://schemas.microsoft.com/office/drawing/2014/main" id="{C6CC9A77-60CE-4D42-8E97-990157A99D3E}"/>
              </a:ext>
            </a:extLst>
          </p:cNvPr>
          <p:cNvSpPr>
            <a:spLocks noGrp="1"/>
          </p:cNvSpPr>
          <p:nvPr>
            <p:ph type="body" sz="quarter" idx="11"/>
          </p:nvPr>
        </p:nvSpPr>
        <p:spPr>
          <a:xfrm>
            <a:off x="4389120" y="1714500"/>
            <a:ext cx="6858000" cy="4233672"/>
          </a:xfrm>
        </p:spPr>
        <p:txBody>
          <a:bodyPr rtlCol="0">
            <a:noAutofit/>
          </a:bodyPr>
          <a:lstStyle/>
          <a:p>
            <a:r>
              <a:rPr lang="es-MX" sz="2400" b="1" dirty="0">
                <a:latin typeface="Bradley Hand ITC" panose="03070402050302030203" pitchFamily="66" charset="0"/>
              </a:rPr>
              <a:t>Reconoce el valor que tiene la educación física a partir del juego, la recreación y la cultura del deporte para el desarrollo integral, el cuidado de la salud y la prevención de enfermedades. </a:t>
            </a:r>
            <a:endParaRPr lang="es-MX" sz="2400" b="1" dirty="0" smtClean="0">
              <a:latin typeface="Bradley Hand ITC" panose="03070402050302030203" pitchFamily="66" charset="0"/>
            </a:endParaRPr>
          </a:p>
          <a:p>
            <a:r>
              <a:rPr lang="es-MX" sz="2400" b="1" dirty="0">
                <a:latin typeface="Bradley Hand ITC" panose="03070402050302030203" pitchFamily="66" charset="0"/>
              </a:rPr>
              <a:t>Analiza críticamente los planes y programas de estudio y basa su ejercicio profesional tomando en cuenta las orientaciones pedagógicas vigentes para comprender la articulación y coherencia con otros grados y niveles de la </a:t>
            </a:r>
            <a:r>
              <a:rPr lang="es-MX" sz="2400" b="1" dirty="0" smtClean="0">
                <a:latin typeface="Bradley Hand ITC" panose="03070402050302030203" pitchFamily="66" charset="0"/>
              </a:rPr>
              <a:t>educación </a:t>
            </a:r>
            <a:r>
              <a:rPr lang="es-MX" sz="2400" b="1" dirty="0">
                <a:latin typeface="Bradley Hand ITC" panose="03070402050302030203" pitchFamily="66" charset="0"/>
              </a:rPr>
              <a:t>básica. </a:t>
            </a:r>
            <a:endParaRPr lang="es-MX" sz="2400" b="1" dirty="0" smtClean="0">
              <a:latin typeface="Bradley Hand ITC" panose="03070402050302030203" pitchFamily="66" charset="0"/>
            </a:endParaRPr>
          </a:p>
          <a:p>
            <a:r>
              <a:rPr lang="es-MX" sz="2400" b="1" dirty="0">
                <a:latin typeface="Bradley Hand ITC" panose="03070402050302030203" pitchFamily="66" charset="0"/>
              </a:rPr>
              <a:t>Diseña, desarrolla y aplica planeaciones didácticas situadas, globalizadoras y pertinentes a su contexto de aplicación, desde una interculturalidad crítica, considerando los planes y programas de estudio vigentes.</a:t>
            </a:r>
            <a:endParaRPr lang="es-ES" sz="4000" b="1" dirty="0">
              <a:latin typeface="Bradley Hand ITC" panose="03070402050302030203" pitchFamily="66" charset="0"/>
            </a:endParaRPr>
          </a:p>
        </p:txBody>
      </p:sp>
    </p:spTree>
    <p:extLst>
      <p:ext uri="{BB962C8B-B14F-4D97-AF65-F5344CB8AC3E}">
        <p14:creationId xmlns:p14="http://schemas.microsoft.com/office/powerpoint/2010/main" val="2045261864"/>
      </p:ext>
    </p:extLst>
  </p:cSld>
  <p:clrMapOvr>
    <a:masterClrMapping/>
  </p:clrMapOvr>
</p:sld>
</file>

<file path=ppt/theme/theme1.xml><?xml version="1.0" encoding="utf-8"?>
<a:theme xmlns:a="http://schemas.openxmlformats.org/drawingml/2006/main" name="Tema de Office">
  <a:themeElements>
    <a:clrScheme name="back to school">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Custom 30">
      <a:majorFont>
        <a:latin typeface="Kristen ITC"/>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6870255_TF45015601_Win32" id="{07AD6852-3893-40C9-9057-9CD3D3F015DE}" vid="{90AB98B7-B5D7-4EC5-8734-01BD044147EB}"/>
    </a:ext>
  </a:extLst>
</a:theme>
</file>

<file path=ppt/theme/theme2.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0957F573BA3B74BA0F52909BAA3DF33" ma:contentTypeVersion="6" ma:contentTypeDescription="Crear nuevo documento." ma:contentTypeScope="" ma:versionID="38a0564a836401f886b39cdd71abf219">
  <xsd:schema xmlns:xsd="http://www.w3.org/2001/XMLSchema" xmlns:xs="http://www.w3.org/2001/XMLSchema" xmlns:p="http://schemas.microsoft.com/office/2006/metadata/properties" xmlns:ns2="7403eb0b-de3f-4814-8c62-43f91b2ea5a7" xmlns:ns3="ae657178-0d99-4a74-9e26-cf003ff7b17f" targetNamespace="http://schemas.microsoft.com/office/2006/metadata/properties" ma:root="true" ma:fieldsID="e09ebb7a8bb389a69e29f1f9e435b04a" ns2:_="" ns3:_="">
    <xsd:import namespace="7403eb0b-de3f-4814-8c62-43f91b2ea5a7"/>
    <xsd:import namespace="ae657178-0d99-4a74-9e26-cf003ff7b17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03eb0b-de3f-4814-8c62-43f91b2ea5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657178-0d99-4a74-9e26-cf003ff7b17f"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63C417-39A3-407A-8E28-5C63AF9AB5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03eb0b-de3f-4814-8c62-43f91b2ea5a7"/>
    <ds:schemaRef ds:uri="ae657178-0d99-4a74-9e26-cf003ff7b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431A9B-4B87-4F2F-AB9E-CAE6A6729B86}">
  <ds:schemaRefs>
    <ds:schemaRef ds:uri="http://schemas.microsoft.com/sharepoint/v3/contenttype/forms"/>
  </ds:schemaRefs>
</ds:datastoreItem>
</file>

<file path=customXml/itemProps3.xml><?xml version="1.0" encoding="utf-8"?>
<ds:datastoreItem xmlns:ds="http://schemas.openxmlformats.org/officeDocument/2006/customXml" ds:itemID="{984EED2D-C894-47C4-9CDD-55EC03B2713B}">
  <ds:schemaRef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ae657178-0d99-4a74-9e26-cf003ff7b17f"/>
    <ds:schemaRef ds:uri="7403eb0b-de3f-4814-8c62-43f91b2ea5a7"/>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Presentación de puertas abiertas</Template>
  <TotalTime>838</TotalTime>
  <Words>1137</Words>
  <Application>Microsoft Office PowerPoint</Application>
  <PresentationFormat>Panorámica</PresentationFormat>
  <Paragraphs>101</Paragraphs>
  <Slides>18</Slides>
  <Notes>14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18</vt:i4>
      </vt:variant>
    </vt:vector>
  </HeadingPairs>
  <TitlesOfParts>
    <vt:vector size="26" baseType="lpstr">
      <vt:lpstr>Arial</vt:lpstr>
      <vt:lpstr>Bradley Hand ITC</vt:lpstr>
      <vt:lpstr>Calibri</vt:lpstr>
      <vt:lpstr>Ink Free</vt:lpstr>
      <vt:lpstr>Kristen ITC</vt:lpstr>
      <vt:lpstr>Quire Sans</vt:lpstr>
      <vt:lpstr>Times New Roman</vt:lpstr>
      <vt:lpstr>Tema de Office</vt:lpstr>
      <vt:lpstr> </vt:lpstr>
      <vt:lpstr>Presentación de PowerPoint</vt:lpstr>
      <vt:lpstr>Propósito del curso</vt:lpstr>
      <vt:lpstr>Cursos que anteceden:</vt:lpstr>
      <vt:lpstr> CURSO  SUBSECUENTE</vt:lpstr>
      <vt:lpstr>Presentación de PowerPoint</vt:lpstr>
      <vt:lpstr>Perfil general de egreso</vt:lpstr>
      <vt:lpstr>Dominios</vt:lpstr>
      <vt:lpstr>Perfil profesional </vt:lpstr>
      <vt:lpstr>Presentación de PowerPoint</vt:lpstr>
      <vt:lpstr>Presentación de PowerPoint</vt:lpstr>
      <vt:lpstr>Reglas de la clase</vt:lpstr>
      <vt:lpstr>Presentación de PowerPoint</vt:lpstr>
      <vt:lpstr>Criterios de evaluación  </vt:lpstr>
      <vt:lpstr>Firmas de acuerdos de evaluación</vt:lpstr>
      <vt:lpstr>Evidencias de aprendizaje  </vt:lpstr>
      <vt:lpstr>Evidencia integradora</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FABIOLA VALERO TORRES</dc:creator>
  <cp:lastModifiedBy>Usuario de Windows</cp:lastModifiedBy>
  <cp:revision>21</cp:revision>
  <dcterms:created xsi:type="dcterms:W3CDTF">2021-08-20T17:30:56Z</dcterms:created>
  <dcterms:modified xsi:type="dcterms:W3CDTF">2024-02-08T02:36:09Z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0x01010030957F573BA3B74BA0F52909BAA3DF33</vt:lpwstr>
  </property>
</Properties>
</file>