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87" r:id="rId12"/>
    <p:sldId id="288" r:id="rId13"/>
    <p:sldId id="289" r:id="rId14"/>
    <p:sldId id="273" r:id="rId15"/>
    <p:sldId id="290" r:id="rId16"/>
    <p:sldId id="291" r:id="rId17"/>
    <p:sldId id="292" r:id="rId18"/>
    <p:sldId id="293" r:id="rId19"/>
    <p:sldId id="294" r:id="rId20"/>
    <p:sldId id="295" r:id="rId21"/>
    <p:sldId id="267" r:id="rId22"/>
    <p:sldId id="279" r:id="rId23"/>
    <p:sldId id="276" r:id="rId24"/>
    <p:sldId id="278" r:id="rId25"/>
    <p:sldId id="275" r:id="rId26"/>
    <p:sldId id="280" r:id="rId27"/>
    <p:sldId id="277" r:id="rId28"/>
    <p:sldId id="284" r:id="rId29"/>
    <p:sldId id="285" r:id="rId30"/>
    <p:sldId id="283" r:id="rId31"/>
    <p:sldId id="286" r:id="rId32"/>
    <p:sldId id="268" r:id="rId33"/>
    <p:sldId id="269" r:id="rId3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4" autoAdjust="0"/>
    <p:restoredTop sz="94660"/>
  </p:normalViewPr>
  <p:slideViewPr>
    <p:cSldViewPr snapToGrid="0">
      <p:cViewPr varScale="1">
        <p:scale>
          <a:sx n="111" d="100"/>
          <a:sy n="111" d="100"/>
        </p:scale>
        <p:origin x="12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Segovia Gomez" userId="adaf3f2e33cfd937" providerId="LiveId" clId="{B3279142-4570-4E49-AD85-A2CDD552E297}"/>
    <pc:docChg chg="modSld">
      <pc:chgData name="Patricia Segovia Gomez" userId="adaf3f2e33cfd937" providerId="LiveId" clId="{B3279142-4570-4E49-AD85-A2CDD552E297}" dt="2024-02-12T12:55:57.484" v="4" actId="242"/>
      <pc:docMkLst>
        <pc:docMk/>
      </pc:docMkLst>
      <pc:sldChg chg="modSp">
        <pc:chgData name="Patricia Segovia Gomez" userId="adaf3f2e33cfd937" providerId="LiveId" clId="{B3279142-4570-4E49-AD85-A2CDD552E297}" dt="2024-02-12T12:55:57.484" v="4" actId="242"/>
        <pc:sldMkLst>
          <pc:docMk/>
          <pc:sldMk cId="3469924053" sldId="280"/>
        </pc:sldMkLst>
        <pc:spChg chg="mod">
          <ac:chgData name="Patricia Segovia Gomez" userId="adaf3f2e33cfd937" providerId="LiveId" clId="{B3279142-4570-4E49-AD85-A2CDD552E297}" dt="2024-02-12T12:55:57.484" v="4" actId="242"/>
          <ac:spMkLst>
            <pc:docMk/>
            <pc:sldMk cId="3469924053" sldId="280"/>
            <ac:spMk id="18" creationId="{BCA161A5-5B52-5E59-65BA-6DAF00C5BC18}"/>
          </ac:spMkLst>
        </pc:spChg>
      </pc:sldChg>
    </pc:docChg>
  </pc:docChgLst>
  <pc:docChgLst>
    <pc:chgData name="Patricia Segovia Gomez" userId="adaf3f2e33cfd937" providerId="LiveId" clId="{BADA2B84-8C89-4767-8FC5-CB63364ABE24}"/>
    <pc:docChg chg="modSld">
      <pc:chgData name="Patricia Segovia Gomez" userId="adaf3f2e33cfd937" providerId="LiveId" clId="{BADA2B84-8C89-4767-8FC5-CB63364ABE24}" dt="2024-02-12T16:56:31.417" v="51" actId="20577"/>
      <pc:docMkLst>
        <pc:docMk/>
      </pc:docMkLst>
      <pc:sldChg chg="modSp mod">
        <pc:chgData name="Patricia Segovia Gomez" userId="adaf3f2e33cfd937" providerId="LiveId" clId="{BADA2B84-8C89-4767-8FC5-CB63364ABE24}" dt="2024-01-29T19:05:57.644" v="12" actId="20577"/>
        <pc:sldMkLst>
          <pc:docMk/>
          <pc:sldMk cId="3714193376" sldId="268"/>
        </pc:sldMkLst>
        <pc:graphicFrameChg chg="modGraphic">
          <ac:chgData name="Patricia Segovia Gomez" userId="adaf3f2e33cfd937" providerId="LiveId" clId="{BADA2B84-8C89-4767-8FC5-CB63364ABE24}" dt="2024-01-29T19:05:57.644" v="12" actId="20577"/>
          <ac:graphicFrameMkLst>
            <pc:docMk/>
            <pc:sldMk cId="3714193376" sldId="268"/>
            <ac:graphicFrameMk id="3" creationId="{388C448E-033E-C091-0B8C-C0CE58D8EC8E}"/>
          </ac:graphicFrameMkLst>
        </pc:graphicFrameChg>
      </pc:sldChg>
      <pc:sldChg chg="modSp mod">
        <pc:chgData name="Patricia Segovia Gomez" userId="adaf3f2e33cfd937" providerId="LiveId" clId="{BADA2B84-8C89-4767-8FC5-CB63364ABE24}" dt="2024-02-12T16:56:31.417" v="51" actId="20577"/>
        <pc:sldMkLst>
          <pc:docMk/>
          <pc:sldMk cId="3469924053" sldId="280"/>
        </pc:sldMkLst>
        <pc:spChg chg="mod">
          <ac:chgData name="Patricia Segovia Gomez" userId="adaf3f2e33cfd937" providerId="LiveId" clId="{BADA2B84-8C89-4767-8FC5-CB63364ABE24}" dt="2024-02-12T16:55:36.602" v="35" actId="20577"/>
          <ac:spMkLst>
            <pc:docMk/>
            <pc:sldMk cId="3469924053" sldId="280"/>
            <ac:spMk id="18" creationId="{BCA161A5-5B52-5E59-65BA-6DAF00C5BC18}"/>
          </ac:spMkLst>
        </pc:spChg>
        <pc:spChg chg="mod">
          <ac:chgData name="Patricia Segovia Gomez" userId="adaf3f2e33cfd937" providerId="LiveId" clId="{BADA2B84-8C89-4767-8FC5-CB63364ABE24}" dt="2024-02-12T16:56:31.417" v="51" actId="20577"/>
          <ac:spMkLst>
            <pc:docMk/>
            <pc:sldMk cId="3469924053" sldId="280"/>
            <ac:spMk id="20" creationId="{DC75D7DE-4FB1-9A84-01FB-B943F20DF83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906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76234" y="1449147"/>
            <a:ext cx="8153533"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76234" y="5280847"/>
            <a:ext cx="8153533"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1E8C93-34E2-4522-A35C-9A5BADDCAA5D}" type="datetimeFigureOut">
              <a:rPr lang="es-MX" smtClean="0"/>
              <a:t>14/02/2024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13794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1935" y="4800600"/>
            <a:ext cx="8153532"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906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71935" y="5367338"/>
            <a:ext cx="815353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1E8C93-34E2-4522-A35C-9A5BADDCAA5D}" type="datetimeFigureOut">
              <a:rPr lang="es-MX" smtClean="0"/>
              <a:t>14/02/2024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310841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525533" y="1338479"/>
            <a:ext cx="5145088"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03704" y="1495525"/>
            <a:ext cx="4788745"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705496" y="4700703"/>
            <a:ext cx="4786954"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848791" y="1338479"/>
            <a:ext cx="3577509"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B91E8C93-34E2-4522-A35C-9A5BADDCAA5D}" type="datetimeFigureOut">
              <a:rPr lang="es-MX" smtClean="0"/>
              <a:t>14/02/2024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243225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926968" y="2286585"/>
            <a:ext cx="3977281"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102634" y="2435957"/>
            <a:ext cx="3560799"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5001154" y="2286000"/>
            <a:ext cx="3977879"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B91E8C93-34E2-4522-A35C-9A5BADDCAA5D}" type="datetimeFigureOut">
              <a:rPr lang="es-MX" smtClean="0"/>
              <a:t>14/02/2024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3883205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906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E8C93-34E2-4522-A35C-9A5BADDCAA5D}" type="datetimeFigureOut">
              <a:rPr lang="es-MX" smtClean="0"/>
              <a:t>14/02/2024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3982341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6231591" y="446089"/>
            <a:ext cx="367440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670154" y="0"/>
            <a:ext cx="4235846"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649126" y="586171"/>
            <a:ext cx="1843617"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71934" y="446089"/>
            <a:ext cx="5359657"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E8C93-34E2-4522-A35C-9A5BADDCAA5D}" type="datetimeFigureOut">
              <a:rPr lang="es-MX" smtClean="0"/>
              <a:t>14/02/2024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277397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906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77497" y="2222287"/>
            <a:ext cx="8151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E8C93-34E2-4522-A35C-9A5BADDCAA5D}" type="datetimeFigureOut">
              <a:rPr lang="es-MX" smtClean="0"/>
              <a:t>14/02/2024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18450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906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1935" y="2951396"/>
            <a:ext cx="8153532"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71935" y="5281201"/>
            <a:ext cx="8153532"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1E8C93-34E2-4522-A35C-9A5BADDCAA5D}" type="datetimeFigureOut">
              <a:rPr lang="es-MX" smtClean="0"/>
              <a:t>14/02/2024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408577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906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77496" y="2222288"/>
            <a:ext cx="3976617"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1887" y="2222288"/>
            <a:ext cx="397661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1E8C93-34E2-4522-A35C-9A5BADDCAA5D}" type="datetimeFigureOut">
              <a:rPr lang="es-MX" smtClean="0"/>
              <a:t>14/02/2024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46067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906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77496" y="2174875"/>
            <a:ext cx="397661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77496" y="2751138"/>
            <a:ext cx="3994674"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51887" y="2174875"/>
            <a:ext cx="397661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51887" y="2751138"/>
            <a:ext cx="397661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E8C93-34E2-4522-A35C-9A5BADDCAA5D}" type="datetimeFigureOut">
              <a:rPr lang="es-MX" smtClean="0"/>
              <a:t>14/02/2024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335929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906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E8C93-34E2-4522-A35C-9A5BADDCAA5D}" type="datetimeFigureOut">
              <a:rPr lang="es-MX" smtClean="0"/>
              <a:t>14/02/2024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160230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E8C93-34E2-4522-A35C-9A5BADDCAA5D}" type="datetimeFigureOut">
              <a:rPr lang="es-MX" smtClean="0"/>
              <a:t>14/02/2024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45312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71935" y="446087"/>
            <a:ext cx="2882371"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1935" y="446088"/>
            <a:ext cx="2882371"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945201" y="446088"/>
            <a:ext cx="508026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71935" y="2260738"/>
            <a:ext cx="2882371"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1E8C93-34E2-4522-A35C-9A5BADDCAA5D}" type="datetimeFigureOut">
              <a:rPr lang="es-MX" smtClean="0"/>
              <a:t>14/02/2024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322760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496" y="727522"/>
            <a:ext cx="3793344"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954720" y="0"/>
            <a:ext cx="4951280"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77496" y="2344684"/>
            <a:ext cx="3793344"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157221" y="6041362"/>
            <a:ext cx="793714" cy="365125"/>
          </a:xfrm>
        </p:spPr>
        <p:txBody>
          <a:bodyPr/>
          <a:lstStyle/>
          <a:p>
            <a:fld id="{B91E8C93-34E2-4522-A35C-9A5BADDCAA5D}" type="datetimeFigureOut">
              <a:rPr lang="es-MX" smtClean="0"/>
              <a:t>14/02/2024</a:t>
            </a:fld>
            <a:endParaRPr lang="es-MX"/>
          </a:p>
        </p:txBody>
      </p:sp>
      <p:sp>
        <p:nvSpPr>
          <p:cNvPr id="6" name="Footer Placeholder 5"/>
          <p:cNvSpPr>
            <a:spLocks noGrp="1"/>
          </p:cNvSpPr>
          <p:nvPr>
            <p:ph type="ftr" sz="quarter" idx="11"/>
          </p:nvPr>
        </p:nvSpPr>
        <p:spPr>
          <a:xfrm>
            <a:off x="479697" y="6041362"/>
            <a:ext cx="2677523" cy="365125"/>
          </a:xfrm>
        </p:spPr>
        <p:txBody>
          <a:bodyPr/>
          <a:lstStyle/>
          <a:p>
            <a:endParaRPr lang="es-MX"/>
          </a:p>
        </p:txBody>
      </p:sp>
      <p:sp>
        <p:nvSpPr>
          <p:cNvPr id="7" name="Slide Number Placeholder 6"/>
          <p:cNvSpPr>
            <a:spLocks noGrp="1"/>
          </p:cNvSpPr>
          <p:nvPr>
            <p:ph type="sldNum" sz="quarter" idx="12"/>
          </p:nvPr>
        </p:nvSpPr>
        <p:spPr>
          <a:xfrm>
            <a:off x="3950935" y="5915888"/>
            <a:ext cx="863001" cy="490599"/>
          </a:xfrm>
        </p:spPr>
        <p:txBody>
          <a:bodyPr/>
          <a:lstStyle/>
          <a:p>
            <a:fld id="{1E34C10B-4B44-4B03-B500-53A3D193F905}" type="slidenum">
              <a:rPr lang="es-MX" smtClean="0"/>
              <a:t>‹Nº›</a:t>
            </a:fld>
            <a:endParaRPr lang="es-MX"/>
          </a:p>
        </p:txBody>
      </p:sp>
    </p:spTree>
    <p:extLst>
      <p:ext uri="{BB962C8B-B14F-4D97-AF65-F5344CB8AC3E}">
        <p14:creationId xmlns:p14="http://schemas.microsoft.com/office/powerpoint/2010/main" val="334913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497" y="447188"/>
            <a:ext cx="8151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77497" y="2184401"/>
            <a:ext cx="8151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79697" y="6041362"/>
            <a:ext cx="6813660" cy="365125"/>
          </a:xfrm>
          <a:prstGeom prst="rect">
            <a:avLst/>
          </a:prstGeom>
        </p:spPr>
        <p:txBody>
          <a:bodyPr vert="horz" lIns="91440" tIns="45720" rIns="91440" bIns="45720" rtlCol="0" anchor="b"/>
          <a:lstStyle>
            <a:lvl1pPr algn="l">
              <a:defRPr sz="900">
                <a:solidFill>
                  <a:schemeClr val="tx1"/>
                </a:solidFill>
              </a:defRPr>
            </a:lvl1pPr>
          </a:lstStyle>
          <a:p>
            <a:endParaRPr lang="es-MX"/>
          </a:p>
        </p:txBody>
      </p:sp>
      <p:sp>
        <p:nvSpPr>
          <p:cNvPr id="4" name="Date Placeholder 3"/>
          <p:cNvSpPr>
            <a:spLocks noGrp="1"/>
          </p:cNvSpPr>
          <p:nvPr>
            <p:ph type="dt" sz="half" idx="2"/>
          </p:nvPr>
        </p:nvSpPr>
        <p:spPr>
          <a:xfrm>
            <a:off x="7487375" y="6041362"/>
            <a:ext cx="1075924" cy="365125"/>
          </a:xfrm>
          <a:prstGeom prst="rect">
            <a:avLst/>
          </a:prstGeom>
        </p:spPr>
        <p:txBody>
          <a:bodyPr vert="horz" lIns="91440" tIns="45720" rIns="91440" bIns="45720" rtlCol="0" anchor="b"/>
          <a:lstStyle>
            <a:lvl1pPr algn="r">
              <a:defRPr sz="900">
                <a:solidFill>
                  <a:schemeClr val="tx1"/>
                </a:solidFill>
              </a:defRPr>
            </a:lvl1pPr>
          </a:lstStyle>
          <a:p>
            <a:fld id="{B91E8C93-34E2-4522-A35C-9A5BADDCAA5D}" type="datetimeFigureOut">
              <a:rPr lang="es-MX" smtClean="0"/>
              <a:t>14/02/2024</a:t>
            </a:fld>
            <a:endParaRPr lang="es-MX"/>
          </a:p>
        </p:txBody>
      </p:sp>
      <p:sp>
        <p:nvSpPr>
          <p:cNvPr id="6" name="Slide Number Placeholder 5"/>
          <p:cNvSpPr>
            <a:spLocks noGrp="1"/>
          </p:cNvSpPr>
          <p:nvPr>
            <p:ph type="sldNum" sz="quarter" idx="4"/>
          </p:nvPr>
        </p:nvSpPr>
        <p:spPr>
          <a:xfrm>
            <a:off x="8563299" y="5915888"/>
            <a:ext cx="863001" cy="490599"/>
          </a:xfrm>
          <a:prstGeom prst="rect">
            <a:avLst/>
          </a:prstGeom>
        </p:spPr>
        <p:txBody>
          <a:bodyPr vert="horz" lIns="91440" tIns="45720" rIns="91440" bIns="10800" rtlCol="0" anchor="b"/>
          <a:lstStyle>
            <a:lvl1pPr algn="r">
              <a:defRPr sz="2000">
                <a:solidFill>
                  <a:schemeClr val="accent1"/>
                </a:solidFill>
              </a:defRPr>
            </a:lvl1pPr>
          </a:lstStyle>
          <a:p>
            <a:fld id="{1E34C10B-4B44-4B03-B500-53A3D193F905}" type="slidenum">
              <a:rPr lang="es-MX" smtClean="0"/>
              <a:t>‹Nº›</a:t>
            </a:fld>
            <a:endParaRPr lang="es-MX"/>
          </a:p>
        </p:txBody>
      </p:sp>
    </p:spTree>
    <p:extLst>
      <p:ext uri="{BB962C8B-B14F-4D97-AF65-F5344CB8AC3E}">
        <p14:creationId xmlns:p14="http://schemas.microsoft.com/office/powerpoint/2010/main" val="224404215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22642" y="481245"/>
            <a:ext cx="4260715" cy="2062103"/>
          </a:xfrm>
          <a:prstGeom prst="rect">
            <a:avLst/>
          </a:prstGeom>
          <a:noFill/>
        </p:spPr>
        <p:txBody>
          <a:bodyPr wrap="square" rtlCol="0">
            <a:spAutoFit/>
          </a:bodyPr>
          <a:lstStyle/>
          <a:p>
            <a:pPr algn="ctr"/>
            <a:r>
              <a:rPr lang="es-MX" sz="3200" b="1" dirty="0"/>
              <a:t>ESTRATEGIAS DE TRABAJO  DOCENTE Y SABERES PEDAGÓGICOS </a:t>
            </a:r>
          </a:p>
        </p:txBody>
      </p:sp>
      <p:sp>
        <p:nvSpPr>
          <p:cNvPr id="5" name="CuadroTexto 4"/>
          <p:cNvSpPr txBox="1"/>
          <p:nvPr/>
        </p:nvSpPr>
        <p:spPr>
          <a:xfrm>
            <a:off x="3472399" y="2807090"/>
            <a:ext cx="2996867" cy="584775"/>
          </a:xfrm>
          <a:prstGeom prst="rect">
            <a:avLst/>
          </a:prstGeom>
          <a:noFill/>
        </p:spPr>
        <p:txBody>
          <a:bodyPr wrap="square" rtlCol="0">
            <a:spAutoFit/>
          </a:bodyPr>
          <a:lstStyle/>
          <a:p>
            <a:pPr algn="ctr"/>
            <a:r>
              <a:rPr lang="es-MX" sz="3200" b="1" dirty="0"/>
              <a:t>Cuarto semestre </a:t>
            </a:r>
          </a:p>
        </p:txBody>
      </p:sp>
      <p:sp>
        <p:nvSpPr>
          <p:cNvPr id="6" name="CuadroTexto 5"/>
          <p:cNvSpPr txBox="1"/>
          <p:nvPr/>
        </p:nvSpPr>
        <p:spPr>
          <a:xfrm>
            <a:off x="1493194" y="4807095"/>
            <a:ext cx="6919610" cy="1569660"/>
          </a:xfrm>
          <a:prstGeom prst="rect">
            <a:avLst/>
          </a:prstGeom>
          <a:noFill/>
        </p:spPr>
        <p:txBody>
          <a:bodyPr wrap="square" rtlCol="0">
            <a:spAutoFit/>
          </a:bodyPr>
          <a:lstStyle/>
          <a:p>
            <a:pPr algn="ctr"/>
            <a:r>
              <a:rPr lang="es-MX" sz="3200" dirty="0"/>
              <a:t>Docentes: </a:t>
            </a:r>
          </a:p>
          <a:p>
            <a:pPr algn="ctr"/>
            <a:r>
              <a:rPr lang="es-MX" sz="3200" b="1" dirty="0"/>
              <a:t>Isabel del Carmen Aguirre Ramos</a:t>
            </a:r>
          </a:p>
          <a:p>
            <a:pPr algn="ctr"/>
            <a:r>
              <a:rPr lang="es-MX" sz="3200" b="1" dirty="0"/>
              <a:t>Dolores Patricia Segovia Gómez </a:t>
            </a:r>
          </a:p>
        </p:txBody>
      </p:sp>
    </p:spTree>
    <p:extLst>
      <p:ext uri="{BB962C8B-B14F-4D97-AF65-F5344CB8AC3E}">
        <p14:creationId xmlns:p14="http://schemas.microsoft.com/office/powerpoint/2010/main" val="254811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3345" y="179249"/>
            <a:ext cx="9019310" cy="6309420"/>
          </a:xfrm>
          <a:prstGeom prst="rect">
            <a:avLst/>
          </a:prstGeom>
          <a:noFill/>
        </p:spPr>
        <p:txBody>
          <a:bodyPr wrap="square" rtlCol="0">
            <a:spAutoFit/>
          </a:bodyPr>
          <a:lstStyle/>
          <a:p>
            <a:pPr algn="ctr"/>
            <a:r>
              <a:rPr lang="es-MX" sz="4000" dirty="0"/>
              <a:t>Dominios del saber: saber ser y estar, saber conocer y saber hacer</a:t>
            </a:r>
          </a:p>
          <a:p>
            <a:pPr algn="ctr"/>
            <a:r>
              <a:rPr lang="es-MX" sz="4000" dirty="0"/>
              <a:t> </a:t>
            </a:r>
            <a:endParaRPr lang="es-MX" sz="4000" b="1" dirty="0"/>
          </a:p>
          <a:p>
            <a:pPr marL="571500" indent="-571500" algn="just">
              <a:buFont typeface="Courier New" panose="02070309020205020404" pitchFamily="49" charset="0"/>
              <a:buChar char="o"/>
            </a:pPr>
            <a:r>
              <a:rPr lang="es-MX" sz="2800" dirty="0"/>
              <a:t>1</a:t>
            </a:r>
            <a:r>
              <a:rPr lang="es-MX" sz="2400" dirty="0"/>
              <a:t>. Conoce el Sistema Educativo Nacional y domina los enfoques y contenidos de los planes y programas de estudio, los contextualiza e incorpora críticamente contenidos locales, regionales, nacionales y globales significativos.</a:t>
            </a:r>
          </a:p>
          <a:p>
            <a:pPr algn="just"/>
            <a:endParaRPr lang="es-MX" sz="2400" dirty="0"/>
          </a:p>
          <a:p>
            <a:pPr marL="571500" indent="-571500" algn="just">
              <a:buFont typeface="Courier New" panose="02070309020205020404" pitchFamily="49" charset="0"/>
              <a:buChar char="o"/>
            </a:pPr>
            <a:r>
              <a:rPr lang="es-MX" sz="2400" dirty="0"/>
              <a:t> 2. Planifica, desarrolla y evalúa la práctica docente de acuerdo con diferentes formas de organización de las escuelas (completas, multigrado) y gestiona ambientes de aprendizaje presenciales, híbridos y a distancia.</a:t>
            </a:r>
            <a:endParaRPr lang="es-MX" sz="2400" b="1" dirty="0"/>
          </a:p>
          <a:p>
            <a:pPr marL="571500" indent="-571500" algn="just">
              <a:buFont typeface="Courier New" panose="02070309020205020404" pitchFamily="49" charset="0"/>
              <a:buChar char="o"/>
            </a:pPr>
            <a:endParaRPr lang="es-MX" sz="4000" b="1" dirty="0"/>
          </a:p>
        </p:txBody>
      </p:sp>
    </p:spTree>
    <p:extLst>
      <p:ext uri="{BB962C8B-B14F-4D97-AF65-F5344CB8AC3E}">
        <p14:creationId xmlns:p14="http://schemas.microsoft.com/office/powerpoint/2010/main" val="4220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3345" y="0"/>
            <a:ext cx="9019310" cy="6740307"/>
          </a:xfrm>
          <a:prstGeom prst="rect">
            <a:avLst/>
          </a:prstGeom>
          <a:noFill/>
        </p:spPr>
        <p:txBody>
          <a:bodyPr wrap="square" rtlCol="0">
            <a:spAutoFit/>
          </a:bodyPr>
          <a:lstStyle/>
          <a:p>
            <a:pPr algn="ctr"/>
            <a:r>
              <a:rPr lang="es-MX" sz="4000" dirty="0"/>
              <a:t>Dominios del saber: saber ser y estar, saber conocer y saber hacer</a:t>
            </a:r>
          </a:p>
          <a:p>
            <a:pPr algn="ctr"/>
            <a:r>
              <a:rPr lang="es-MX" sz="4000" dirty="0"/>
              <a:t> </a:t>
            </a:r>
            <a:endParaRPr lang="es-MX" sz="4000" b="1" dirty="0"/>
          </a:p>
          <a:p>
            <a:pPr marL="571500" indent="-571500" algn="just">
              <a:buFont typeface="Courier New" panose="02070309020205020404" pitchFamily="49" charset="0"/>
              <a:buChar char="o"/>
            </a:pPr>
            <a:r>
              <a:rPr lang="es-MX" sz="2400" dirty="0"/>
              <a:t>3. Participa de forma activa en la gestión escolar, contribuyendo a la mejora institucional del Sistema Educativo Nacional, al fortalecimiento de los vínculos en la comunidad educativa y a la relación de la escuela con la comunidad. </a:t>
            </a:r>
          </a:p>
          <a:p>
            <a:pPr marL="571500" indent="-571500" algn="just">
              <a:buFont typeface="Courier New" panose="02070309020205020404" pitchFamily="49" charset="0"/>
              <a:buChar char="o"/>
            </a:pPr>
            <a:endParaRPr lang="es-MX" sz="2400" dirty="0"/>
          </a:p>
          <a:p>
            <a:pPr marL="571500" indent="-571500" algn="just">
              <a:buFont typeface="Courier New" panose="02070309020205020404" pitchFamily="49" charset="0"/>
              <a:buChar char="o"/>
            </a:pPr>
            <a:r>
              <a:rPr lang="es-MX" sz="2400" dirty="0"/>
              <a:t>4. Hace intervención educativa mediante el diseño, aplicación y evaluación de estrategias de enseñanza, didácticas, materiales y Licenciatura en Educación Preescolar Plan de estudios 2022 11 recursos educativos que consideran a la alumna, al alumno, en el centro del proceso educativo como protagonista de su aprendizaje. </a:t>
            </a:r>
            <a:endParaRPr lang="es-MX" sz="3600" b="1" dirty="0"/>
          </a:p>
        </p:txBody>
      </p:sp>
    </p:spTree>
    <p:extLst>
      <p:ext uri="{BB962C8B-B14F-4D97-AF65-F5344CB8AC3E}">
        <p14:creationId xmlns:p14="http://schemas.microsoft.com/office/powerpoint/2010/main" val="2693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3345" y="0"/>
            <a:ext cx="9019310" cy="6740307"/>
          </a:xfrm>
          <a:prstGeom prst="rect">
            <a:avLst/>
          </a:prstGeom>
          <a:noFill/>
        </p:spPr>
        <p:txBody>
          <a:bodyPr wrap="square" rtlCol="0">
            <a:spAutoFit/>
          </a:bodyPr>
          <a:lstStyle/>
          <a:p>
            <a:pPr algn="ctr"/>
            <a:r>
              <a:rPr lang="es-MX" sz="4000" dirty="0"/>
              <a:t>Dominios del saber: saber ser y estar, saber conocer y saber hacer</a:t>
            </a:r>
          </a:p>
          <a:p>
            <a:pPr algn="ctr"/>
            <a:r>
              <a:rPr lang="es-MX" sz="4000" dirty="0"/>
              <a:t> </a:t>
            </a:r>
            <a:endParaRPr lang="es-MX" sz="4000" b="1" dirty="0"/>
          </a:p>
          <a:p>
            <a:pPr marL="571500" indent="-571500" algn="just">
              <a:buFont typeface="Courier New" panose="02070309020205020404" pitchFamily="49" charset="0"/>
              <a:buChar char="o"/>
            </a:pPr>
            <a:r>
              <a:rPr lang="es-MX" sz="2400" dirty="0"/>
              <a:t>5. Hace investigación, produce saber desde la reflexión de la práctica docente y trabaja comunidades de aprendizaje para innovar continuamente la relación educativa, los procesos de enseñanza y de aprendizaje para contribuir en la mejora del Sistema Educativo Nacional. </a:t>
            </a:r>
          </a:p>
          <a:p>
            <a:pPr algn="just"/>
            <a:endParaRPr lang="es-MX" sz="2400" dirty="0"/>
          </a:p>
          <a:p>
            <a:pPr marL="571500" indent="-571500" algn="just">
              <a:buFont typeface="Courier New" panose="02070309020205020404" pitchFamily="49" charset="0"/>
              <a:buChar char="o"/>
            </a:pPr>
            <a:r>
              <a:rPr lang="es-MX" sz="2400" dirty="0"/>
              <a:t>6. Asume la tarea educativa como compromiso de formación de una ciudadanía libre que ejerce sus derechos y reconoce los derechos de todas y todos y hace de la educación un modo de contribuir en la lucha contra la pobreza, la desigualdad, la deshumanización y todo tipo de exclusión.</a:t>
            </a:r>
            <a:endParaRPr lang="es-MX" sz="3600" b="1" dirty="0"/>
          </a:p>
        </p:txBody>
      </p:sp>
    </p:spTree>
    <p:extLst>
      <p:ext uri="{BB962C8B-B14F-4D97-AF65-F5344CB8AC3E}">
        <p14:creationId xmlns:p14="http://schemas.microsoft.com/office/powerpoint/2010/main" val="90905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843" y="901337"/>
            <a:ext cx="9019310" cy="4154984"/>
          </a:xfrm>
          <a:prstGeom prst="rect">
            <a:avLst/>
          </a:prstGeom>
          <a:noFill/>
        </p:spPr>
        <p:txBody>
          <a:bodyPr wrap="square" rtlCol="0">
            <a:spAutoFit/>
          </a:bodyPr>
          <a:lstStyle/>
          <a:p>
            <a:pPr algn="ctr"/>
            <a:r>
              <a:rPr lang="es-MX" sz="4000" dirty="0"/>
              <a:t>Dominios del saber: saber ser y estar, saber conocer y saber hacer</a:t>
            </a:r>
          </a:p>
          <a:p>
            <a:pPr algn="ctr"/>
            <a:r>
              <a:rPr lang="es-MX" sz="4000" dirty="0"/>
              <a:t> </a:t>
            </a:r>
            <a:endParaRPr lang="es-MX" sz="4000" b="1" dirty="0"/>
          </a:p>
          <a:p>
            <a:pPr marL="571500" indent="-571500" algn="just">
              <a:buFont typeface="Courier New" panose="02070309020205020404" pitchFamily="49" charset="0"/>
              <a:buChar char="o"/>
            </a:pPr>
            <a:r>
              <a:rPr lang="es-MX" sz="2400" dirty="0"/>
              <a:t>7. Reconoce las culturas digitales y usa sus herramientas y tecnologías para vincularse al mundo y definir trayectorias personales de aprendizaje, compartiendo lo que sabe e impulsa a las y los estudiantes a definir sus propias trayectorias y acompaña su desarrollo como personas.</a:t>
            </a:r>
            <a:endParaRPr lang="es-MX" sz="3600" b="1" dirty="0"/>
          </a:p>
        </p:txBody>
      </p:sp>
    </p:spTree>
    <p:extLst>
      <p:ext uri="{BB962C8B-B14F-4D97-AF65-F5344CB8AC3E}">
        <p14:creationId xmlns:p14="http://schemas.microsoft.com/office/powerpoint/2010/main" val="193074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9263" y="0"/>
            <a:ext cx="7681711" cy="1938992"/>
          </a:xfrm>
          <a:prstGeom prst="rect">
            <a:avLst/>
          </a:prstGeom>
          <a:noFill/>
        </p:spPr>
        <p:txBody>
          <a:bodyPr wrap="square" rtlCol="0">
            <a:spAutoFit/>
          </a:bodyPr>
          <a:lstStyle/>
          <a:p>
            <a:pPr algn="ctr"/>
            <a:r>
              <a:rPr lang="es-MX" sz="4000" b="1" dirty="0"/>
              <a:t>Perfil profesional de la Licenciatura en Educación Preescolar</a:t>
            </a:r>
          </a:p>
        </p:txBody>
      </p:sp>
      <p:sp>
        <p:nvSpPr>
          <p:cNvPr id="4" name="CuadroTexto 3"/>
          <p:cNvSpPr txBox="1"/>
          <p:nvPr/>
        </p:nvSpPr>
        <p:spPr>
          <a:xfrm>
            <a:off x="152400" y="1585047"/>
            <a:ext cx="9601199" cy="3785652"/>
          </a:xfrm>
          <a:prstGeom prst="rect">
            <a:avLst/>
          </a:prstGeom>
          <a:noFill/>
        </p:spPr>
        <p:txBody>
          <a:bodyPr wrap="square" rtlCol="0">
            <a:spAutoFit/>
          </a:bodyPr>
          <a:lstStyle/>
          <a:p>
            <a:pPr marL="457200" indent="-457200" algn="just">
              <a:buFont typeface="Wingdings" panose="05000000000000000000" pitchFamily="2" charset="2"/>
              <a:buChar char="ü"/>
            </a:pPr>
            <a:endParaRPr lang="es-MX" sz="2400" b="1" dirty="0"/>
          </a:p>
          <a:p>
            <a:pPr marL="457200" indent="-457200" algn="just">
              <a:buFont typeface="Wingdings" panose="05000000000000000000" pitchFamily="2" charset="2"/>
              <a:buChar char="ü"/>
            </a:pPr>
            <a:r>
              <a:rPr lang="es-MX" dirty="0"/>
              <a:t>Se conduce de manera ética e inclusiva, desde un enfoque de derechos humanos y derechos de la infancia, ante la diversidad de situaciones que se presentan en su desarrollo personal, social y en su trabajo docente. </a:t>
            </a:r>
          </a:p>
          <a:p>
            <a:pPr marL="457200" indent="-457200" algn="just">
              <a:buFont typeface="Wingdings" panose="05000000000000000000" pitchFamily="2" charset="2"/>
              <a:buChar char="ü"/>
            </a:pPr>
            <a:endParaRPr lang="es-MX" dirty="0"/>
          </a:p>
          <a:p>
            <a:pPr algn="just"/>
            <a:r>
              <a:rPr lang="es-MX" dirty="0"/>
              <a:t>• Garantiza en su trabajo docente, el derecho a la educación de las niñas y los niños en edad preescolar; en particular, asume y promueve el carácter nacional, democrático, gratuito y laico de la educación pública, para transformar la realidad a través de una educación integral en la escuela. </a:t>
            </a:r>
          </a:p>
          <a:p>
            <a:pPr algn="just"/>
            <a:endParaRPr lang="es-MX" dirty="0"/>
          </a:p>
          <a:p>
            <a:pPr algn="just"/>
            <a:r>
              <a:rPr lang="es-MX" dirty="0"/>
              <a:t>• Asume la profesión docente como un proyecto de vida desde una visión democrática, justa y participativa. Se compromete a estar a la vanguardia en s formación continua, de acuerdo a los cambios que surjan en la sociedad.</a:t>
            </a:r>
            <a:endParaRPr lang="es-MX" sz="2400" b="1" dirty="0"/>
          </a:p>
        </p:txBody>
      </p:sp>
    </p:spTree>
    <p:extLst>
      <p:ext uri="{BB962C8B-B14F-4D97-AF65-F5344CB8AC3E}">
        <p14:creationId xmlns:p14="http://schemas.microsoft.com/office/powerpoint/2010/main" val="53050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9263" y="0"/>
            <a:ext cx="7681711" cy="1938992"/>
          </a:xfrm>
          <a:prstGeom prst="rect">
            <a:avLst/>
          </a:prstGeom>
          <a:noFill/>
        </p:spPr>
        <p:txBody>
          <a:bodyPr wrap="square" rtlCol="0">
            <a:spAutoFit/>
          </a:bodyPr>
          <a:lstStyle/>
          <a:p>
            <a:pPr algn="ctr"/>
            <a:r>
              <a:rPr lang="es-MX" sz="4000" b="1" dirty="0"/>
              <a:t>Perfil profesional de la Licenciatura en Educación Preescolar</a:t>
            </a:r>
          </a:p>
        </p:txBody>
      </p:sp>
      <p:sp>
        <p:nvSpPr>
          <p:cNvPr id="4" name="CuadroTexto 3"/>
          <p:cNvSpPr txBox="1"/>
          <p:nvPr/>
        </p:nvSpPr>
        <p:spPr>
          <a:xfrm>
            <a:off x="152400" y="1585047"/>
            <a:ext cx="9601199" cy="5078313"/>
          </a:xfrm>
          <a:prstGeom prst="rect">
            <a:avLst/>
          </a:prstGeom>
          <a:noFill/>
        </p:spPr>
        <p:txBody>
          <a:bodyPr wrap="square" rtlCol="0">
            <a:spAutoFit/>
          </a:bodyPr>
          <a:lstStyle/>
          <a:p>
            <a:pPr marL="457200" indent="-457200" algn="just">
              <a:buFont typeface="Wingdings" panose="05000000000000000000" pitchFamily="2" charset="2"/>
              <a:buChar char="ü"/>
            </a:pPr>
            <a:endParaRPr lang="es-MX" sz="2400" b="1" dirty="0"/>
          </a:p>
          <a:p>
            <a:pPr algn="just"/>
            <a:r>
              <a:rPr lang="es-MX" sz="1600" b="1" dirty="0"/>
              <a:t>Caracteriza la diversidad de la población escolar que atiende, considerando modalidad, contextos socioculturales y niveles de desarrollo cognitivo, físico y socioemocional, para establecer una práctica docente situada e incluyente.</a:t>
            </a:r>
          </a:p>
          <a:p>
            <a:pPr algn="just"/>
            <a:r>
              <a:rPr lang="es-MX" sz="1400" dirty="0"/>
              <a:t>• Comprende la diversidad que existe en su grupo, asociada a las individualidades familiares, sociales, lingüísticas y de género, para utilizarla como oportunidad de aprendizaje, fomentando en la población de preescolar, su reconocimiento y aprecio a través del diálogo y el intercambio intercultural, sobre la base de la igualdad sustantiva, la equidad social y educativa, y el respeto mutuo a las diferencias. </a:t>
            </a:r>
          </a:p>
          <a:p>
            <a:pPr algn="just"/>
            <a:endParaRPr lang="es-MX" sz="1400" dirty="0"/>
          </a:p>
          <a:p>
            <a:pPr algn="just"/>
            <a:r>
              <a:rPr lang="es-MX" sz="1400" dirty="0"/>
              <a:t>• Identifica los intereses, motivaciones, necesidades, potencialidades y las barreras para el aprendizaje, así como los desafíos de su contexto y de la humanidad en su conjunto que enfrentan las niñas y los niños de preescolar. </a:t>
            </a:r>
          </a:p>
          <a:p>
            <a:pPr algn="just"/>
            <a:endParaRPr lang="es-MX" sz="1400" dirty="0"/>
          </a:p>
          <a:p>
            <a:pPr algn="just"/>
            <a:r>
              <a:rPr lang="es-MX" sz="1400" dirty="0"/>
              <a:t>• Diseña y aplica estrategias e instrumentos que le permitan explorar los saberes de las niñas y los niños, para obtener diagnósticos socioeducativos de su grupo y su contexto comunitario.</a:t>
            </a:r>
          </a:p>
          <a:p>
            <a:pPr algn="just"/>
            <a:endParaRPr lang="es-MX" sz="1400" dirty="0"/>
          </a:p>
          <a:p>
            <a:pPr algn="just"/>
            <a:r>
              <a:rPr lang="es-MX" sz="1400" dirty="0"/>
              <a:t> • Detecta los niveles de desarrollo de las niñas y los niños vinculados a los procesos y estilos de aprendizaje para determinar propuestas y metodologías pertinentes en una atención diferenciada. </a:t>
            </a:r>
          </a:p>
          <a:p>
            <a:pPr algn="just"/>
            <a:endParaRPr lang="es-MX" sz="1400" dirty="0"/>
          </a:p>
          <a:p>
            <a:pPr algn="just"/>
            <a:r>
              <a:rPr lang="es-MX" sz="1400" dirty="0"/>
              <a:t>• Evalúa de forma diferenciada, estableciendo parámetros de desempeño, que proporcionen información útil para favorecer la igualdad de oportunidades de aprendizaje y participación.</a:t>
            </a:r>
            <a:endParaRPr lang="es-MX" sz="1400" b="1" dirty="0"/>
          </a:p>
          <a:p>
            <a:pPr marL="457200" indent="-457200" algn="just">
              <a:buFont typeface="Wingdings" panose="05000000000000000000" pitchFamily="2" charset="2"/>
              <a:buChar char="ü"/>
            </a:pPr>
            <a:endParaRPr lang="es-MX" sz="1400" b="1" dirty="0"/>
          </a:p>
        </p:txBody>
      </p:sp>
    </p:spTree>
    <p:extLst>
      <p:ext uri="{BB962C8B-B14F-4D97-AF65-F5344CB8AC3E}">
        <p14:creationId xmlns:p14="http://schemas.microsoft.com/office/powerpoint/2010/main" val="545459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9263" y="0"/>
            <a:ext cx="7681711" cy="1938992"/>
          </a:xfrm>
          <a:prstGeom prst="rect">
            <a:avLst/>
          </a:prstGeom>
          <a:noFill/>
        </p:spPr>
        <p:txBody>
          <a:bodyPr wrap="square" rtlCol="0">
            <a:spAutoFit/>
          </a:bodyPr>
          <a:lstStyle/>
          <a:p>
            <a:pPr algn="ctr"/>
            <a:r>
              <a:rPr lang="es-MX" sz="4000" b="1" dirty="0"/>
              <a:t>Perfil profesional de la Licenciatura en Educación Preescolar</a:t>
            </a:r>
          </a:p>
        </p:txBody>
      </p:sp>
      <p:sp>
        <p:nvSpPr>
          <p:cNvPr id="4" name="CuadroTexto 3"/>
          <p:cNvSpPr txBox="1"/>
          <p:nvPr/>
        </p:nvSpPr>
        <p:spPr>
          <a:xfrm>
            <a:off x="152400" y="1585047"/>
            <a:ext cx="9601199" cy="4893647"/>
          </a:xfrm>
          <a:prstGeom prst="rect">
            <a:avLst/>
          </a:prstGeom>
          <a:noFill/>
        </p:spPr>
        <p:txBody>
          <a:bodyPr wrap="square" rtlCol="0">
            <a:spAutoFit/>
          </a:bodyPr>
          <a:lstStyle/>
          <a:p>
            <a:pPr marL="457200" indent="-457200" algn="just">
              <a:buFont typeface="Wingdings" panose="05000000000000000000" pitchFamily="2" charset="2"/>
              <a:buChar char="ü"/>
            </a:pPr>
            <a:endParaRPr lang="es-MX" sz="2400" b="1" dirty="0"/>
          </a:p>
          <a:p>
            <a:pPr algn="just"/>
            <a:r>
              <a:rPr lang="es-MX" sz="1600" b="1" dirty="0"/>
              <a:t>Colabora con las familias y la comunidad generando acciones que favorezcan su participación como aliadas en la toma de decisiones para atender situaciones o condiciones que incidan en el desarrollo integral educativo de las niñas y los niños</a:t>
            </a:r>
          </a:p>
          <a:p>
            <a:pPr algn="just"/>
            <a:r>
              <a:rPr lang="es-MX" sz="1600" dirty="0"/>
              <a:t>• Reconoce a la escuela como parte de la comunidad y valora la función formativa de la familia para favorecer el aprendizaje de las y los niños de preescolar. </a:t>
            </a:r>
          </a:p>
          <a:p>
            <a:pPr algn="just"/>
            <a:r>
              <a:rPr lang="es-MX" sz="1600" dirty="0"/>
              <a:t>• Propicia la corresponsabilidad entre escuela, familias, comunidad y territorio, orientando su participación inclusiva, colaborativa y respetuosa como agentes educativos en los procesos de desarrollo integral. </a:t>
            </a:r>
          </a:p>
          <a:p>
            <a:pPr algn="just"/>
            <a:r>
              <a:rPr lang="es-MX" sz="1600" dirty="0"/>
              <a:t>• Comprende la conflictividad sociocultural existente en las comunidades desde una interculturalidad critica como base para diseñar propuestas alternativas. </a:t>
            </a:r>
          </a:p>
          <a:p>
            <a:pPr algn="just"/>
            <a:r>
              <a:rPr lang="es-MX" sz="1600" dirty="0"/>
              <a:t>• Elabora diagnósticos participativos, que vinculan la cultura escolar con el territorio desde un enfoque de interculturalidad crítica, a través del diálogo entre saberes, para la elaboración de proyectos socioeducativos sostenibles que impacten en el desarrollo de las niñas y los niños, e informa sobre sus avances y logros.</a:t>
            </a:r>
          </a:p>
          <a:p>
            <a:pPr algn="just"/>
            <a:r>
              <a:rPr lang="es-MX" sz="1600" dirty="0"/>
              <a:t> • Identifica, atiende y propicia alternativas escolares y comunitarias conjuntas ante situaciones de riesgo de la comunidad que vulneren la seguridad y la autoestima de las niñas y los niños para una vida plena y toma de decisiones conjuntas en los otros desempeños en los casos de barreras presenta alternativas para canalizar o resolver en la familia y en el aula.</a:t>
            </a:r>
            <a:endParaRPr lang="es-MX" sz="1600" b="1" dirty="0"/>
          </a:p>
        </p:txBody>
      </p:sp>
    </p:spTree>
    <p:extLst>
      <p:ext uri="{BB962C8B-B14F-4D97-AF65-F5344CB8AC3E}">
        <p14:creationId xmlns:p14="http://schemas.microsoft.com/office/powerpoint/2010/main" val="250785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9263" y="0"/>
            <a:ext cx="7681711" cy="1938992"/>
          </a:xfrm>
          <a:prstGeom prst="rect">
            <a:avLst/>
          </a:prstGeom>
          <a:noFill/>
        </p:spPr>
        <p:txBody>
          <a:bodyPr wrap="square" rtlCol="0">
            <a:spAutoFit/>
          </a:bodyPr>
          <a:lstStyle/>
          <a:p>
            <a:pPr algn="ctr"/>
            <a:r>
              <a:rPr lang="es-MX" sz="4000" b="1" dirty="0"/>
              <a:t>Perfil profesional de la Licenciatura en Educación Preescolar</a:t>
            </a:r>
          </a:p>
        </p:txBody>
      </p:sp>
      <p:sp>
        <p:nvSpPr>
          <p:cNvPr id="4" name="CuadroTexto 3"/>
          <p:cNvSpPr txBox="1"/>
          <p:nvPr/>
        </p:nvSpPr>
        <p:spPr>
          <a:xfrm>
            <a:off x="152400" y="1585047"/>
            <a:ext cx="9601199" cy="4401205"/>
          </a:xfrm>
          <a:prstGeom prst="rect">
            <a:avLst/>
          </a:prstGeom>
          <a:noFill/>
        </p:spPr>
        <p:txBody>
          <a:bodyPr wrap="square" rtlCol="0">
            <a:spAutoFit/>
          </a:bodyPr>
          <a:lstStyle/>
          <a:p>
            <a:pPr marL="457200" indent="-457200" algn="just">
              <a:buFont typeface="Wingdings" panose="05000000000000000000" pitchFamily="2" charset="2"/>
              <a:buChar char="ü"/>
            </a:pPr>
            <a:endParaRPr lang="es-MX" sz="2400" b="1" dirty="0"/>
          </a:p>
          <a:p>
            <a:pPr algn="just"/>
            <a:r>
              <a:rPr lang="es-MX" sz="1600" b="1" dirty="0"/>
              <a:t>Analiza críticamente los planes y programas de estudio y basa su ejercicio profesional tomando en cuenta las orientaciones pedagógicas vigentes para comprender la articulación y coherencia con otros grados y niveles de la educación básica. </a:t>
            </a:r>
          </a:p>
          <a:p>
            <a:pPr algn="just"/>
            <a:r>
              <a:rPr lang="es-MX" sz="1600" dirty="0"/>
              <a:t>• Conoce y se actualiza en torno de las teorías del desarrollo infantil y las teorías pedagógicas para comprender y analizar los fundamentos, enfoques, metodologías y aquellas concepciones que subyacen en los planes y programas del modelo educativo vigente.</a:t>
            </a:r>
          </a:p>
          <a:p>
            <a:pPr algn="just"/>
            <a:endParaRPr lang="es-MX" sz="1600" dirty="0"/>
          </a:p>
          <a:p>
            <a:pPr algn="just"/>
            <a:r>
              <a:rPr lang="es-MX" sz="1600" dirty="0"/>
              <a:t> • Identifica los propósitos, los principios, los conceptos disciplinarios, los contenidos, los enfoques pedagógicos, didácticos y humanísticos, del nivel preescolar para comprender su articulación con los distintos campos, áreas, ámbitos y niveles o grados de la educación básica, a fin de realizar ajustes razonables, adecuaciones curriculares y propuestas educativas acordes a la diversidad de contextos y el desarrollo de las niñas y los niños. </a:t>
            </a:r>
          </a:p>
          <a:p>
            <a:pPr algn="just"/>
            <a:endParaRPr lang="es-MX" sz="1600" dirty="0"/>
          </a:p>
          <a:p>
            <a:pPr algn="just"/>
            <a:r>
              <a:rPr lang="es-MX" sz="1600" dirty="0"/>
              <a:t>• Identifica las oportunidades que ofrecen los planes y programas de estudio para su fortalecimiento y el uso de los recursos educativos como son los libros de texto, las bibliotecas, los espacios escolares, las TICCAD y los medios de comunicación.</a:t>
            </a:r>
            <a:endParaRPr lang="es-MX" sz="1600" b="1" dirty="0"/>
          </a:p>
        </p:txBody>
      </p:sp>
    </p:spTree>
    <p:extLst>
      <p:ext uri="{BB962C8B-B14F-4D97-AF65-F5344CB8AC3E}">
        <p14:creationId xmlns:p14="http://schemas.microsoft.com/office/powerpoint/2010/main" val="160249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9263" y="0"/>
            <a:ext cx="7681711" cy="1077218"/>
          </a:xfrm>
          <a:prstGeom prst="rect">
            <a:avLst/>
          </a:prstGeom>
          <a:noFill/>
        </p:spPr>
        <p:txBody>
          <a:bodyPr wrap="square" rtlCol="0">
            <a:spAutoFit/>
          </a:bodyPr>
          <a:lstStyle/>
          <a:p>
            <a:pPr algn="ctr"/>
            <a:r>
              <a:rPr lang="es-MX" sz="3200" b="1" dirty="0"/>
              <a:t>Perfil profesional de la Licenciatura en Educación Preescolar</a:t>
            </a:r>
          </a:p>
        </p:txBody>
      </p:sp>
      <p:sp>
        <p:nvSpPr>
          <p:cNvPr id="4" name="CuadroTexto 3"/>
          <p:cNvSpPr txBox="1"/>
          <p:nvPr/>
        </p:nvSpPr>
        <p:spPr>
          <a:xfrm>
            <a:off x="0" y="670647"/>
            <a:ext cx="9601199" cy="5509200"/>
          </a:xfrm>
          <a:prstGeom prst="rect">
            <a:avLst/>
          </a:prstGeom>
          <a:noFill/>
        </p:spPr>
        <p:txBody>
          <a:bodyPr wrap="square" rtlCol="0">
            <a:spAutoFit/>
          </a:bodyPr>
          <a:lstStyle/>
          <a:p>
            <a:pPr marL="457200" indent="-457200" algn="just">
              <a:buFont typeface="Wingdings" panose="05000000000000000000" pitchFamily="2" charset="2"/>
              <a:buChar char="ü"/>
            </a:pPr>
            <a:endParaRPr lang="es-MX" sz="2400" b="1" dirty="0"/>
          </a:p>
          <a:p>
            <a:pPr algn="just"/>
            <a:r>
              <a:rPr lang="es-MX" sz="1600" b="1" dirty="0"/>
              <a:t>Diseña, desarrolla y aplica planeaciones didácticas situadas, globalizadoras y pertinentes a su contexto de aplicación, desde una interculturalidad crítica, considerando el plan y programas de estudio vigentes. </a:t>
            </a:r>
          </a:p>
          <a:p>
            <a:pPr algn="just"/>
            <a:r>
              <a:rPr lang="es-MX" sz="1200" dirty="0"/>
              <a:t>Planea su trabajo docente para distintos escenarios de aprendizaje (presencial, virtual e híbrido) desde un enfoque intercultural e inclusivo, de acuerdo con el modelo educativo vigente, dirigido a grupos de escuelas de organización completa o multigrado, en contextos urbanos, semi urbanos, rurales, migrantes e indígenas.</a:t>
            </a:r>
          </a:p>
          <a:p>
            <a:pPr algn="just"/>
            <a:r>
              <a:rPr lang="es-MX" sz="1200" dirty="0"/>
              <a:t>• Propone estrategias didácticas tomando en cuenta las orientaciones pedagógicas, para utilizar los saberes previos del grupo, y enriquecer la transposición didáctica acorde y pertinente a los contextos locales y a las características de las niñas y niños, en la construcción de trayectorias formativas.</a:t>
            </a:r>
          </a:p>
          <a:p>
            <a:pPr algn="just"/>
            <a:r>
              <a:rPr lang="es-MX" sz="1200" dirty="0"/>
              <a:t> • Utiliza las aportaciones de las neurociencias en el diseño de metodologías situadas, con ajustes razonables que ubican en el centro a la niña o al niño, como protagonista de su aprendizaje e integrante de una comunidad. </a:t>
            </a:r>
          </a:p>
          <a:p>
            <a:pPr algn="just"/>
            <a:r>
              <a:rPr lang="es-MX" sz="1200" dirty="0"/>
              <a:t>• Gestiona experiencias de aprendizaje que interrelacionan los contenidos de los diferentes campos de conocimiento, considerando las características del grupo para favorecer el logro gradual de los aprendizajes, vinculados con las estrategias y modalidades propias del nivel que incluyan la educación física, la educación artística y desarrollo socioemocional. </a:t>
            </a:r>
          </a:p>
          <a:p>
            <a:pPr algn="just"/>
            <a:r>
              <a:rPr lang="es-MX" sz="1200" dirty="0"/>
              <a:t>• Construye y coordina situaciones de aprendizaje diversificadas y sustentadas en los enfoques de igualdad de género, interculturalidad crítica y decolonizantes que favorezcan la recuperación de saberes y el desarrollo de la oralidad, la expresión y la comunicación en la lengua originaria o materna de los y las niñas de preescolar. </a:t>
            </a:r>
          </a:p>
          <a:p>
            <a:pPr algn="just"/>
            <a:r>
              <a:rPr lang="es-MX" sz="1200" dirty="0"/>
              <a:t>• Reconoce el valor pedagógico del juego en las niñas y los niños de preescolar y lo incorpora como medio de conocimiento del entorno natural y social, así como en su desarrollo físico y cognitivo. </a:t>
            </a:r>
          </a:p>
          <a:p>
            <a:pPr algn="just"/>
            <a:r>
              <a:rPr lang="es-MX" sz="1200" dirty="0"/>
              <a:t>• Propone actividades que involucran a las familias y/o personas tutoras de las niñas y los niños de su grupo, así como equipos de trabajo interdisciplinario que contribuyan a la eliminación de las barreras para el aprendizaje y la participación, que enfrentan niñas y niños del nivel. </a:t>
            </a:r>
          </a:p>
          <a:p>
            <a:pPr algn="just"/>
            <a:r>
              <a:rPr lang="es-MX" sz="1200" dirty="0"/>
              <a:t>• Planifica estrategias y actividades desde un sentido humanista para el desarrollo de habilidades sociales, de autogestión socioemocional y de bienestar de las niñas y los niños en un marco de empatía, convivencia sana sororidad, igualdad sustantiva, diversidad sexual, cultura de derechos humanos y respeto</a:t>
            </a:r>
          </a:p>
          <a:p>
            <a:pPr algn="just"/>
            <a:endParaRPr lang="es-MX" sz="1600" b="1" dirty="0"/>
          </a:p>
        </p:txBody>
      </p:sp>
    </p:spTree>
    <p:extLst>
      <p:ext uri="{BB962C8B-B14F-4D97-AF65-F5344CB8AC3E}">
        <p14:creationId xmlns:p14="http://schemas.microsoft.com/office/powerpoint/2010/main" val="2831399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9263" y="0"/>
            <a:ext cx="7681711" cy="1938992"/>
          </a:xfrm>
          <a:prstGeom prst="rect">
            <a:avLst/>
          </a:prstGeom>
          <a:noFill/>
        </p:spPr>
        <p:txBody>
          <a:bodyPr wrap="square" rtlCol="0">
            <a:spAutoFit/>
          </a:bodyPr>
          <a:lstStyle/>
          <a:p>
            <a:pPr algn="ctr"/>
            <a:r>
              <a:rPr lang="es-MX" sz="4000" b="1" dirty="0"/>
              <a:t>Perfil profesional de la Licenciatura en Educación Preescolar</a:t>
            </a:r>
          </a:p>
        </p:txBody>
      </p:sp>
      <p:sp>
        <p:nvSpPr>
          <p:cNvPr id="4" name="CuadroTexto 3"/>
          <p:cNvSpPr txBox="1"/>
          <p:nvPr/>
        </p:nvSpPr>
        <p:spPr>
          <a:xfrm>
            <a:off x="152400" y="1585047"/>
            <a:ext cx="9601199" cy="3662541"/>
          </a:xfrm>
          <a:prstGeom prst="rect">
            <a:avLst/>
          </a:prstGeom>
          <a:noFill/>
        </p:spPr>
        <p:txBody>
          <a:bodyPr wrap="square" rtlCol="0">
            <a:spAutoFit/>
          </a:bodyPr>
          <a:lstStyle/>
          <a:p>
            <a:pPr marL="457200" indent="-457200" algn="just">
              <a:buFont typeface="Wingdings" panose="05000000000000000000" pitchFamily="2" charset="2"/>
              <a:buChar char="ü"/>
            </a:pPr>
            <a:endParaRPr lang="es-MX" sz="2400" b="1" dirty="0"/>
          </a:p>
          <a:p>
            <a:pPr algn="just"/>
            <a:r>
              <a:rPr lang="es-MX" sz="1600" b="1" dirty="0"/>
              <a:t>Diseña y desarrolla propuestas de atención educativa para las niñas y los niños de grupos multigrado</a:t>
            </a:r>
            <a:r>
              <a:rPr lang="es-MX" sz="1600" dirty="0"/>
              <a:t>.</a:t>
            </a:r>
          </a:p>
          <a:p>
            <a:pPr algn="just"/>
            <a:r>
              <a:rPr lang="es-MX" sz="1600" dirty="0"/>
              <a:t>• Analiza enfoques teóricos y metodológicos para el desarrollo de una pedagogía multigrado.</a:t>
            </a:r>
          </a:p>
          <a:p>
            <a:pPr algn="just"/>
            <a:endParaRPr lang="es-MX" sz="1600" dirty="0"/>
          </a:p>
          <a:p>
            <a:pPr algn="just"/>
            <a:r>
              <a:rPr lang="es-MX" sz="1600" dirty="0"/>
              <a:t>• Aplica estrategias didácticas situadas y globalizadas de trabajo docente, para una atención integral diferenciada y equitativa, que caracteriza a las aulas multigrado. </a:t>
            </a:r>
          </a:p>
          <a:p>
            <a:pPr algn="just"/>
            <a:endParaRPr lang="es-MX" sz="1600" dirty="0"/>
          </a:p>
          <a:p>
            <a:pPr algn="just"/>
            <a:r>
              <a:rPr lang="es-MX" sz="1600" dirty="0"/>
              <a:t>• Trabaja de manera colaborativa con las familias o personas tutoras de las niñas y los niños para establecer vínculos entre los saberes comunitarios y los contenidos curriculares. </a:t>
            </a:r>
          </a:p>
          <a:p>
            <a:pPr algn="just"/>
            <a:endParaRPr lang="es-MX" sz="1600" dirty="0"/>
          </a:p>
          <a:p>
            <a:pPr algn="just"/>
            <a:r>
              <a:rPr lang="es-MX" sz="1600" dirty="0"/>
              <a:t>• Diseña y emplea materiales didácticos y aprovecha los recursos que existen en la comunidad, con base en el reconocimiento de enfoques interculturales, de género, incluyentes y de equidad educativa para desarrollar los contenidos curriculares multigrado.</a:t>
            </a:r>
            <a:endParaRPr lang="es-MX" sz="1600" b="1" dirty="0"/>
          </a:p>
        </p:txBody>
      </p:sp>
    </p:spTree>
    <p:extLst>
      <p:ext uri="{BB962C8B-B14F-4D97-AF65-F5344CB8AC3E}">
        <p14:creationId xmlns:p14="http://schemas.microsoft.com/office/powerpoint/2010/main" val="346050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27539" y="1749981"/>
            <a:ext cx="4626624" cy="1077218"/>
          </a:xfrm>
          <a:prstGeom prst="rect">
            <a:avLst/>
          </a:prstGeom>
          <a:noFill/>
        </p:spPr>
        <p:txBody>
          <a:bodyPr wrap="square" rtlCol="0">
            <a:spAutoFit/>
          </a:bodyPr>
          <a:lstStyle/>
          <a:p>
            <a:pPr algn="ctr"/>
            <a:r>
              <a:rPr lang="es-MX" sz="3200" dirty="0"/>
              <a:t>Trayecto Formativo : </a:t>
            </a:r>
          </a:p>
          <a:p>
            <a:pPr algn="ctr"/>
            <a:r>
              <a:rPr lang="es-MX" sz="3200" b="1" dirty="0"/>
              <a:t>Práctica Profesional</a:t>
            </a:r>
          </a:p>
        </p:txBody>
      </p:sp>
      <p:sp>
        <p:nvSpPr>
          <p:cNvPr id="7" name="CuadroTexto 6"/>
          <p:cNvSpPr txBox="1"/>
          <p:nvPr/>
        </p:nvSpPr>
        <p:spPr>
          <a:xfrm>
            <a:off x="3861630" y="3669225"/>
            <a:ext cx="5282370" cy="1077218"/>
          </a:xfrm>
          <a:prstGeom prst="rect">
            <a:avLst/>
          </a:prstGeom>
          <a:noFill/>
        </p:spPr>
        <p:txBody>
          <a:bodyPr wrap="square" rtlCol="0">
            <a:spAutoFit/>
          </a:bodyPr>
          <a:lstStyle/>
          <a:p>
            <a:pPr algn="ctr"/>
            <a:r>
              <a:rPr lang="es-MX" sz="3200" b="1" dirty="0"/>
              <a:t>Horas</a:t>
            </a:r>
            <a:r>
              <a:rPr lang="es-MX" sz="3200" dirty="0"/>
              <a:t>: 6</a:t>
            </a:r>
          </a:p>
          <a:p>
            <a:pPr algn="ctr"/>
            <a:r>
              <a:rPr lang="es-MX" sz="3200" b="1" dirty="0"/>
              <a:t>Créditos: </a:t>
            </a:r>
            <a:r>
              <a:rPr lang="es-MX" sz="3200" dirty="0"/>
              <a:t>6.75</a:t>
            </a:r>
          </a:p>
        </p:txBody>
      </p:sp>
    </p:spTree>
    <p:extLst>
      <p:ext uri="{BB962C8B-B14F-4D97-AF65-F5344CB8AC3E}">
        <p14:creationId xmlns:p14="http://schemas.microsoft.com/office/powerpoint/2010/main" val="1408966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9263" y="0"/>
            <a:ext cx="7681711" cy="1938992"/>
          </a:xfrm>
          <a:prstGeom prst="rect">
            <a:avLst/>
          </a:prstGeom>
          <a:noFill/>
        </p:spPr>
        <p:txBody>
          <a:bodyPr wrap="square" rtlCol="0">
            <a:spAutoFit/>
          </a:bodyPr>
          <a:lstStyle/>
          <a:p>
            <a:pPr algn="ctr"/>
            <a:r>
              <a:rPr lang="es-MX" sz="4000" b="1" dirty="0"/>
              <a:t>Perfil profesional de la Licenciatura en Educación Preescolar</a:t>
            </a:r>
          </a:p>
        </p:txBody>
      </p:sp>
      <p:sp>
        <p:nvSpPr>
          <p:cNvPr id="4" name="CuadroTexto 3"/>
          <p:cNvSpPr txBox="1"/>
          <p:nvPr/>
        </p:nvSpPr>
        <p:spPr>
          <a:xfrm>
            <a:off x="152400" y="1585047"/>
            <a:ext cx="9601199" cy="4893647"/>
          </a:xfrm>
          <a:prstGeom prst="rect">
            <a:avLst/>
          </a:prstGeom>
          <a:noFill/>
        </p:spPr>
        <p:txBody>
          <a:bodyPr wrap="square" rtlCol="0">
            <a:spAutoFit/>
          </a:bodyPr>
          <a:lstStyle/>
          <a:p>
            <a:pPr marL="457200" indent="-457200" algn="just">
              <a:buFont typeface="Wingdings" panose="05000000000000000000" pitchFamily="2" charset="2"/>
              <a:buChar char="ü"/>
            </a:pPr>
            <a:endParaRPr lang="es-MX" sz="2400" b="1" dirty="0"/>
          </a:p>
          <a:p>
            <a:pPr algn="just"/>
            <a:r>
              <a:rPr lang="es-MX" sz="1600" b="1" dirty="0"/>
              <a:t>Desarrolla una cultura digital para generar procesos de aprendizaje significativo, colaborativo, ético e incluyente en diferentes escenarios y contextos coherentes con el plan y programas de estudio vigentes. </a:t>
            </a:r>
          </a:p>
          <a:p>
            <a:pPr algn="just"/>
            <a:endParaRPr lang="es-MX" sz="1600" dirty="0"/>
          </a:p>
          <a:p>
            <a:pPr algn="just"/>
            <a:r>
              <a:rPr lang="es-MX" sz="1600" dirty="0"/>
              <a:t>• Utiliza de manera crítica los recursos y herramientas de las culturas digitales en sus procesos de actualización, investigación y participación en redes de colaboración, manteniendo una actitud responsable, ética y profesional en el uso académico de las redes sociales con la comunidad educativa.</a:t>
            </a:r>
          </a:p>
          <a:p>
            <a:pPr algn="just"/>
            <a:r>
              <a:rPr lang="es-MX" sz="1600" dirty="0"/>
              <a:t> • Favorece el desarrollo de la oralidad de la lengua materna y el pensamiento científico de las niñas y los niños de preescolar a partir de la selección y utilización de programas, softwares educativos y recursos digitales. </a:t>
            </a:r>
          </a:p>
          <a:p>
            <a:pPr algn="just"/>
            <a:r>
              <a:rPr lang="es-MX" sz="1600" dirty="0"/>
              <a:t>• Promueve en las niñas y los niños la utilización de las Tecnologías de la Información, Comunicación, Conocimiento y Aprendizaje Digital (TICCAD) para la investigación, a partir de sus intereses y con apoyo de sus madres, padres o personas tutoras, considerando el contexto. • Crea y utiliza materiales didácticos físicos y virtuales, y recupera los recursos con los que cuenta la comunidad, para favorecer la reflexión y el aprendizaje en diversas áreas del conocimiento y vida social de las niñas y los niños de preescolar, considerando la diversidad de su grupo, con enfoque inclusivo</a:t>
            </a:r>
            <a:endParaRPr lang="es-MX" sz="1600" b="1" dirty="0"/>
          </a:p>
        </p:txBody>
      </p:sp>
    </p:spTree>
    <p:extLst>
      <p:ext uri="{BB962C8B-B14F-4D97-AF65-F5344CB8AC3E}">
        <p14:creationId xmlns:p14="http://schemas.microsoft.com/office/powerpoint/2010/main" val="329946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86217" y="285740"/>
            <a:ext cx="7681711" cy="707886"/>
          </a:xfrm>
          <a:prstGeom prst="rect">
            <a:avLst/>
          </a:prstGeom>
          <a:noFill/>
        </p:spPr>
        <p:txBody>
          <a:bodyPr wrap="square" rtlCol="0">
            <a:spAutoFit/>
          </a:bodyPr>
          <a:lstStyle/>
          <a:p>
            <a:pPr algn="ctr"/>
            <a:r>
              <a:rPr lang="es-MX" sz="4000" b="1" dirty="0"/>
              <a:t>Estructura del curso</a:t>
            </a:r>
          </a:p>
        </p:txBody>
      </p:sp>
      <p:sp>
        <p:nvSpPr>
          <p:cNvPr id="4" name="CuadroTexto 3"/>
          <p:cNvSpPr txBox="1"/>
          <p:nvPr/>
        </p:nvSpPr>
        <p:spPr>
          <a:xfrm>
            <a:off x="211015" y="1205021"/>
            <a:ext cx="9601199" cy="523220"/>
          </a:xfrm>
          <a:prstGeom prst="rect">
            <a:avLst/>
          </a:prstGeom>
          <a:noFill/>
        </p:spPr>
        <p:txBody>
          <a:bodyPr wrap="square" rtlCol="0">
            <a:spAutoFit/>
          </a:bodyPr>
          <a:lstStyle/>
          <a:p>
            <a:pPr marL="457200" indent="-457200" algn="just">
              <a:buFont typeface="Wingdings" panose="05000000000000000000" pitchFamily="2" charset="2"/>
              <a:buChar char="v"/>
            </a:pPr>
            <a:endParaRPr lang="es-MX" sz="2800" b="1" dirty="0"/>
          </a:p>
        </p:txBody>
      </p:sp>
      <p:sp>
        <p:nvSpPr>
          <p:cNvPr id="18" name="TextBox 17">
            <a:extLst>
              <a:ext uri="{FF2B5EF4-FFF2-40B4-BE49-F238E27FC236}">
                <a16:creationId xmlns:a16="http://schemas.microsoft.com/office/drawing/2014/main" id="{DE7858E3-B369-3B12-0BB2-855DC75A0973}"/>
              </a:ext>
            </a:extLst>
          </p:cNvPr>
          <p:cNvSpPr txBox="1"/>
          <p:nvPr/>
        </p:nvSpPr>
        <p:spPr>
          <a:xfrm>
            <a:off x="1288472" y="1218875"/>
            <a:ext cx="8077200" cy="5324535"/>
          </a:xfrm>
          <a:prstGeom prst="rect">
            <a:avLst/>
          </a:prstGeom>
          <a:noFill/>
        </p:spPr>
        <p:txBody>
          <a:bodyPr wrap="square" rtlCol="0">
            <a:spAutoFit/>
          </a:bodyPr>
          <a:lstStyle/>
          <a:p>
            <a:pPr algn="ctr"/>
            <a:r>
              <a:rPr lang="es-MX" sz="4000" dirty="0"/>
              <a:t>Unidad de aprendizaje I</a:t>
            </a:r>
          </a:p>
          <a:p>
            <a:pPr algn="ctr"/>
            <a:r>
              <a:rPr lang="es-MX" sz="3600" b="1" dirty="0"/>
              <a:t>Currículo, plan de estudios, pedagogía, didáctica y estrategias.</a:t>
            </a:r>
          </a:p>
          <a:p>
            <a:pPr algn="ctr"/>
            <a:r>
              <a:rPr lang="es-MX" sz="2400" dirty="0"/>
              <a:t>• El currículum: Enfoque, campos, ejes articuladores, estrategias y evaluación .</a:t>
            </a:r>
          </a:p>
          <a:p>
            <a:pPr algn="ctr"/>
            <a:endParaRPr lang="es-MX" sz="2400" dirty="0"/>
          </a:p>
          <a:p>
            <a:pPr algn="ctr"/>
            <a:r>
              <a:rPr lang="es-MX" sz="2400" dirty="0"/>
              <a:t>• Estrategias de enseñanza y de aprendizaje en preescolar diseño y aplicación. </a:t>
            </a:r>
          </a:p>
          <a:p>
            <a:pPr algn="ctr"/>
            <a:endParaRPr lang="es-MX" sz="2400" dirty="0"/>
          </a:p>
          <a:p>
            <a:pPr algn="ctr"/>
            <a:r>
              <a:rPr lang="es-MX" sz="2400" dirty="0"/>
              <a:t>• Sistematización y resignificación de la práctica educativa a través de la narrativa pedagógica.</a:t>
            </a:r>
            <a:endParaRPr lang="es-MX" dirty="0"/>
          </a:p>
        </p:txBody>
      </p:sp>
    </p:spTree>
    <p:extLst>
      <p:ext uri="{BB962C8B-B14F-4D97-AF65-F5344CB8AC3E}">
        <p14:creationId xmlns:p14="http://schemas.microsoft.com/office/powerpoint/2010/main" val="286959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70758" y="313449"/>
            <a:ext cx="7681711" cy="707886"/>
          </a:xfrm>
          <a:prstGeom prst="rect">
            <a:avLst/>
          </a:prstGeom>
          <a:noFill/>
        </p:spPr>
        <p:txBody>
          <a:bodyPr wrap="square" rtlCol="0">
            <a:spAutoFit/>
          </a:bodyPr>
          <a:lstStyle/>
          <a:p>
            <a:pPr algn="ctr"/>
            <a:r>
              <a:rPr lang="es-MX" sz="4000" b="1" dirty="0"/>
              <a:t>Propósito de unidad I</a:t>
            </a:r>
          </a:p>
        </p:txBody>
      </p:sp>
      <p:sp>
        <p:nvSpPr>
          <p:cNvPr id="4" name="CuadroTexto 3"/>
          <p:cNvSpPr txBox="1"/>
          <p:nvPr/>
        </p:nvSpPr>
        <p:spPr>
          <a:xfrm>
            <a:off x="304801" y="497594"/>
            <a:ext cx="9601199" cy="461665"/>
          </a:xfrm>
          <a:prstGeom prst="rect">
            <a:avLst/>
          </a:prstGeom>
          <a:noFill/>
        </p:spPr>
        <p:txBody>
          <a:bodyPr wrap="square" rtlCol="0">
            <a:spAutoFit/>
          </a:bodyPr>
          <a:lstStyle/>
          <a:p>
            <a:pPr marL="457200" indent="-457200" algn="just">
              <a:buFont typeface="Wingdings" panose="05000000000000000000" pitchFamily="2" charset="2"/>
              <a:buChar char="v"/>
            </a:pPr>
            <a:endParaRPr lang="es-MX" sz="2400" b="1" dirty="0"/>
          </a:p>
        </p:txBody>
      </p:sp>
      <p:sp>
        <p:nvSpPr>
          <p:cNvPr id="18" name="TextBox 17">
            <a:extLst>
              <a:ext uri="{FF2B5EF4-FFF2-40B4-BE49-F238E27FC236}">
                <a16:creationId xmlns:a16="http://schemas.microsoft.com/office/drawing/2014/main" id="{DE7858E3-B369-3B12-0BB2-855DC75A0973}"/>
              </a:ext>
            </a:extLst>
          </p:cNvPr>
          <p:cNvSpPr txBox="1"/>
          <p:nvPr/>
        </p:nvSpPr>
        <p:spPr>
          <a:xfrm>
            <a:off x="0" y="1356678"/>
            <a:ext cx="9483969" cy="4770537"/>
          </a:xfrm>
          <a:prstGeom prst="rect">
            <a:avLst/>
          </a:prstGeom>
          <a:noFill/>
        </p:spPr>
        <p:txBody>
          <a:bodyPr wrap="square" rtlCol="0">
            <a:spAutoFit/>
          </a:bodyPr>
          <a:lstStyle/>
          <a:p>
            <a:pPr marL="457200" indent="-457200" algn="just">
              <a:buFont typeface="Wingdings" panose="05000000000000000000" pitchFamily="2" charset="2"/>
              <a:buChar char="q"/>
            </a:pPr>
            <a:r>
              <a:rPr lang="es-MX" sz="2400" dirty="0"/>
              <a:t>Profundizar en la relación que se establece entre práctica pedagógica, el plan de estudios y la pedagogía; fortalecerá el uso de herramientas teórico, metodológicas, didácticas y técnicas para favorecer la comprensión y el análisis del currículo su enfoque, metodología y evaluación, aplicándolos en el diseño de estrategias de enseñanza y de aprendizaje situadas e inclusivas, con apego a los planes y programas de estudio vigentes, a los contextos, así como a las características culturales, sociales y lingüísticas de sus alumnos con el fin de generar insumos que le permitan mejorarla y reconstruir su narrativa pedagógica.</a:t>
            </a:r>
          </a:p>
          <a:p>
            <a:pPr algn="ctr"/>
            <a:endParaRPr lang="es-MX" sz="1600" dirty="0"/>
          </a:p>
        </p:txBody>
      </p:sp>
    </p:spTree>
    <p:extLst>
      <p:ext uri="{BB962C8B-B14F-4D97-AF65-F5344CB8AC3E}">
        <p14:creationId xmlns:p14="http://schemas.microsoft.com/office/powerpoint/2010/main" val="1309930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86217" y="285740"/>
            <a:ext cx="7681711" cy="707886"/>
          </a:xfrm>
          <a:prstGeom prst="rect">
            <a:avLst/>
          </a:prstGeom>
          <a:noFill/>
        </p:spPr>
        <p:txBody>
          <a:bodyPr wrap="square" rtlCol="0">
            <a:spAutoFit/>
          </a:bodyPr>
          <a:lstStyle/>
          <a:p>
            <a:pPr algn="ctr"/>
            <a:r>
              <a:rPr lang="es-MX" sz="4000" b="1" dirty="0"/>
              <a:t>Estructura del curso</a:t>
            </a:r>
          </a:p>
        </p:txBody>
      </p:sp>
      <p:sp>
        <p:nvSpPr>
          <p:cNvPr id="4" name="CuadroTexto 3"/>
          <p:cNvSpPr txBox="1"/>
          <p:nvPr/>
        </p:nvSpPr>
        <p:spPr>
          <a:xfrm>
            <a:off x="211015" y="1205021"/>
            <a:ext cx="9601199" cy="523220"/>
          </a:xfrm>
          <a:prstGeom prst="rect">
            <a:avLst/>
          </a:prstGeom>
          <a:noFill/>
        </p:spPr>
        <p:txBody>
          <a:bodyPr wrap="square" rtlCol="0">
            <a:spAutoFit/>
          </a:bodyPr>
          <a:lstStyle/>
          <a:p>
            <a:pPr marL="457200" indent="-457200" algn="just">
              <a:buFont typeface="Wingdings" panose="05000000000000000000" pitchFamily="2" charset="2"/>
              <a:buChar char="v"/>
            </a:pPr>
            <a:endParaRPr lang="es-MX" sz="2800" b="1" dirty="0"/>
          </a:p>
        </p:txBody>
      </p:sp>
      <p:sp>
        <p:nvSpPr>
          <p:cNvPr id="18" name="TextBox 17">
            <a:extLst>
              <a:ext uri="{FF2B5EF4-FFF2-40B4-BE49-F238E27FC236}">
                <a16:creationId xmlns:a16="http://schemas.microsoft.com/office/drawing/2014/main" id="{DE7858E3-B369-3B12-0BB2-855DC75A0973}"/>
              </a:ext>
            </a:extLst>
          </p:cNvPr>
          <p:cNvSpPr txBox="1"/>
          <p:nvPr/>
        </p:nvSpPr>
        <p:spPr>
          <a:xfrm>
            <a:off x="914400" y="1319419"/>
            <a:ext cx="8077200" cy="3570208"/>
          </a:xfrm>
          <a:prstGeom prst="rect">
            <a:avLst/>
          </a:prstGeom>
          <a:noFill/>
        </p:spPr>
        <p:txBody>
          <a:bodyPr wrap="square" rtlCol="0">
            <a:spAutoFit/>
          </a:bodyPr>
          <a:lstStyle/>
          <a:p>
            <a:pPr algn="ctr"/>
            <a:r>
              <a:rPr lang="es-MX" sz="4000" dirty="0"/>
              <a:t>Unidad de aprendizaje II</a:t>
            </a:r>
          </a:p>
          <a:p>
            <a:pPr algn="ctr"/>
            <a:r>
              <a:rPr lang="es-MX" sz="3600" b="1" dirty="0"/>
              <a:t>Saberes pedagógicos y práctica reflexiva.</a:t>
            </a:r>
          </a:p>
          <a:p>
            <a:pPr algn="ctr"/>
            <a:r>
              <a:rPr lang="es-MX" sz="2400" dirty="0"/>
              <a:t>● Los saberes pedagógicos y la acción docente. </a:t>
            </a:r>
          </a:p>
          <a:p>
            <a:pPr algn="ctr"/>
            <a:endParaRPr lang="es-MX" sz="2400" dirty="0"/>
          </a:p>
          <a:p>
            <a:pPr algn="ctr"/>
            <a:r>
              <a:rPr lang="es-MX" sz="2400" dirty="0"/>
              <a:t>● La Reflexión de la práctica un camino para su transformación.</a:t>
            </a:r>
          </a:p>
          <a:p>
            <a:pPr algn="ctr"/>
            <a:endParaRPr lang="es-MX" dirty="0"/>
          </a:p>
        </p:txBody>
      </p:sp>
    </p:spTree>
    <p:extLst>
      <p:ext uri="{BB962C8B-B14F-4D97-AF65-F5344CB8AC3E}">
        <p14:creationId xmlns:p14="http://schemas.microsoft.com/office/powerpoint/2010/main" val="420128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70758" y="313449"/>
            <a:ext cx="7681711" cy="707886"/>
          </a:xfrm>
          <a:prstGeom prst="rect">
            <a:avLst/>
          </a:prstGeom>
          <a:noFill/>
        </p:spPr>
        <p:txBody>
          <a:bodyPr wrap="square" rtlCol="0">
            <a:spAutoFit/>
          </a:bodyPr>
          <a:lstStyle/>
          <a:p>
            <a:pPr algn="ctr"/>
            <a:r>
              <a:rPr lang="es-MX" sz="4000" b="1" dirty="0"/>
              <a:t>Propósito de unidad II</a:t>
            </a:r>
          </a:p>
        </p:txBody>
      </p:sp>
      <p:sp>
        <p:nvSpPr>
          <p:cNvPr id="4" name="CuadroTexto 3"/>
          <p:cNvSpPr txBox="1"/>
          <p:nvPr/>
        </p:nvSpPr>
        <p:spPr>
          <a:xfrm>
            <a:off x="211015" y="1205021"/>
            <a:ext cx="9601199" cy="461665"/>
          </a:xfrm>
          <a:prstGeom prst="rect">
            <a:avLst/>
          </a:prstGeom>
          <a:noFill/>
        </p:spPr>
        <p:txBody>
          <a:bodyPr wrap="square" rtlCol="0">
            <a:spAutoFit/>
          </a:bodyPr>
          <a:lstStyle/>
          <a:p>
            <a:pPr marL="457200" indent="-457200" algn="just">
              <a:buFont typeface="Wingdings" panose="05000000000000000000" pitchFamily="2" charset="2"/>
              <a:buChar char="v"/>
            </a:pPr>
            <a:endParaRPr lang="es-MX" sz="2400" b="1" dirty="0"/>
          </a:p>
        </p:txBody>
      </p:sp>
      <p:sp>
        <p:nvSpPr>
          <p:cNvPr id="18" name="TextBox 17">
            <a:extLst>
              <a:ext uri="{FF2B5EF4-FFF2-40B4-BE49-F238E27FC236}">
                <a16:creationId xmlns:a16="http://schemas.microsoft.com/office/drawing/2014/main" id="{DE7858E3-B369-3B12-0BB2-855DC75A0973}"/>
              </a:ext>
            </a:extLst>
          </p:cNvPr>
          <p:cNvSpPr txBox="1"/>
          <p:nvPr/>
        </p:nvSpPr>
        <p:spPr>
          <a:xfrm>
            <a:off x="211015" y="2090172"/>
            <a:ext cx="9483969" cy="2677656"/>
          </a:xfrm>
          <a:prstGeom prst="rect">
            <a:avLst/>
          </a:prstGeom>
          <a:noFill/>
        </p:spPr>
        <p:txBody>
          <a:bodyPr wrap="square" rtlCol="0">
            <a:spAutoFit/>
          </a:bodyPr>
          <a:lstStyle/>
          <a:p>
            <a:pPr marL="457200" indent="-457200" algn="just">
              <a:buFont typeface="Wingdings" panose="05000000000000000000" pitchFamily="2" charset="2"/>
              <a:buChar char="q"/>
            </a:pPr>
            <a:r>
              <a:rPr lang="es-MX" sz="2400" dirty="0"/>
              <a:t>Implementará la práctica reflexiva como un dispositivo de formación para replantear sus saberes pedagógicos, así como la movilización de éstos en el escenario educativo, mediante un análisis que hace factible plantear estrategias pedagógico-didácticas orientadas a la transformación y mejora, al considerar los objetivos y finalidades educativas de la educación preescolar</a:t>
            </a:r>
          </a:p>
        </p:txBody>
      </p:sp>
    </p:spTree>
    <p:extLst>
      <p:ext uri="{BB962C8B-B14F-4D97-AF65-F5344CB8AC3E}">
        <p14:creationId xmlns:p14="http://schemas.microsoft.com/office/powerpoint/2010/main" val="3849929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4471" y="224921"/>
            <a:ext cx="7681711" cy="1323439"/>
          </a:xfrm>
          <a:prstGeom prst="rect">
            <a:avLst/>
          </a:prstGeom>
          <a:noFill/>
        </p:spPr>
        <p:txBody>
          <a:bodyPr wrap="square" rtlCol="0">
            <a:spAutoFit/>
          </a:bodyPr>
          <a:lstStyle/>
          <a:p>
            <a:pPr algn="ctr"/>
            <a:r>
              <a:rPr lang="es-MX" sz="4000" b="1" dirty="0"/>
              <a:t>Esquema de distribución de prácticas</a:t>
            </a:r>
          </a:p>
        </p:txBody>
      </p:sp>
      <p:sp>
        <p:nvSpPr>
          <p:cNvPr id="4" name="CuadroTexto 3"/>
          <p:cNvSpPr txBox="1"/>
          <p:nvPr/>
        </p:nvSpPr>
        <p:spPr>
          <a:xfrm>
            <a:off x="211015" y="1205021"/>
            <a:ext cx="9601199" cy="523220"/>
          </a:xfrm>
          <a:prstGeom prst="rect">
            <a:avLst/>
          </a:prstGeom>
          <a:noFill/>
        </p:spPr>
        <p:txBody>
          <a:bodyPr wrap="square" rtlCol="0">
            <a:spAutoFit/>
          </a:bodyPr>
          <a:lstStyle/>
          <a:p>
            <a:pPr marL="457200" indent="-457200" algn="just">
              <a:buFont typeface="Wingdings" panose="05000000000000000000" pitchFamily="2" charset="2"/>
              <a:buChar char="v"/>
            </a:pPr>
            <a:endParaRPr lang="es-MX" sz="2800" b="1" dirty="0"/>
          </a:p>
        </p:txBody>
      </p:sp>
      <p:sp>
        <p:nvSpPr>
          <p:cNvPr id="5" name="Rectangle: Rounded Corners 4">
            <a:extLst>
              <a:ext uri="{FF2B5EF4-FFF2-40B4-BE49-F238E27FC236}">
                <a16:creationId xmlns:a16="http://schemas.microsoft.com/office/drawing/2014/main" id="{A4017E19-DA1A-2678-0007-935C89D686DE}"/>
              </a:ext>
            </a:extLst>
          </p:cNvPr>
          <p:cNvSpPr/>
          <p:nvPr/>
        </p:nvSpPr>
        <p:spPr>
          <a:xfrm>
            <a:off x="2119746" y="1728241"/>
            <a:ext cx="5929746" cy="523220"/>
          </a:xfrm>
          <a:prstGeom prst="round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Estrategias de trabajo Docente y saberes pedagógicos  </a:t>
            </a:r>
          </a:p>
        </p:txBody>
      </p:sp>
      <p:cxnSp>
        <p:nvCxnSpPr>
          <p:cNvPr id="7" name="Straight Arrow Connector 6">
            <a:extLst>
              <a:ext uri="{FF2B5EF4-FFF2-40B4-BE49-F238E27FC236}">
                <a16:creationId xmlns:a16="http://schemas.microsoft.com/office/drawing/2014/main" id="{4C2736A6-14BB-FD4B-67B8-2709B5F819E0}"/>
              </a:ext>
            </a:extLst>
          </p:cNvPr>
          <p:cNvCxnSpPr>
            <a:cxnSpLocks/>
          </p:cNvCxnSpPr>
          <p:nvPr/>
        </p:nvCxnSpPr>
        <p:spPr>
          <a:xfrm>
            <a:off x="5095326" y="2279171"/>
            <a:ext cx="0" cy="8103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88F959-D247-63AB-D735-66EB687FEED5}"/>
              </a:ext>
            </a:extLst>
          </p:cNvPr>
          <p:cNvCxnSpPr/>
          <p:nvPr/>
        </p:nvCxnSpPr>
        <p:spPr>
          <a:xfrm>
            <a:off x="2299855" y="3255818"/>
            <a:ext cx="556952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A5C4A9-3E89-B270-833B-3D8162AFF0BC}"/>
              </a:ext>
            </a:extLst>
          </p:cNvPr>
          <p:cNvCxnSpPr/>
          <p:nvPr/>
        </p:nvCxnSpPr>
        <p:spPr>
          <a:xfrm>
            <a:off x="7855528" y="3255818"/>
            <a:ext cx="0" cy="8103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BBD8C5D-185D-75FC-CC75-C15429DB182A}"/>
              </a:ext>
            </a:extLst>
          </p:cNvPr>
          <p:cNvCxnSpPr/>
          <p:nvPr/>
        </p:nvCxnSpPr>
        <p:spPr>
          <a:xfrm>
            <a:off x="2299855" y="3255818"/>
            <a:ext cx="0" cy="8103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4C4BBBDB-240C-4305-E830-72BBC45878B9}"/>
              </a:ext>
            </a:extLst>
          </p:cNvPr>
          <p:cNvSpPr/>
          <p:nvPr/>
        </p:nvSpPr>
        <p:spPr>
          <a:xfrm>
            <a:off x="969818" y="4066212"/>
            <a:ext cx="2604640" cy="26532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extBox 13">
            <a:extLst>
              <a:ext uri="{FF2B5EF4-FFF2-40B4-BE49-F238E27FC236}">
                <a16:creationId xmlns:a16="http://schemas.microsoft.com/office/drawing/2014/main" id="{FD3DBDCD-EB8A-44B4-1E80-7A3A06360B89}"/>
              </a:ext>
            </a:extLst>
          </p:cNvPr>
          <p:cNvSpPr txBox="1"/>
          <p:nvPr/>
        </p:nvSpPr>
        <p:spPr>
          <a:xfrm>
            <a:off x="1080655" y="4170218"/>
            <a:ext cx="2493803" cy="2492990"/>
          </a:xfrm>
          <a:prstGeom prst="rect">
            <a:avLst/>
          </a:prstGeom>
          <a:noFill/>
        </p:spPr>
        <p:txBody>
          <a:bodyPr wrap="square" rtlCol="0">
            <a:spAutoFit/>
          </a:bodyPr>
          <a:lstStyle/>
          <a:p>
            <a:pPr algn="ctr"/>
            <a:r>
              <a:rPr lang="es-MX" dirty="0"/>
              <a:t>Unidad de aprendizaje I</a:t>
            </a:r>
          </a:p>
          <a:p>
            <a:endParaRPr lang="es-MX" dirty="0"/>
          </a:p>
          <a:p>
            <a:pPr algn="ctr"/>
            <a:r>
              <a:rPr lang="es-MX" sz="1600" dirty="0"/>
              <a:t>Currículo, plan de estudios, pedagogía, didáctica y estrategias</a:t>
            </a:r>
          </a:p>
          <a:p>
            <a:endParaRPr lang="es-MX" sz="1600" dirty="0"/>
          </a:p>
          <a:p>
            <a:pPr algn="ctr"/>
            <a:r>
              <a:rPr lang="es-MX" sz="1600" dirty="0"/>
              <a:t>10 días de práctica de intervención </a:t>
            </a:r>
          </a:p>
        </p:txBody>
      </p:sp>
      <p:cxnSp>
        <p:nvCxnSpPr>
          <p:cNvPr id="16" name="Straight Arrow Connector 15">
            <a:extLst>
              <a:ext uri="{FF2B5EF4-FFF2-40B4-BE49-F238E27FC236}">
                <a16:creationId xmlns:a16="http://schemas.microsoft.com/office/drawing/2014/main" id="{494391DE-1F54-DD12-BD6B-CF058382F05A}"/>
              </a:ext>
            </a:extLst>
          </p:cNvPr>
          <p:cNvCxnSpPr/>
          <p:nvPr/>
        </p:nvCxnSpPr>
        <p:spPr>
          <a:xfrm>
            <a:off x="3879265" y="5348921"/>
            <a:ext cx="241070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58C4D677-5F0A-049A-E8DC-9174A089C52C}"/>
              </a:ext>
            </a:extLst>
          </p:cNvPr>
          <p:cNvSpPr/>
          <p:nvPr/>
        </p:nvSpPr>
        <p:spPr>
          <a:xfrm>
            <a:off x="6393051" y="4204758"/>
            <a:ext cx="2604640" cy="26532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a:extLst>
              <a:ext uri="{FF2B5EF4-FFF2-40B4-BE49-F238E27FC236}">
                <a16:creationId xmlns:a16="http://schemas.microsoft.com/office/drawing/2014/main" id="{36664022-B95A-745A-EDD0-A12461F0A891}"/>
              </a:ext>
            </a:extLst>
          </p:cNvPr>
          <p:cNvSpPr txBox="1"/>
          <p:nvPr/>
        </p:nvSpPr>
        <p:spPr>
          <a:xfrm>
            <a:off x="6503888" y="4097013"/>
            <a:ext cx="2493803" cy="2062103"/>
          </a:xfrm>
          <a:prstGeom prst="rect">
            <a:avLst/>
          </a:prstGeom>
          <a:noFill/>
        </p:spPr>
        <p:txBody>
          <a:bodyPr wrap="square" rtlCol="0">
            <a:spAutoFit/>
          </a:bodyPr>
          <a:lstStyle/>
          <a:p>
            <a:pPr algn="ctr"/>
            <a:r>
              <a:rPr lang="es-MX" sz="1600" dirty="0"/>
              <a:t>Unidad de aprendizaje II</a:t>
            </a:r>
          </a:p>
          <a:p>
            <a:endParaRPr lang="es-MX" sz="1600" dirty="0"/>
          </a:p>
          <a:p>
            <a:pPr algn="ctr"/>
            <a:r>
              <a:rPr lang="es-MX" sz="1600" dirty="0"/>
              <a:t>Saberes pedagógicos y práctica reflexiva </a:t>
            </a:r>
          </a:p>
          <a:p>
            <a:endParaRPr lang="es-MX" sz="1600" dirty="0"/>
          </a:p>
          <a:p>
            <a:pPr algn="ctr"/>
            <a:r>
              <a:rPr lang="es-MX" sz="1600" dirty="0"/>
              <a:t>10 días de práctica de intervención </a:t>
            </a:r>
          </a:p>
        </p:txBody>
      </p:sp>
    </p:spTree>
    <p:extLst>
      <p:ext uri="{BB962C8B-B14F-4D97-AF65-F5344CB8AC3E}">
        <p14:creationId xmlns:p14="http://schemas.microsoft.com/office/powerpoint/2010/main" val="2265944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25236" y="128987"/>
            <a:ext cx="7681711" cy="707886"/>
          </a:xfrm>
          <a:prstGeom prst="rect">
            <a:avLst/>
          </a:prstGeom>
          <a:noFill/>
        </p:spPr>
        <p:txBody>
          <a:bodyPr wrap="square" rtlCol="0">
            <a:spAutoFit/>
          </a:bodyPr>
          <a:lstStyle/>
          <a:p>
            <a:pPr algn="ctr"/>
            <a:r>
              <a:rPr lang="es-MX" sz="4000" b="1" dirty="0"/>
              <a:t>Fechas de prácticas</a:t>
            </a:r>
          </a:p>
        </p:txBody>
      </p:sp>
      <p:sp>
        <p:nvSpPr>
          <p:cNvPr id="12" name="Rectangle: Rounded Corners 11">
            <a:extLst>
              <a:ext uri="{FF2B5EF4-FFF2-40B4-BE49-F238E27FC236}">
                <a16:creationId xmlns:a16="http://schemas.microsoft.com/office/drawing/2014/main" id="{4C4BBBDB-240C-4305-E830-72BBC45878B9}"/>
              </a:ext>
            </a:extLst>
          </p:cNvPr>
          <p:cNvSpPr/>
          <p:nvPr/>
        </p:nvSpPr>
        <p:spPr>
          <a:xfrm>
            <a:off x="1025236" y="1245576"/>
            <a:ext cx="2604639" cy="126209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TextBox 13">
            <a:extLst>
              <a:ext uri="{FF2B5EF4-FFF2-40B4-BE49-F238E27FC236}">
                <a16:creationId xmlns:a16="http://schemas.microsoft.com/office/drawing/2014/main" id="{FD3DBDCD-EB8A-44B4-1E80-7A3A06360B89}"/>
              </a:ext>
            </a:extLst>
          </p:cNvPr>
          <p:cNvSpPr txBox="1"/>
          <p:nvPr/>
        </p:nvSpPr>
        <p:spPr>
          <a:xfrm>
            <a:off x="1336954" y="1327028"/>
            <a:ext cx="1842654" cy="1477328"/>
          </a:xfrm>
          <a:prstGeom prst="rect">
            <a:avLst/>
          </a:prstGeom>
          <a:noFill/>
        </p:spPr>
        <p:txBody>
          <a:bodyPr wrap="square" rtlCol="0">
            <a:spAutoFit/>
          </a:bodyPr>
          <a:lstStyle/>
          <a:p>
            <a:pPr algn="ctr"/>
            <a:r>
              <a:rPr lang="es-MX" dirty="0"/>
              <a:t>29 de abril al 3 de mayo </a:t>
            </a:r>
          </a:p>
          <a:p>
            <a:pPr algn="ctr"/>
            <a:r>
              <a:rPr lang="es-MX" dirty="0"/>
              <a:t>6 al 10 de mayo </a:t>
            </a:r>
          </a:p>
          <a:p>
            <a:endParaRPr lang="es-MX" dirty="0"/>
          </a:p>
        </p:txBody>
      </p:sp>
      <p:sp>
        <p:nvSpPr>
          <p:cNvPr id="3" name="Rectangle: Rounded Corners 2">
            <a:extLst>
              <a:ext uri="{FF2B5EF4-FFF2-40B4-BE49-F238E27FC236}">
                <a16:creationId xmlns:a16="http://schemas.microsoft.com/office/drawing/2014/main" id="{C04BFBC4-FD71-B6AA-14D3-D6607C21A967}"/>
              </a:ext>
            </a:extLst>
          </p:cNvPr>
          <p:cNvSpPr/>
          <p:nvPr/>
        </p:nvSpPr>
        <p:spPr>
          <a:xfrm>
            <a:off x="6303836" y="1245575"/>
            <a:ext cx="2604639" cy="126209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extBox 5">
            <a:extLst>
              <a:ext uri="{FF2B5EF4-FFF2-40B4-BE49-F238E27FC236}">
                <a16:creationId xmlns:a16="http://schemas.microsoft.com/office/drawing/2014/main" id="{EE187FAC-3CBB-D71D-B462-3C1D2A9FB0B8}"/>
              </a:ext>
            </a:extLst>
          </p:cNvPr>
          <p:cNvSpPr txBox="1"/>
          <p:nvPr/>
        </p:nvSpPr>
        <p:spPr>
          <a:xfrm>
            <a:off x="6629395" y="1392893"/>
            <a:ext cx="1842654" cy="1200329"/>
          </a:xfrm>
          <a:prstGeom prst="rect">
            <a:avLst/>
          </a:prstGeom>
          <a:noFill/>
        </p:spPr>
        <p:txBody>
          <a:bodyPr wrap="square" rtlCol="0">
            <a:spAutoFit/>
          </a:bodyPr>
          <a:lstStyle/>
          <a:p>
            <a:pPr algn="ctr"/>
            <a:r>
              <a:rPr lang="es-MX" dirty="0"/>
              <a:t>27 al 31 de mayo</a:t>
            </a:r>
          </a:p>
          <a:p>
            <a:pPr algn="ctr"/>
            <a:r>
              <a:rPr lang="es-MX" dirty="0"/>
              <a:t>3 al 7 de junio  </a:t>
            </a:r>
          </a:p>
          <a:p>
            <a:endParaRPr lang="es-MX" dirty="0"/>
          </a:p>
        </p:txBody>
      </p:sp>
      <p:sp>
        <p:nvSpPr>
          <p:cNvPr id="8" name="CuadroTexto 1">
            <a:extLst>
              <a:ext uri="{FF2B5EF4-FFF2-40B4-BE49-F238E27FC236}">
                <a16:creationId xmlns:a16="http://schemas.microsoft.com/office/drawing/2014/main" id="{F5F13DFD-B9EE-A1DA-1EF2-1ABC5FB61D07}"/>
              </a:ext>
            </a:extLst>
          </p:cNvPr>
          <p:cNvSpPr txBox="1"/>
          <p:nvPr/>
        </p:nvSpPr>
        <p:spPr>
          <a:xfrm>
            <a:off x="1112144" y="2916374"/>
            <a:ext cx="7681711" cy="707886"/>
          </a:xfrm>
          <a:prstGeom prst="rect">
            <a:avLst/>
          </a:prstGeom>
          <a:noFill/>
        </p:spPr>
        <p:txBody>
          <a:bodyPr wrap="square" rtlCol="0">
            <a:spAutoFit/>
          </a:bodyPr>
          <a:lstStyle/>
          <a:p>
            <a:pPr algn="ctr"/>
            <a:r>
              <a:rPr lang="es-MX" sz="4000" b="1" dirty="0"/>
              <a:t>Fechas de evaluación</a:t>
            </a:r>
          </a:p>
        </p:txBody>
      </p:sp>
      <p:sp>
        <p:nvSpPr>
          <p:cNvPr id="15" name="Rectangle: Rounded Corners 14">
            <a:extLst>
              <a:ext uri="{FF2B5EF4-FFF2-40B4-BE49-F238E27FC236}">
                <a16:creationId xmlns:a16="http://schemas.microsoft.com/office/drawing/2014/main" id="{534BD5CE-6A2F-7C9C-FF36-DEA31C96A500}"/>
              </a:ext>
            </a:extLst>
          </p:cNvPr>
          <p:cNvSpPr/>
          <p:nvPr/>
        </p:nvSpPr>
        <p:spPr>
          <a:xfrm>
            <a:off x="1059864" y="3897277"/>
            <a:ext cx="2604639" cy="118526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TextBox 17">
            <a:extLst>
              <a:ext uri="{FF2B5EF4-FFF2-40B4-BE49-F238E27FC236}">
                <a16:creationId xmlns:a16="http://schemas.microsoft.com/office/drawing/2014/main" id="{BCA161A5-5B52-5E59-65BA-6DAF00C5BC18}"/>
              </a:ext>
            </a:extLst>
          </p:cNvPr>
          <p:cNvSpPr txBox="1"/>
          <p:nvPr/>
        </p:nvSpPr>
        <p:spPr>
          <a:xfrm>
            <a:off x="1336954" y="3990995"/>
            <a:ext cx="1842654" cy="1200329"/>
          </a:xfrm>
          <a:prstGeom prst="rect">
            <a:avLst/>
          </a:prstGeom>
          <a:noFill/>
        </p:spPr>
        <p:txBody>
          <a:bodyPr wrap="square" rtlCol="0" anchor="ctr">
            <a:spAutoFit/>
          </a:bodyPr>
          <a:lstStyle/>
          <a:p>
            <a:pPr algn="ctr"/>
            <a:r>
              <a:rPr lang="es-MX" dirty="0"/>
              <a:t>Unidad 1</a:t>
            </a:r>
          </a:p>
          <a:p>
            <a:pPr algn="ctr"/>
            <a:r>
              <a:rPr lang="es-MX" dirty="0"/>
              <a:t>11 al 15 de marzo </a:t>
            </a:r>
          </a:p>
          <a:p>
            <a:pPr algn="ctr"/>
            <a:endParaRPr lang="es-MX" b="1" dirty="0"/>
          </a:p>
        </p:txBody>
      </p:sp>
      <p:sp>
        <p:nvSpPr>
          <p:cNvPr id="19" name="Rectangle: Rounded Corners 18">
            <a:extLst>
              <a:ext uri="{FF2B5EF4-FFF2-40B4-BE49-F238E27FC236}">
                <a16:creationId xmlns:a16="http://schemas.microsoft.com/office/drawing/2014/main" id="{6D96B4D1-0F8F-7FB9-3D1C-589A9FDF6763}"/>
              </a:ext>
            </a:extLst>
          </p:cNvPr>
          <p:cNvSpPr/>
          <p:nvPr/>
        </p:nvSpPr>
        <p:spPr>
          <a:xfrm>
            <a:off x="6303835" y="3935696"/>
            <a:ext cx="2604639" cy="118526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TextBox 19">
            <a:extLst>
              <a:ext uri="{FF2B5EF4-FFF2-40B4-BE49-F238E27FC236}">
                <a16:creationId xmlns:a16="http://schemas.microsoft.com/office/drawing/2014/main" id="{DC75D7DE-4FB1-9A84-01FB-B943F20DF838}"/>
              </a:ext>
            </a:extLst>
          </p:cNvPr>
          <p:cNvSpPr txBox="1"/>
          <p:nvPr/>
        </p:nvSpPr>
        <p:spPr>
          <a:xfrm>
            <a:off x="6629395" y="4100360"/>
            <a:ext cx="1842654" cy="1200329"/>
          </a:xfrm>
          <a:prstGeom prst="rect">
            <a:avLst/>
          </a:prstGeom>
          <a:noFill/>
        </p:spPr>
        <p:txBody>
          <a:bodyPr wrap="square" rtlCol="0">
            <a:spAutoFit/>
          </a:bodyPr>
          <a:lstStyle/>
          <a:p>
            <a:pPr algn="ctr"/>
            <a:r>
              <a:rPr lang="es-MX" dirty="0"/>
              <a:t>Unidad 2 </a:t>
            </a:r>
          </a:p>
          <a:p>
            <a:pPr algn="ctr"/>
            <a:r>
              <a:rPr lang="es-MX" dirty="0"/>
              <a:t>20 al 24 </a:t>
            </a:r>
            <a:r>
              <a:rPr lang="es-MX"/>
              <a:t>de mayo</a:t>
            </a:r>
            <a:endParaRPr lang="es-MX" dirty="0"/>
          </a:p>
          <a:p>
            <a:endParaRPr lang="es-MX" dirty="0"/>
          </a:p>
        </p:txBody>
      </p:sp>
      <p:sp>
        <p:nvSpPr>
          <p:cNvPr id="21" name="Rectangle: Rounded Corners 20">
            <a:extLst>
              <a:ext uri="{FF2B5EF4-FFF2-40B4-BE49-F238E27FC236}">
                <a16:creationId xmlns:a16="http://schemas.microsoft.com/office/drawing/2014/main" id="{57B579D8-23BE-9E46-2DCD-852C8857EA0F}"/>
              </a:ext>
            </a:extLst>
          </p:cNvPr>
          <p:cNvSpPr/>
          <p:nvPr/>
        </p:nvSpPr>
        <p:spPr>
          <a:xfrm>
            <a:off x="3699196" y="5543752"/>
            <a:ext cx="2604639" cy="1185261"/>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TextBox 21">
            <a:extLst>
              <a:ext uri="{FF2B5EF4-FFF2-40B4-BE49-F238E27FC236}">
                <a16:creationId xmlns:a16="http://schemas.microsoft.com/office/drawing/2014/main" id="{DCF27015-7BB6-D034-346A-C58562882FAA}"/>
              </a:ext>
            </a:extLst>
          </p:cNvPr>
          <p:cNvSpPr txBox="1"/>
          <p:nvPr/>
        </p:nvSpPr>
        <p:spPr>
          <a:xfrm>
            <a:off x="4031672" y="5543752"/>
            <a:ext cx="1842654" cy="1477328"/>
          </a:xfrm>
          <a:prstGeom prst="rect">
            <a:avLst/>
          </a:prstGeom>
          <a:noFill/>
        </p:spPr>
        <p:txBody>
          <a:bodyPr wrap="square" rtlCol="0">
            <a:spAutoFit/>
          </a:bodyPr>
          <a:lstStyle/>
          <a:p>
            <a:pPr algn="ctr"/>
            <a:r>
              <a:rPr lang="es-MX" dirty="0"/>
              <a:t>Evidencia integradora </a:t>
            </a:r>
          </a:p>
          <a:p>
            <a:pPr algn="ctr"/>
            <a:r>
              <a:rPr lang="es-MX" dirty="0"/>
              <a:t>10 al 14 de junio</a:t>
            </a:r>
          </a:p>
          <a:p>
            <a:endParaRPr lang="es-MX" dirty="0"/>
          </a:p>
        </p:txBody>
      </p:sp>
    </p:spTree>
    <p:extLst>
      <p:ext uri="{BB962C8B-B14F-4D97-AF65-F5344CB8AC3E}">
        <p14:creationId xmlns:p14="http://schemas.microsoft.com/office/powerpoint/2010/main" val="3469924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2144" y="275463"/>
            <a:ext cx="7681711" cy="707886"/>
          </a:xfrm>
          <a:prstGeom prst="rect">
            <a:avLst/>
          </a:prstGeom>
          <a:noFill/>
        </p:spPr>
        <p:txBody>
          <a:bodyPr wrap="square" rtlCol="0">
            <a:spAutoFit/>
          </a:bodyPr>
          <a:lstStyle/>
          <a:p>
            <a:pPr algn="ctr"/>
            <a:r>
              <a:rPr lang="es-MX" sz="4000" b="1" dirty="0"/>
              <a:t>Evidencias de evaluación</a:t>
            </a:r>
          </a:p>
        </p:txBody>
      </p:sp>
      <p:sp>
        <p:nvSpPr>
          <p:cNvPr id="3" name="Rectangle: Rounded Corners 2">
            <a:extLst>
              <a:ext uri="{FF2B5EF4-FFF2-40B4-BE49-F238E27FC236}">
                <a16:creationId xmlns:a16="http://schemas.microsoft.com/office/drawing/2014/main" id="{BEDC5DB8-73CE-4953-0CED-45B9BEA5589B}"/>
              </a:ext>
            </a:extLst>
          </p:cNvPr>
          <p:cNvSpPr/>
          <p:nvPr/>
        </p:nvSpPr>
        <p:spPr>
          <a:xfrm>
            <a:off x="1274619" y="1205021"/>
            <a:ext cx="3006436" cy="5223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5" name="Rectangle: Rounded Corners 4">
            <a:extLst>
              <a:ext uri="{FF2B5EF4-FFF2-40B4-BE49-F238E27FC236}">
                <a16:creationId xmlns:a16="http://schemas.microsoft.com/office/drawing/2014/main" id="{0D91EEE4-AA56-A7C4-C775-05FFE7DEEE17}"/>
              </a:ext>
            </a:extLst>
          </p:cNvPr>
          <p:cNvSpPr/>
          <p:nvPr/>
        </p:nvSpPr>
        <p:spPr>
          <a:xfrm>
            <a:off x="5912110" y="1205021"/>
            <a:ext cx="3006436" cy="5223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a:p>
        </p:txBody>
      </p:sp>
      <p:sp>
        <p:nvSpPr>
          <p:cNvPr id="6" name="TextBox 5">
            <a:extLst>
              <a:ext uri="{FF2B5EF4-FFF2-40B4-BE49-F238E27FC236}">
                <a16:creationId xmlns:a16="http://schemas.microsoft.com/office/drawing/2014/main" id="{FCE9F350-3677-D9D0-C2FC-ACFCF4E19942}"/>
              </a:ext>
            </a:extLst>
          </p:cNvPr>
          <p:cNvSpPr txBox="1"/>
          <p:nvPr/>
        </p:nvSpPr>
        <p:spPr>
          <a:xfrm>
            <a:off x="1560064" y="1319094"/>
            <a:ext cx="2435546" cy="4801314"/>
          </a:xfrm>
          <a:prstGeom prst="rect">
            <a:avLst/>
          </a:prstGeom>
          <a:noFill/>
        </p:spPr>
        <p:txBody>
          <a:bodyPr wrap="square" rtlCol="0">
            <a:spAutoFit/>
          </a:bodyPr>
          <a:lstStyle/>
          <a:p>
            <a:pPr algn="ctr"/>
            <a:r>
              <a:rPr lang="es-MX" sz="2400" dirty="0"/>
              <a:t>DE PRODUCTO</a:t>
            </a:r>
          </a:p>
          <a:p>
            <a:pPr algn="just"/>
            <a:r>
              <a:rPr lang="es-MX" dirty="0"/>
              <a:t>Son elaboraciones concretas resultado de las actividades de aprendizaje que plantea en el curso.</a:t>
            </a:r>
          </a:p>
          <a:p>
            <a:pPr algn="just"/>
            <a:r>
              <a:rPr lang="es-MX" sz="1600" dirty="0"/>
              <a:t>Diseño de planes de clase o secuencias didácticas que integran distintos tipos de saber: Conocimiento de los temas del currículum, aprendizajes esperados/clave, PDA, enfoques de los campos formativos y ejes articuladores.</a:t>
            </a:r>
          </a:p>
        </p:txBody>
      </p:sp>
      <p:sp>
        <p:nvSpPr>
          <p:cNvPr id="7" name="TextBox 6">
            <a:extLst>
              <a:ext uri="{FF2B5EF4-FFF2-40B4-BE49-F238E27FC236}">
                <a16:creationId xmlns:a16="http://schemas.microsoft.com/office/drawing/2014/main" id="{689B01DE-2E7F-BDB2-A3F7-A0836C135BCA}"/>
              </a:ext>
            </a:extLst>
          </p:cNvPr>
          <p:cNvSpPr txBox="1"/>
          <p:nvPr/>
        </p:nvSpPr>
        <p:spPr>
          <a:xfrm>
            <a:off x="6195835" y="1319094"/>
            <a:ext cx="2435546" cy="4524315"/>
          </a:xfrm>
          <a:prstGeom prst="rect">
            <a:avLst/>
          </a:prstGeom>
          <a:noFill/>
        </p:spPr>
        <p:txBody>
          <a:bodyPr wrap="square" rtlCol="0">
            <a:spAutoFit/>
          </a:bodyPr>
          <a:lstStyle/>
          <a:p>
            <a:pPr algn="ctr"/>
            <a:r>
              <a:rPr lang="es-MX" sz="2400" dirty="0"/>
              <a:t>DE DESEMPEÑO</a:t>
            </a:r>
          </a:p>
          <a:p>
            <a:pPr algn="just"/>
            <a:r>
              <a:rPr lang="es-MX" sz="1600" dirty="0"/>
              <a:t>Demuestran comportamientos y habilidades específicas, que cada estudiante demuestra ante situaciones concretas. </a:t>
            </a:r>
          </a:p>
          <a:p>
            <a:pPr algn="just"/>
            <a:r>
              <a:rPr lang="es-MX" sz="1600" dirty="0"/>
              <a:t>La narrativa pedagógica recupera su experiencia en la primera jornada de prácticas y articula con lo aprendido a lo largo de los cursos del trayecto</a:t>
            </a:r>
          </a:p>
        </p:txBody>
      </p:sp>
    </p:spTree>
    <p:extLst>
      <p:ext uri="{BB962C8B-B14F-4D97-AF65-F5344CB8AC3E}">
        <p14:creationId xmlns:p14="http://schemas.microsoft.com/office/powerpoint/2010/main" val="3046150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0E79F38-1157-0B2C-4770-ECADD8D7B776}"/>
              </a:ext>
            </a:extLst>
          </p:cNvPr>
          <p:cNvGraphicFramePr>
            <a:graphicFrameLocks noGrp="1"/>
          </p:cNvGraphicFramePr>
          <p:nvPr>
            <p:extLst>
              <p:ext uri="{D42A27DB-BD31-4B8C-83A1-F6EECF244321}">
                <p14:modId xmlns:p14="http://schemas.microsoft.com/office/powerpoint/2010/main" val="1149377751"/>
              </p:ext>
            </p:extLst>
          </p:nvPr>
        </p:nvGraphicFramePr>
        <p:xfrm>
          <a:off x="4953000" y="387698"/>
          <a:ext cx="4563592" cy="4557526"/>
        </p:xfrm>
        <a:graphic>
          <a:graphicData uri="http://schemas.openxmlformats.org/drawingml/2006/table">
            <a:tbl>
              <a:tblPr firstRow="1" firstCol="1" bandRow="1">
                <a:tableStyleId>{5C22544A-7EE6-4342-B048-85BDC9FD1C3A}</a:tableStyleId>
              </a:tblPr>
              <a:tblGrid>
                <a:gridCol w="1747698">
                  <a:extLst>
                    <a:ext uri="{9D8B030D-6E8A-4147-A177-3AD203B41FA5}">
                      <a16:colId xmlns:a16="http://schemas.microsoft.com/office/drawing/2014/main" val="4271840268"/>
                    </a:ext>
                  </a:extLst>
                </a:gridCol>
                <a:gridCol w="1747698">
                  <a:extLst>
                    <a:ext uri="{9D8B030D-6E8A-4147-A177-3AD203B41FA5}">
                      <a16:colId xmlns:a16="http://schemas.microsoft.com/office/drawing/2014/main" val="1519348790"/>
                    </a:ext>
                  </a:extLst>
                </a:gridCol>
                <a:gridCol w="98602">
                  <a:extLst>
                    <a:ext uri="{9D8B030D-6E8A-4147-A177-3AD203B41FA5}">
                      <a16:colId xmlns:a16="http://schemas.microsoft.com/office/drawing/2014/main" val="198208631"/>
                    </a:ext>
                  </a:extLst>
                </a:gridCol>
                <a:gridCol w="113251">
                  <a:extLst>
                    <a:ext uri="{9D8B030D-6E8A-4147-A177-3AD203B41FA5}">
                      <a16:colId xmlns:a16="http://schemas.microsoft.com/office/drawing/2014/main" val="1200948103"/>
                    </a:ext>
                  </a:extLst>
                </a:gridCol>
                <a:gridCol w="113251">
                  <a:extLst>
                    <a:ext uri="{9D8B030D-6E8A-4147-A177-3AD203B41FA5}">
                      <a16:colId xmlns:a16="http://schemas.microsoft.com/office/drawing/2014/main" val="8725423"/>
                    </a:ext>
                  </a:extLst>
                </a:gridCol>
                <a:gridCol w="98602">
                  <a:extLst>
                    <a:ext uri="{9D8B030D-6E8A-4147-A177-3AD203B41FA5}">
                      <a16:colId xmlns:a16="http://schemas.microsoft.com/office/drawing/2014/main" val="68865372"/>
                    </a:ext>
                  </a:extLst>
                </a:gridCol>
                <a:gridCol w="175413">
                  <a:extLst>
                    <a:ext uri="{9D8B030D-6E8A-4147-A177-3AD203B41FA5}">
                      <a16:colId xmlns:a16="http://schemas.microsoft.com/office/drawing/2014/main" val="254422120"/>
                    </a:ext>
                  </a:extLst>
                </a:gridCol>
                <a:gridCol w="175413">
                  <a:extLst>
                    <a:ext uri="{9D8B030D-6E8A-4147-A177-3AD203B41FA5}">
                      <a16:colId xmlns:a16="http://schemas.microsoft.com/office/drawing/2014/main" val="1387196735"/>
                    </a:ext>
                  </a:extLst>
                </a:gridCol>
                <a:gridCol w="293664">
                  <a:extLst>
                    <a:ext uri="{9D8B030D-6E8A-4147-A177-3AD203B41FA5}">
                      <a16:colId xmlns:a16="http://schemas.microsoft.com/office/drawing/2014/main" val="67070782"/>
                    </a:ext>
                  </a:extLst>
                </a:gridCol>
              </a:tblGrid>
              <a:tr h="136069">
                <a:tc>
                  <a:txBody>
                    <a:bodyPr/>
                    <a:lstStyle/>
                    <a:p>
                      <a:pPr algn="just"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just"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7">
                  <a:txBody>
                    <a:bodyPr/>
                    <a:lstStyle/>
                    <a:p>
                      <a:pPr algn="ctr" fontAlgn="base">
                        <a:lnSpc>
                          <a:spcPct val="107000"/>
                        </a:lnSpc>
                        <a:spcAft>
                          <a:spcPts val="800"/>
                        </a:spcAft>
                      </a:pPr>
                      <a:r>
                        <a:rPr lang="es-MX" sz="700">
                          <a:effectLst/>
                        </a:rPr>
                        <a:t>Nivel de desempeño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41919420"/>
                  </a:ext>
                </a:extLst>
              </a:tr>
              <a:tr h="485616">
                <a:tc>
                  <a:txBody>
                    <a:bodyPr/>
                    <a:lstStyle/>
                    <a:p>
                      <a:pPr algn="ctr" fontAlgn="base">
                        <a:lnSpc>
                          <a:spcPct val="107000"/>
                        </a:lnSpc>
                        <a:spcAft>
                          <a:spcPts val="800"/>
                        </a:spcAft>
                      </a:pPr>
                      <a:r>
                        <a:rPr lang="es-MX" sz="700">
                          <a:effectLst/>
                        </a:rPr>
                        <a:t>Aspectos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Indicadores: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5 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6 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7 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8 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9 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10 </a:t>
                      </a:r>
                    </a:p>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600">
                          <a:effectLst/>
                        </a:rPr>
                        <a:t>Prom. del aspecto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20250351"/>
                  </a:ext>
                </a:extLst>
              </a:tr>
              <a:tr h="837797">
                <a:tc>
                  <a:txBody>
                    <a:bodyPr/>
                    <a:lstStyle/>
                    <a:p>
                      <a:pPr algn="ctr" fontAlgn="base">
                        <a:lnSpc>
                          <a:spcPct val="107000"/>
                        </a:lnSpc>
                        <a:spcAft>
                          <a:spcPts val="800"/>
                        </a:spcAft>
                      </a:pPr>
                      <a:r>
                        <a:rPr lang="es-MX" sz="700">
                          <a:effectLst/>
                        </a:rPr>
                        <a:t>Datos de identificación</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700">
                          <a:effectLst/>
                        </a:rPr>
                        <a:t>Caratula de inicio donde están datos como:</a:t>
                      </a:r>
                    </a:p>
                    <a:p>
                      <a:pPr fontAlgn="base">
                        <a:lnSpc>
                          <a:spcPct val="107000"/>
                        </a:lnSpc>
                        <a:spcAft>
                          <a:spcPts val="800"/>
                        </a:spcAft>
                      </a:pPr>
                      <a:r>
                        <a:rPr lang="es-MX" sz="700">
                          <a:effectLst/>
                        </a:rPr>
                        <a:t>Nombre de la alumna y del jardín de niños; fecha de práctica, grupo escolar al que atiende y cantidad de alumnos</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6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51665597"/>
                  </a:ext>
                </a:extLst>
              </a:tr>
              <a:tr h="279638">
                <a:tc>
                  <a:txBody>
                    <a:bodyPr/>
                    <a:lstStyle/>
                    <a:p>
                      <a:pPr algn="ctr" fontAlgn="base">
                        <a:lnSpc>
                          <a:spcPct val="107000"/>
                        </a:lnSpc>
                        <a:spcAft>
                          <a:spcPts val="800"/>
                        </a:spcAft>
                      </a:pPr>
                      <a:r>
                        <a:rPr lang="es-MX" sz="700">
                          <a:effectLst/>
                        </a:rPr>
                        <a:t>Cronograma</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700">
                          <a:effectLst/>
                        </a:rPr>
                        <a:t>Organización de las actividades por día y con horario por semana</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6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63167543"/>
                  </a:ext>
                </a:extLst>
              </a:tr>
              <a:tr h="566618">
                <a:tc>
                  <a:txBody>
                    <a:bodyPr/>
                    <a:lstStyle/>
                    <a:p>
                      <a:pPr algn="ctr" fontAlgn="base">
                        <a:lnSpc>
                          <a:spcPct val="107000"/>
                        </a:lnSpc>
                        <a:spcAft>
                          <a:spcPts val="800"/>
                        </a:spcAft>
                      </a:pPr>
                      <a:r>
                        <a:rPr lang="es-MX" sz="700">
                          <a:effectLst/>
                        </a:rPr>
                        <a:t>Plan de trabajo</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700">
                          <a:effectLst/>
                        </a:rPr>
                        <a:t>Nombre de la situación didáctica o proyecto comunitario, el campo y contenido, los PDA, tiempo y organización y los  recursos y materiales.</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6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95335184"/>
                  </a:ext>
                </a:extLst>
              </a:tr>
              <a:tr h="136148">
                <a:tc rowSpan="6">
                  <a:txBody>
                    <a:bodyPr/>
                    <a:lstStyle/>
                    <a:p>
                      <a:pPr algn="ctr" fontAlgn="base">
                        <a:lnSpc>
                          <a:spcPct val="107000"/>
                        </a:lnSpc>
                        <a:spcAft>
                          <a:spcPts val="800"/>
                        </a:spcAft>
                      </a:pPr>
                      <a:r>
                        <a:rPr lang="es-MX" sz="700">
                          <a:effectLst/>
                        </a:rPr>
                        <a:t>Estructura de las actividades de una secuencia didáctica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just" fontAlgn="base">
                        <a:lnSpc>
                          <a:spcPct val="107000"/>
                        </a:lnSpc>
                        <a:spcAft>
                          <a:spcPts val="800"/>
                        </a:spcAft>
                      </a:pPr>
                      <a:r>
                        <a:rPr lang="es-MX" sz="700">
                          <a:effectLst/>
                        </a:rPr>
                        <a:t>Registra las actividades permanentes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rowSpan="6">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681090907"/>
                  </a:ext>
                </a:extLst>
              </a:tr>
              <a:tr h="566618">
                <a:tc vMerge="1">
                  <a:txBody>
                    <a:bodyPr/>
                    <a:lstStyle/>
                    <a:p>
                      <a:endParaRPr lang="es-MX"/>
                    </a:p>
                  </a:txBody>
                  <a:tcPr/>
                </a:tc>
                <a:tc>
                  <a:txBody>
                    <a:bodyPr/>
                    <a:lstStyle/>
                    <a:p>
                      <a:pPr algn="just" fontAlgn="base">
                        <a:lnSpc>
                          <a:spcPct val="107000"/>
                        </a:lnSpc>
                        <a:spcAft>
                          <a:spcPts val="800"/>
                        </a:spcAft>
                      </a:pPr>
                      <a:r>
                        <a:rPr lang="es-MX" sz="700">
                          <a:effectLst/>
                        </a:rPr>
                        <a:t>Las actividades de la secuencia o situaciones didácticas están diseñadas con congruencia y conlleva a un aprendizaje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vMerge="1">
                  <a:txBody>
                    <a:bodyPr/>
                    <a:lstStyle/>
                    <a:p>
                      <a:endParaRPr lang="es-MX"/>
                    </a:p>
                  </a:txBody>
                  <a:tcPr/>
                </a:tc>
                <a:extLst>
                  <a:ext uri="{0D108BD9-81ED-4DB2-BD59-A6C34878D82A}">
                    <a16:rowId xmlns:a16="http://schemas.microsoft.com/office/drawing/2014/main" val="1963778368"/>
                  </a:ext>
                </a:extLst>
              </a:tr>
              <a:tr h="423128">
                <a:tc vMerge="1">
                  <a:txBody>
                    <a:bodyPr/>
                    <a:lstStyle/>
                    <a:p>
                      <a:endParaRPr lang="es-MX"/>
                    </a:p>
                  </a:txBody>
                  <a:tcPr/>
                </a:tc>
                <a:tc>
                  <a:txBody>
                    <a:bodyPr/>
                    <a:lstStyle/>
                    <a:p>
                      <a:pPr algn="just" fontAlgn="base">
                        <a:lnSpc>
                          <a:spcPct val="107000"/>
                        </a:lnSpc>
                        <a:spcAft>
                          <a:spcPts val="800"/>
                        </a:spcAft>
                      </a:pPr>
                      <a:r>
                        <a:rPr lang="es-MX" sz="700">
                          <a:effectLst/>
                        </a:rPr>
                        <a:t>Contiene los 3 momentos (inicio, desarrollo y cierre) dentro de situación didáctica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vMerge="1">
                  <a:txBody>
                    <a:bodyPr/>
                    <a:lstStyle/>
                    <a:p>
                      <a:endParaRPr lang="es-MX"/>
                    </a:p>
                  </a:txBody>
                  <a:tcPr/>
                </a:tc>
                <a:extLst>
                  <a:ext uri="{0D108BD9-81ED-4DB2-BD59-A6C34878D82A}">
                    <a16:rowId xmlns:a16="http://schemas.microsoft.com/office/drawing/2014/main" val="3659147700"/>
                  </a:ext>
                </a:extLst>
              </a:tr>
              <a:tr h="566618">
                <a:tc vMerge="1">
                  <a:txBody>
                    <a:bodyPr/>
                    <a:lstStyle/>
                    <a:p>
                      <a:endParaRPr lang="es-MX"/>
                    </a:p>
                  </a:txBody>
                  <a:tcPr/>
                </a:tc>
                <a:tc>
                  <a:txBody>
                    <a:bodyPr/>
                    <a:lstStyle/>
                    <a:p>
                      <a:pPr algn="just" fontAlgn="base">
                        <a:lnSpc>
                          <a:spcPct val="107000"/>
                        </a:lnSpc>
                        <a:spcAft>
                          <a:spcPts val="800"/>
                        </a:spcAft>
                      </a:pPr>
                      <a:r>
                        <a:rPr lang="es-MX" sz="700">
                          <a:effectLst/>
                        </a:rPr>
                        <a:t>Contiene los 3 momentos (inicio, desarrollo y cierre) cada una de las actividades a desarrollar durante la mañana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vMerge="1">
                  <a:txBody>
                    <a:bodyPr/>
                    <a:lstStyle/>
                    <a:p>
                      <a:endParaRPr lang="es-MX"/>
                    </a:p>
                  </a:txBody>
                  <a:tcPr/>
                </a:tc>
                <a:extLst>
                  <a:ext uri="{0D108BD9-81ED-4DB2-BD59-A6C34878D82A}">
                    <a16:rowId xmlns:a16="http://schemas.microsoft.com/office/drawing/2014/main" val="4165842541"/>
                  </a:ext>
                </a:extLst>
              </a:tr>
              <a:tr h="279638">
                <a:tc vMerge="1">
                  <a:txBody>
                    <a:bodyPr/>
                    <a:lstStyle/>
                    <a:p>
                      <a:endParaRPr lang="es-MX"/>
                    </a:p>
                  </a:txBody>
                  <a:tcPr/>
                </a:tc>
                <a:tc>
                  <a:txBody>
                    <a:bodyPr/>
                    <a:lstStyle/>
                    <a:p>
                      <a:pPr algn="just" fontAlgn="base">
                        <a:lnSpc>
                          <a:spcPct val="107000"/>
                        </a:lnSpc>
                        <a:spcAft>
                          <a:spcPts val="800"/>
                        </a:spcAft>
                      </a:pPr>
                      <a:r>
                        <a:rPr lang="es-MX" sz="700">
                          <a:effectLst/>
                        </a:rPr>
                        <a:t>Expresa los criterios de desempeño de las evidencias de aprendizaje.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vMerge="1">
                  <a:txBody>
                    <a:bodyPr/>
                    <a:lstStyle/>
                    <a:p>
                      <a:endParaRPr lang="es-MX"/>
                    </a:p>
                  </a:txBody>
                  <a:tcPr/>
                </a:tc>
                <a:extLst>
                  <a:ext uri="{0D108BD9-81ED-4DB2-BD59-A6C34878D82A}">
                    <a16:rowId xmlns:a16="http://schemas.microsoft.com/office/drawing/2014/main" val="536924962"/>
                  </a:ext>
                </a:extLst>
              </a:tr>
              <a:tr h="279638">
                <a:tc vMerge="1">
                  <a:txBody>
                    <a:bodyPr/>
                    <a:lstStyle/>
                    <a:p>
                      <a:endParaRPr lang="es-MX"/>
                    </a:p>
                  </a:txBody>
                  <a:tcPr/>
                </a:tc>
                <a:tc>
                  <a:txBody>
                    <a:bodyPr/>
                    <a:lstStyle/>
                    <a:p>
                      <a:pPr algn="just" fontAlgn="base">
                        <a:lnSpc>
                          <a:spcPct val="107000"/>
                        </a:lnSpc>
                        <a:spcAft>
                          <a:spcPts val="800"/>
                        </a:spcAft>
                      </a:pPr>
                      <a:r>
                        <a:rPr lang="es-MX" sz="700">
                          <a:effectLst/>
                        </a:rPr>
                        <a:t>Presenta los recursos materiales y espacios a utilizar durante el día.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ctr" fontAlgn="base">
                        <a:lnSpc>
                          <a:spcPct val="107000"/>
                        </a:lnSpc>
                        <a:spcAft>
                          <a:spcPts val="800"/>
                        </a:spcAft>
                      </a:pPr>
                      <a:r>
                        <a:rPr lang="es-MX" sz="700">
                          <a:effectLst/>
                        </a:rPr>
                        <a:t> </a:t>
                      </a:r>
                      <a:endParaRPr lang="es-MX" sz="7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700" dirty="0">
                          <a:effectLst/>
                        </a:rPr>
                        <a:t> </a:t>
                      </a:r>
                      <a:endParaRPr lang="es-MX" sz="7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vMerge="1">
                  <a:txBody>
                    <a:bodyPr/>
                    <a:lstStyle/>
                    <a:p>
                      <a:endParaRPr lang="es-MX"/>
                    </a:p>
                  </a:txBody>
                  <a:tcPr/>
                </a:tc>
                <a:extLst>
                  <a:ext uri="{0D108BD9-81ED-4DB2-BD59-A6C34878D82A}">
                    <a16:rowId xmlns:a16="http://schemas.microsoft.com/office/drawing/2014/main" val="2592525435"/>
                  </a:ext>
                </a:extLst>
              </a:tr>
            </a:tbl>
          </a:graphicData>
        </a:graphic>
      </p:graphicFrame>
      <p:graphicFrame>
        <p:nvGraphicFramePr>
          <p:cNvPr id="5" name="Tabla 4">
            <a:extLst>
              <a:ext uri="{FF2B5EF4-FFF2-40B4-BE49-F238E27FC236}">
                <a16:creationId xmlns:a16="http://schemas.microsoft.com/office/drawing/2014/main" id="{9E1938B8-838E-5978-7E41-DCB794DC5AA1}"/>
              </a:ext>
            </a:extLst>
          </p:cNvPr>
          <p:cNvGraphicFramePr>
            <a:graphicFrameLocks noGrp="1"/>
          </p:cNvGraphicFramePr>
          <p:nvPr>
            <p:extLst>
              <p:ext uri="{D42A27DB-BD31-4B8C-83A1-F6EECF244321}">
                <p14:modId xmlns:p14="http://schemas.microsoft.com/office/powerpoint/2010/main" val="3857766297"/>
              </p:ext>
            </p:extLst>
          </p:nvPr>
        </p:nvGraphicFramePr>
        <p:xfrm>
          <a:off x="243539" y="212503"/>
          <a:ext cx="4563592" cy="4732721"/>
        </p:xfrm>
        <a:graphic>
          <a:graphicData uri="http://schemas.openxmlformats.org/drawingml/2006/table">
            <a:tbl>
              <a:tblPr firstRow="1" firstCol="1" bandRow="1">
                <a:tableStyleId>{5C22544A-7EE6-4342-B048-85BDC9FD1C3A}</a:tableStyleId>
              </a:tblPr>
              <a:tblGrid>
                <a:gridCol w="628817">
                  <a:extLst>
                    <a:ext uri="{9D8B030D-6E8A-4147-A177-3AD203B41FA5}">
                      <a16:colId xmlns:a16="http://schemas.microsoft.com/office/drawing/2014/main" val="1389235696"/>
                    </a:ext>
                  </a:extLst>
                </a:gridCol>
                <a:gridCol w="2538096">
                  <a:extLst>
                    <a:ext uri="{9D8B030D-6E8A-4147-A177-3AD203B41FA5}">
                      <a16:colId xmlns:a16="http://schemas.microsoft.com/office/drawing/2014/main" val="1650737246"/>
                    </a:ext>
                  </a:extLst>
                </a:gridCol>
                <a:gridCol w="143196">
                  <a:extLst>
                    <a:ext uri="{9D8B030D-6E8A-4147-A177-3AD203B41FA5}">
                      <a16:colId xmlns:a16="http://schemas.microsoft.com/office/drawing/2014/main" val="2043268243"/>
                    </a:ext>
                  </a:extLst>
                </a:gridCol>
                <a:gridCol w="143196">
                  <a:extLst>
                    <a:ext uri="{9D8B030D-6E8A-4147-A177-3AD203B41FA5}">
                      <a16:colId xmlns:a16="http://schemas.microsoft.com/office/drawing/2014/main" val="1074298277"/>
                    </a:ext>
                  </a:extLst>
                </a:gridCol>
                <a:gridCol w="164468">
                  <a:extLst>
                    <a:ext uri="{9D8B030D-6E8A-4147-A177-3AD203B41FA5}">
                      <a16:colId xmlns:a16="http://schemas.microsoft.com/office/drawing/2014/main" val="586096355"/>
                    </a:ext>
                  </a:extLst>
                </a:gridCol>
                <a:gridCol w="121405">
                  <a:extLst>
                    <a:ext uri="{9D8B030D-6E8A-4147-A177-3AD203B41FA5}">
                      <a16:colId xmlns:a16="http://schemas.microsoft.com/office/drawing/2014/main" val="2964654453"/>
                    </a:ext>
                  </a:extLst>
                </a:gridCol>
                <a:gridCol w="143196">
                  <a:extLst>
                    <a:ext uri="{9D8B030D-6E8A-4147-A177-3AD203B41FA5}">
                      <a16:colId xmlns:a16="http://schemas.microsoft.com/office/drawing/2014/main" val="383344186"/>
                    </a:ext>
                  </a:extLst>
                </a:gridCol>
                <a:gridCol w="254743">
                  <a:extLst>
                    <a:ext uri="{9D8B030D-6E8A-4147-A177-3AD203B41FA5}">
                      <a16:colId xmlns:a16="http://schemas.microsoft.com/office/drawing/2014/main" val="208725632"/>
                    </a:ext>
                  </a:extLst>
                </a:gridCol>
                <a:gridCol w="426475">
                  <a:extLst>
                    <a:ext uri="{9D8B030D-6E8A-4147-A177-3AD203B41FA5}">
                      <a16:colId xmlns:a16="http://schemas.microsoft.com/office/drawing/2014/main" val="4136554197"/>
                    </a:ext>
                  </a:extLst>
                </a:gridCol>
              </a:tblGrid>
              <a:tr h="155549">
                <a:tc>
                  <a:txBody>
                    <a:bodyPr/>
                    <a:lstStyle/>
                    <a:p>
                      <a:pPr algn="just"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algn="just"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gridSpan="7">
                  <a:txBody>
                    <a:bodyPr/>
                    <a:lstStyle/>
                    <a:p>
                      <a:pPr algn="ctr" fontAlgn="base">
                        <a:lnSpc>
                          <a:spcPct val="107000"/>
                        </a:lnSpc>
                        <a:spcAft>
                          <a:spcPts val="800"/>
                        </a:spcAft>
                      </a:pPr>
                      <a:r>
                        <a:rPr lang="es-MX" sz="1100">
                          <a:effectLst/>
                        </a:rPr>
                        <a:t>Nivel de desempeño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312214655"/>
                  </a:ext>
                </a:extLst>
              </a:tr>
              <a:tr h="412688">
                <a:tc>
                  <a:txBody>
                    <a:bodyPr/>
                    <a:lstStyle/>
                    <a:p>
                      <a:pPr algn="ctr" fontAlgn="base">
                        <a:lnSpc>
                          <a:spcPct val="107000"/>
                        </a:lnSpc>
                        <a:spcAft>
                          <a:spcPts val="800"/>
                        </a:spcAft>
                      </a:pPr>
                      <a:r>
                        <a:rPr lang="es-MX" sz="1100">
                          <a:effectLst/>
                        </a:rPr>
                        <a:t>Aspectos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Indicadores: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5 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6 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7 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8 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9 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10 </a:t>
                      </a:r>
                    </a:p>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900">
                          <a:effectLst/>
                        </a:rPr>
                        <a:t>Prom. del aspecto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07557762"/>
                  </a:ext>
                </a:extLst>
              </a:tr>
              <a:tr h="483724">
                <a:tc>
                  <a:txBody>
                    <a:bodyPr/>
                    <a:lstStyle/>
                    <a:p>
                      <a:pPr algn="ctr" fontAlgn="base">
                        <a:lnSpc>
                          <a:spcPct val="107000"/>
                        </a:lnSpc>
                        <a:spcAft>
                          <a:spcPts val="800"/>
                        </a:spcAft>
                      </a:pPr>
                      <a:r>
                        <a:rPr lang="es-MX" sz="1100">
                          <a:effectLst/>
                        </a:rPr>
                        <a:t>Nombre del proyecto</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1100">
                          <a:effectLst/>
                        </a:rPr>
                        <a:t>Formularse a través de una interrogante</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47651653"/>
                  </a:ext>
                </a:extLst>
              </a:tr>
              <a:tr h="319753">
                <a:tc>
                  <a:txBody>
                    <a:bodyPr/>
                    <a:lstStyle/>
                    <a:p>
                      <a:pPr algn="ctr" fontAlgn="base">
                        <a:lnSpc>
                          <a:spcPct val="107000"/>
                        </a:lnSpc>
                        <a:spcAft>
                          <a:spcPts val="800"/>
                        </a:spcAft>
                      </a:pPr>
                      <a:r>
                        <a:rPr lang="es-MX" sz="1100">
                          <a:effectLst/>
                        </a:rPr>
                        <a:t>Problemática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1100">
                          <a:effectLst/>
                        </a:rPr>
                        <a:t>Impacto que se detectó en la comunidad escolar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91754309"/>
                  </a:ext>
                </a:extLst>
              </a:tr>
              <a:tr h="483841">
                <a:tc>
                  <a:txBody>
                    <a:bodyPr/>
                    <a:lstStyle/>
                    <a:p>
                      <a:pPr algn="ctr" fontAlgn="base">
                        <a:lnSpc>
                          <a:spcPct val="107000"/>
                        </a:lnSpc>
                        <a:spcAft>
                          <a:spcPts val="800"/>
                        </a:spcAft>
                      </a:pPr>
                      <a:r>
                        <a:rPr lang="es-MX" sz="1100">
                          <a:effectLst/>
                        </a:rPr>
                        <a:t>Propósito</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1100">
                          <a:effectLst/>
                        </a:rPr>
                        <a:t>Meta que se pretende alcanzar debe ser claro, especifico y medible. Contestando qué, cómo y para qué</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77340723"/>
                  </a:ext>
                </a:extLst>
              </a:tr>
              <a:tr h="483724">
                <a:tc>
                  <a:txBody>
                    <a:bodyPr/>
                    <a:lstStyle/>
                    <a:p>
                      <a:pPr algn="ctr" fontAlgn="base">
                        <a:lnSpc>
                          <a:spcPct val="107000"/>
                        </a:lnSpc>
                        <a:spcAft>
                          <a:spcPts val="800"/>
                        </a:spcAft>
                      </a:pPr>
                      <a:r>
                        <a:rPr lang="es-MX" sz="1100">
                          <a:effectLst/>
                        </a:rPr>
                        <a:t>Duración del proyecto</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1100">
                          <a:effectLst/>
                        </a:rPr>
                        <a:t>Tiempo que durara el proyecto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94152443"/>
                  </a:ext>
                </a:extLst>
              </a:tr>
              <a:tr h="483724">
                <a:tc>
                  <a:txBody>
                    <a:bodyPr/>
                    <a:lstStyle/>
                    <a:p>
                      <a:pPr algn="ctr" fontAlgn="base">
                        <a:lnSpc>
                          <a:spcPct val="107000"/>
                        </a:lnSpc>
                        <a:spcAft>
                          <a:spcPts val="800"/>
                        </a:spcAft>
                      </a:pPr>
                      <a:r>
                        <a:rPr lang="es-MX" sz="1100">
                          <a:effectLst/>
                        </a:rPr>
                        <a:t>Estrategia metodológica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1100">
                          <a:effectLst/>
                        </a:rPr>
                        <a:t>Identificar la estrategia que apoyara a alcanzar los propósitos del proyecto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272011"/>
                  </a:ext>
                </a:extLst>
              </a:tr>
              <a:tr h="576659">
                <a:tc>
                  <a:txBody>
                    <a:bodyPr/>
                    <a:lstStyle/>
                    <a:p>
                      <a:pPr algn="ctr" fontAlgn="base">
                        <a:lnSpc>
                          <a:spcPct val="107000"/>
                        </a:lnSpc>
                        <a:spcAft>
                          <a:spcPts val="800"/>
                        </a:spcAft>
                      </a:pPr>
                      <a:r>
                        <a:rPr lang="es-MX" sz="1100">
                          <a:effectLst/>
                        </a:rPr>
                        <a:t>Campo formativo</a:t>
                      </a:r>
                    </a:p>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1100">
                          <a:effectLst/>
                        </a:rPr>
                        <a:t>Mencionar el o los campos formativos a desarrollar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9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60127041"/>
                  </a:ext>
                </a:extLst>
              </a:tr>
              <a:tr h="319753">
                <a:tc>
                  <a:txBody>
                    <a:bodyPr/>
                    <a:lstStyle/>
                    <a:p>
                      <a:pPr algn="ctr" fontAlgn="base">
                        <a:lnSpc>
                          <a:spcPct val="107000"/>
                        </a:lnSpc>
                        <a:spcAft>
                          <a:spcPts val="800"/>
                        </a:spcAft>
                      </a:pPr>
                      <a:r>
                        <a:rPr lang="es-MX" sz="1100">
                          <a:effectLst/>
                        </a:rPr>
                        <a:t>Contenido</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fontAlgn="base">
                        <a:lnSpc>
                          <a:spcPct val="107000"/>
                        </a:lnSpc>
                        <a:spcAft>
                          <a:spcPts val="800"/>
                        </a:spcAft>
                      </a:pPr>
                      <a:r>
                        <a:rPr lang="es-MX" sz="1100">
                          <a:effectLst/>
                        </a:rPr>
                        <a:t>Mencionar los contenidos que se van a trabajar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1100">
                          <a:effectLst/>
                        </a:rPr>
                        <a:t> </a:t>
                      </a:r>
                      <a:endParaRPr lang="es-MX"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algn="ctr" fontAlgn="base">
                        <a:lnSpc>
                          <a:spcPct val="107000"/>
                        </a:lnSpc>
                        <a:spcAft>
                          <a:spcPts val="800"/>
                        </a:spcAft>
                      </a:pPr>
                      <a:r>
                        <a:rPr lang="es-MX" sz="900" dirty="0">
                          <a:effectLst/>
                        </a:rPr>
                        <a:t> </a:t>
                      </a:r>
                      <a:endParaRPr lang="es-MX"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7358078"/>
                  </a:ext>
                </a:extLst>
              </a:tr>
            </a:tbl>
          </a:graphicData>
        </a:graphic>
      </p:graphicFrame>
    </p:spTree>
    <p:extLst>
      <p:ext uri="{BB962C8B-B14F-4D97-AF65-F5344CB8AC3E}">
        <p14:creationId xmlns:p14="http://schemas.microsoft.com/office/powerpoint/2010/main" val="2026981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8A7DCB9-87F3-65AE-6518-C93AFAF49B04}"/>
              </a:ext>
            </a:extLst>
          </p:cNvPr>
          <p:cNvGraphicFramePr>
            <a:graphicFrameLocks noGrp="1"/>
          </p:cNvGraphicFramePr>
          <p:nvPr>
            <p:extLst>
              <p:ext uri="{D42A27DB-BD31-4B8C-83A1-F6EECF244321}">
                <p14:modId xmlns:p14="http://schemas.microsoft.com/office/powerpoint/2010/main" val="1073717612"/>
              </p:ext>
            </p:extLst>
          </p:nvPr>
        </p:nvGraphicFramePr>
        <p:xfrm>
          <a:off x="806760" y="1990981"/>
          <a:ext cx="4145930" cy="3932793"/>
        </p:xfrm>
        <a:graphic>
          <a:graphicData uri="http://schemas.openxmlformats.org/drawingml/2006/table">
            <a:tbl>
              <a:tblPr firstRow="1" firstCol="1" bandRow="1">
                <a:tableStyleId>{5C22544A-7EE6-4342-B048-85BDC9FD1C3A}</a:tableStyleId>
              </a:tblPr>
              <a:tblGrid>
                <a:gridCol w="797540">
                  <a:extLst>
                    <a:ext uri="{9D8B030D-6E8A-4147-A177-3AD203B41FA5}">
                      <a16:colId xmlns:a16="http://schemas.microsoft.com/office/drawing/2014/main" val="2938653809"/>
                    </a:ext>
                  </a:extLst>
                </a:gridCol>
                <a:gridCol w="913342">
                  <a:extLst>
                    <a:ext uri="{9D8B030D-6E8A-4147-A177-3AD203B41FA5}">
                      <a16:colId xmlns:a16="http://schemas.microsoft.com/office/drawing/2014/main" val="2263075227"/>
                    </a:ext>
                  </a:extLst>
                </a:gridCol>
                <a:gridCol w="809981">
                  <a:extLst>
                    <a:ext uri="{9D8B030D-6E8A-4147-A177-3AD203B41FA5}">
                      <a16:colId xmlns:a16="http://schemas.microsoft.com/office/drawing/2014/main" val="1780557586"/>
                    </a:ext>
                  </a:extLst>
                </a:gridCol>
                <a:gridCol w="815724">
                  <a:extLst>
                    <a:ext uri="{9D8B030D-6E8A-4147-A177-3AD203B41FA5}">
                      <a16:colId xmlns:a16="http://schemas.microsoft.com/office/drawing/2014/main" val="1529156672"/>
                    </a:ext>
                  </a:extLst>
                </a:gridCol>
                <a:gridCol w="809343">
                  <a:extLst>
                    <a:ext uri="{9D8B030D-6E8A-4147-A177-3AD203B41FA5}">
                      <a16:colId xmlns:a16="http://schemas.microsoft.com/office/drawing/2014/main" val="1838450750"/>
                    </a:ext>
                  </a:extLst>
                </a:gridCol>
              </a:tblGrid>
              <a:tr h="183753">
                <a:tc>
                  <a:txBody>
                    <a:bodyPr/>
                    <a:lstStyle/>
                    <a:p>
                      <a:pPr algn="ctr"/>
                      <a:r>
                        <a:rPr lang="es-ES" sz="600">
                          <a:effectLst/>
                        </a:rPr>
                        <a:t>ASPECTOS</a:t>
                      </a:r>
                      <a:endParaRPr lang="es-MX" sz="50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nchor="ctr"/>
                </a:tc>
                <a:tc>
                  <a:txBody>
                    <a:bodyPr/>
                    <a:lstStyle/>
                    <a:p>
                      <a:pPr marL="38100" algn="ctr"/>
                      <a:r>
                        <a:rPr lang="es-ES" sz="600">
                          <a:effectLst/>
                        </a:rPr>
                        <a:t>EXCELENTE</a:t>
                      </a:r>
                      <a:endParaRPr lang="es-MX" sz="500">
                        <a:effectLst/>
                      </a:endParaRPr>
                    </a:p>
                    <a:p>
                      <a:pPr algn="ctr"/>
                      <a:r>
                        <a:rPr lang="es-ES" sz="600">
                          <a:effectLst/>
                        </a:rPr>
                        <a:t>10</a:t>
                      </a:r>
                      <a:endParaRPr lang="es-MX" sz="50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nchor="ctr"/>
                </a:tc>
                <a:tc>
                  <a:txBody>
                    <a:bodyPr/>
                    <a:lstStyle/>
                    <a:p>
                      <a:pPr marL="38100" algn="ctr"/>
                      <a:r>
                        <a:rPr lang="es-ES" sz="600">
                          <a:effectLst/>
                        </a:rPr>
                        <a:t>SATISFACTORIO</a:t>
                      </a:r>
                      <a:endParaRPr lang="es-MX" sz="500">
                        <a:effectLst/>
                      </a:endParaRPr>
                    </a:p>
                    <a:p>
                      <a:pPr algn="ctr"/>
                      <a:r>
                        <a:rPr lang="es-ES" sz="600">
                          <a:effectLst/>
                        </a:rPr>
                        <a:t>9-8</a:t>
                      </a:r>
                      <a:endParaRPr lang="es-MX" sz="50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nchor="ctr"/>
                </a:tc>
                <a:tc>
                  <a:txBody>
                    <a:bodyPr/>
                    <a:lstStyle/>
                    <a:p>
                      <a:pPr marL="38100" algn="ctr"/>
                      <a:r>
                        <a:rPr lang="es-ES" sz="600">
                          <a:effectLst/>
                        </a:rPr>
                        <a:t>2 MEJORABLE</a:t>
                      </a:r>
                      <a:endParaRPr lang="es-MX" sz="500">
                        <a:effectLst/>
                      </a:endParaRPr>
                    </a:p>
                    <a:p>
                      <a:pPr algn="ctr"/>
                      <a:r>
                        <a:rPr lang="es-ES" sz="600">
                          <a:effectLst/>
                        </a:rPr>
                        <a:t>7-6</a:t>
                      </a:r>
                      <a:endParaRPr lang="es-MX" sz="50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nchor="ctr"/>
                </a:tc>
                <a:tc>
                  <a:txBody>
                    <a:bodyPr/>
                    <a:lstStyle/>
                    <a:p>
                      <a:pPr marL="38100" algn="ctr"/>
                      <a:r>
                        <a:rPr lang="es-ES" sz="600">
                          <a:effectLst/>
                        </a:rPr>
                        <a:t>INSUFICIENTE</a:t>
                      </a:r>
                      <a:endParaRPr lang="es-MX" sz="500">
                        <a:effectLst/>
                      </a:endParaRPr>
                    </a:p>
                    <a:p>
                      <a:pPr algn="ctr"/>
                      <a:r>
                        <a:rPr lang="es-ES" sz="600">
                          <a:effectLst/>
                        </a:rPr>
                        <a:t>5</a:t>
                      </a:r>
                      <a:endParaRPr lang="es-MX" sz="50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nchor="ctr"/>
                </a:tc>
                <a:extLst>
                  <a:ext uri="{0D108BD9-81ED-4DB2-BD59-A6C34878D82A}">
                    <a16:rowId xmlns:a16="http://schemas.microsoft.com/office/drawing/2014/main" val="834813923"/>
                  </a:ext>
                </a:extLst>
              </a:tr>
              <a:tr h="3491310">
                <a:tc>
                  <a:txBody>
                    <a:bodyPr/>
                    <a:lstStyle/>
                    <a:p>
                      <a:pPr marL="38100" algn="just"/>
                      <a:r>
                        <a:rPr lang="es-ES" sz="600" dirty="0">
                          <a:effectLst/>
                        </a:rPr>
                        <a:t>Comunicación escrita</a:t>
                      </a:r>
                      <a:endParaRPr lang="es-MX" sz="500" dirty="0">
                        <a:effectLst/>
                      </a:endParaRPr>
                    </a:p>
                    <a:p>
                      <a:pPr algn="ctr"/>
                      <a:r>
                        <a:rPr lang="es-ES" sz="600" dirty="0">
                          <a:effectLst/>
                        </a:rPr>
                        <a:t> </a:t>
                      </a:r>
                      <a:endParaRPr lang="es-MX" sz="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nchor="ctr"/>
                </a:tc>
                <a:tc>
                  <a:txBody>
                    <a:bodyPr/>
                    <a:lstStyle/>
                    <a:p>
                      <a:r>
                        <a:rPr lang="es-ES" sz="600">
                          <a:effectLst/>
                        </a:rPr>
                        <a:t>Los contenidos se exponen con mucha claridad.</a:t>
                      </a:r>
                      <a:endParaRPr lang="es-MX" sz="500">
                        <a:effectLst/>
                      </a:endParaRPr>
                    </a:p>
                    <a:p>
                      <a:r>
                        <a:rPr lang="es-ES" sz="600">
                          <a:effectLst/>
                        </a:rPr>
                        <a:t>Las oraciones son cortas y fáciles de entender</a:t>
                      </a:r>
                      <a:endParaRPr lang="es-MX" sz="500">
                        <a:effectLst/>
                      </a:endParaRPr>
                    </a:p>
                    <a:p>
                      <a:r>
                        <a:rPr lang="es-ES" sz="600">
                          <a:effectLst/>
                        </a:rPr>
                        <a:t> </a:t>
                      </a:r>
                      <a:endParaRPr lang="es-MX" sz="500">
                        <a:effectLst/>
                      </a:endParaRPr>
                    </a:p>
                    <a:p>
                      <a:r>
                        <a:rPr lang="es-ES" sz="600">
                          <a:effectLst/>
                        </a:rPr>
                        <a:t>Ninguna falta de ortografía</a:t>
                      </a:r>
                      <a:endParaRPr lang="es-MX" sz="500">
                        <a:effectLst/>
                      </a:endParaRPr>
                    </a:p>
                    <a:p>
                      <a:r>
                        <a:rPr lang="es-ES" sz="600">
                          <a:effectLst/>
                        </a:rPr>
                        <a:t> </a:t>
                      </a:r>
                      <a:endParaRPr lang="es-MX" sz="500">
                        <a:effectLst/>
                      </a:endParaRPr>
                    </a:p>
                    <a:p>
                      <a:r>
                        <a:rPr lang="es-ES" sz="600">
                          <a:effectLst/>
                        </a:rPr>
                        <a:t>Buen uso de los signos de puntuación</a:t>
                      </a:r>
                      <a:endParaRPr lang="es-MX" sz="500">
                        <a:effectLst/>
                      </a:endParaRPr>
                    </a:p>
                    <a:p>
                      <a:r>
                        <a:rPr lang="es-ES" sz="600">
                          <a:effectLst/>
                        </a:rPr>
                        <a:t> </a:t>
                      </a:r>
                      <a:endParaRPr lang="es-MX" sz="500">
                        <a:effectLst/>
                      </a:endParaRPr>
                    </a:p>
                    <a:p>
                      <a:r>
                        <a:rPr lang="es-ES" sz="600">
                          <a:effectLst/>
                        </a:rPr>
                        <a:t> </a:t>
                      </a:r>
                      <a:endParaRPr lang="es-MX" sz="500">
                        <a:effectLst/>
                      </a:endParaRPr>
                    </a:p>
                    <a:p>
                      <a:r>
                        <a:rPr lang="es-ES" sz="600">
                          <a:effectLst/>
                        </a:rPr>
                        <a:t> </a:t>
                      </a:r>
                      <a:endParaRPr lang="es-MX" sz="500">
                        <a:effectLst/>
                      </a:endParaRPr>
                    </a:p>
                    <a:p>
                      <a:r>
                        <a:rPr lang="es-ES" sz="600">
                          <a:effectLst/>
                        </a:rPr>
                        <a:t>Se puede distinguir las siguientes partes: introducción (objetivo del informe, en donde se llevó a cabo y se describe la organización del trabajo); cuerpo o desarrollo (información que se obtuvo sobre el tema de acuerdo con la jornada de práctica, se fundamenta a través de autores que confirmen la información); y cierre o conclusión (Se menciona la problemática detectada y la posible innovación a trabajar dentro de la próxima jornada son reales y se encuentran bien fundamentadas).</a:t>
                      </a:r>
                      <a:endParaRPr lang="es-MX" sz="50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tc>
                <a:tc>
                  <a:txBody>
                    <a:bodyPr/>
                    <a:lstStyle/>
                    <a:p>
                      <a:r>
                        <a:rPr lang="es-ES" sz="600">
                          <a:effectLst/>
                        </a:rPr>
                        <a:t>Ocasionalmente el lector se pierde en alguna oración larga y confusa que le obliga a releerla para entenderla.</a:t>
                      </a:r>
                      <a:endParaRPr lang="es-MX" sz="500">
                        <a:effectLst/>
                      </a:endParaRPr>
                    </a:p>
                    <a:p>
                      <a:r>
                        <a:rPr lang="es-ES" sz="600">
                          <a:effectLst/>
                        </a:rPr>
                        <a:t> </a:t>
                      </a:r>
                      <a:endParaRPr lang="es-MX" sz="500">
                        <a:effectLst/>
                      </a:endParaRPr>
                    </a:p>
                    <a:p>
                      <a:r>
                        <a:rPr lang="es-ES" sz="600">
                          <a:effectLst/>
                        </a:rPr>
                        <a:t>Casi no hay faltas de ortografía</a:t>
                      </a:r>
                      <a:endParaRPr lang="es-MX" sz="500">
                        <a:effectLst/>
                      </a:endParaRPr>
                    </a:p>
                    <a:p>
                      <a:r>
                        <a:rPr lang="es-ES" sz="600">
                          <a:effectLst/>
                        </a:rPr>
                        <a:t> </a:t>
                      </a:r>
                      <a:endParaRPr lang="es-MX" sz="500">
                        <a:effectLst/>
                      </a:endParaRPr>
                    </a:p>
                    <a:p>
                      <a:r>
                        <a:rPr lang="es-ES" sz="600">
                          <a:effectLst/>
                        </a:rPr>
                        <a:t>El uso de los signos de puntuación es incorrecto en pocas ocasiones</a:t>
                      </a:r>
                      <a:endParaRPr lang="es-MX" sz="500">
                        <a:effectLst/>
                      </a:endParaRPr>
                    </a:p>
                    <a:p>
                      <a:r>
                        <a:rPr lang="es-ES" sz="600">
                          <a:effectLst/>
                        </a:rPr>
                        <a:t> </a:t>
                      </a:r>
                      <a:endParaRPr lang="es-MX" sz="500">
                        <a:effectLst/>
                      </a:endParaRPr>
                    </a:p>
                    <a:p>
                      <a:r>
                        <a:rPr lang="es-MX" sz="600">
                          <a:effectLst/>
                        </a:rPr>
                        <a:t>El informe cuenta con todos los aspectos de la estructura, pero falla en aspectos como en</a:t>
                      </a:r>
                      <a:endParaRPr lang="es-MX" sz="500">
                        <a:effectLst/>
                      </a:endParaRPr>
                    </a:p>
                    <a:p>
                      <a:r>
                        <a:rPr lang="es-MX" sz="600">
                          <a:effectLst/>
                        </a:rPr>
                        <a:t>introducción (no señala el objetivo), el cuerpo (carece de </a:t>
                      </a:r>
                      <a:endParaRPr lang="es-MX" sz="500">
                        <a:effectLst/>
                      </a:endParaRPr>
                    </a:p>
                    <a:p>
                      <a:r>
                        <a:rPr lang="es-MX" sz="600">
                          <a:effectLst/>
                        </a:rPr>
                        <a:t>muestra). La fundamentación no es adecuada a lo que se menciona.</a:t>
                      </a:r>
                      <a:endParaRPr lang="es-MX" sz="500">
                        <a:effectLst/>
                      </a:endParaRPr>
                    </a:p>
                    <a:p>
                      <a:r>
                        <a:rPr lang="es-MX" sz="600">
                          <a:effectLst/>
                        </a:rPr>
                        <a:t>Se da a conocer la problemática, faltan propuestas.</a:t>
                      </a:r>
                      <a:endParaRPr lang="es-MX" sz="500">
                        <a:effectLst/>
                      </a:endParaRPr>
                    </a:p>
                    <a:p>
                      <a:r>
                        <a:rPr lang="es-MX" sz="600">
                          <a:effectLst/>
                        </a:rPr>
                        <a:t> </a:t>
                      </a:r>
                      <a:endParaRPr lang="es-MX" sz="500">
                        <a:effectLst/>
                      </a:endParaRPr>
                    </a:p>
                    <a:p>
                      <a:r>
                        <a:rPr lang="es-MX" sz="600">
                          <a:effectLst/>
                        </a:rPr>
                        <a:t> </a:t>
                      </a:r>
                      <a:endParaRPr lang="es-MX" sz="500">
                        <a:effectLst/>
                      </a:endParaRPr>
                    </a:p>
                    <a:p>
                      <a:r>
                        <a:rPr lang="es-MX" sz="600">
                          <a:effectLst/>
                        </a:rPr>
                        <a:t> </a:t>
                      </a:r>
                      <a:endParaRPr lang="es-MX" sz="500">
                        <a:effectLst/>
                      </a:endParaRPr>
                    </a:p>
                    <a:p>
                      <a:r>
                        <a:rPr lang="es-MX" sz="600">
                          <a:effectLst/>
                        </a:rPr>
                        <a:t> </a:t>
                      </a:r>
                      <a:endParaRPr lang="es-MX" sz="50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tc>
                <a:tc>
                  <a:txBody>
                    <a:bodyPr/>
                    <a:lstStyle/>
                    <a:p>
                      <a:r>
                        <a:rPr lang="es-ES" sz="600">
                          <a:effectLst/>
                        </a:rPr>
                        <a:t>Hay varios freses confusa que obligan a la relectura para comprenderla.</a:t>
                      </a:r>
                      <a:endParaRPr lang="es-MX" sz="500">
                        <a:effectLst/>
                      </a:endParaRPr>
                    </a:p>
                    <a:p>
                      <a:r>
                        <a:rPr lang="es-ES" sz="600">
                          <a:effectLst/>
                        </a:rPr>
                        <a:t> </a:t>
                      </a:r>
                      <a:endParaRPr lang="es-MX" sz="500">
                        <a:effectLst/>
                      </a:endParaRPr>
                    </a:p>
                    <a:p>
                      <a:r>
                        <a:rPr lang="es-ES" sz="600">
                          <a:effectLst/>
                        </a:rPr>
                        <a:t>Hay algunas faltas de ortografía.</a:t>
                      </a:r>
                      <a:endParaRPr lang="es-MX" sz="500">
                        <a:effectLst/>
                      </a:endParaRPr>
                    </a:p>
                    <a:p>
                      <a:r>
                        <a:rPr lang="es-ES" sz="600">
                          <a:effectLst/>
                        </a:rPr>
                        <a:t> </a:t>
                      </a:r>
                      <a:endParaRPr lang="es-MX" sz="500">
                        <a:effectLst/>
                      </a:endParaRPr>
                    </a:p>
                    <a:p>
                      <a:r>
                        <a:rPr lang="es-ES" sz="600">
                          <a:effectLst/>
                        </a:rPr>
                        <a:t>El uso de los signos de puntuación es ocasionalmente incorrecto</a:t>
                      </a:r>
                      <a:endParaRPr lang="es-MX" sz="500">
                        <a:effectLst/>
                      </a:endParaRPr>
                    </a:p>
                    <a:p>
                      <a:r>
                        <a:rPr lang="es-ES" sz="600">
                          <a:effectLst/>
                        </a:rPr>
                        <a:t> </a:t>
                      </a:r>
                      <a:endParaRPr lang="es-MX" sz="500">
                        <a:effectLst/>
                      </a:endParaRPr>
                    </a:p>
                    <a:p>
                      <a:r>
                        <a:rPr lang="es-ES" sz="600">
                          <a:effectLst/>
                        </a:rPr>
                        <a:t> </a:t>
                      </a:r>
                      <a:endParaRPr lang="es-MX" sz="500">
                        <a:effectLst/>
                      </a:endParaRPr>
                    </a:p>
                    <a:p>
                      <a:r>
                        <a:rPr lang="es-MX" sz="600">
                          <a:effectLst/>
                        </a:rPr>
                        <a:t>El informe carece de algún aspecto importante de la estructura (introducción, cuerpo y conclusión) o bien, en </a:t>
                      </a:r>
                      <a:endParaRPr lang="es-MX" sz="500">
                        <a:effectLst/>
                      </a:endParaRPr>
                    </a:p>
                    <a:p>
                      <a:r>
                        <a:rPr lang="es-MX" sz="600">
                          <a:effectLst/>
                        </a:rPr>
                        <a:t>uno de los apartados no se desarrollan los aspectos requeridos.</a:t>
                      </a:r>
                      <a:endParaRPr lang="es-MX" sz="500">
                        <a:effectLst/>
                      </a:endParaRPr>
                    </a:p>
                    <a:p>
                      <a:r>
                        <a:rPr lang="es-MX" sz="600">
                          <a:effectLst/>
                        </a:rPr>
                        <a:t>Se realiza una o varias </a:t>
                      </a:r>
                      <a:endParaRPr lang="es-MX" sz="500">
                        <a:effectLst/>
                      </a:endParaRPr>
                    </a:p>
                    <a:p>
                      <a:r>
                        <a:rPr lang="es-MX" sz="600">
                          <a:effectLst/>
                        </a:rPr>
                        <a:t>propuestas, pero no se hallan bien fundamentadas en la </a:t>
                      </a:r>
                      <a:endParaRPr lang="es-MX" sz="500">
                        <a:effectLst/>
                      </a:endParaRPr>
                    </a:p>
                    <a:p>
                      <a:r>
                        <a:rPr lang="es-MX" sz="600">
                          <a:effectLst/>
                        </a:rPr>
                        <a:t>investigación. </a:t>
                      </a:r>
                      <a:endParaRPr lang="es-MX" sz="500">
                        <a:effectLst/>
                      </a:endParaRPr>
                    </a:p>
                    <a:p>
                      <a:r>
                        <a:rPr lang="es-MX" sz="600">
                          <a:effectLst/>
                        </a:rPr>
                        <a:t>No se realiza ninguna propuesta</a:t>
                      </a:r>
                      <a:endParaRPr lang="es-MX" sz="500">
                        <a:effectLst/>
                      </a:endParaRPr>
                    </a:p>
                    <a:p>
                      <a:r>
                        <a:rPr lang="es-MX" sz="600">
                          <a:effectLst/>
                        </a:rPr>
                        <a:t>o bien es irreal, o está mal explicada. </a:t>
                      </a:r>
                      <a:endParaRPr lang="es-MX" sz="50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tc>
                <a:tc>
                  <a:txBody>
                    <a:bodyPr/>
                    <a:lstStyle/>
                    <a:p>
                      <a:r>
                        <a:rPr lang="es-ES" sz="600" dirty="0">
                          <a:effectLst/>
                        </a:rPr>
                        <a:t>El texto es difícil de comprender. Con frecuencia las oraciones son largas y confusas exigiendo constantemente la relectura.</a:t>
                      </a:r>
                      <a:endParaRPr lang="es-MX" sz="500" dirty="0">
                        <a:effectLst/>
                      </a:endParaRPr>
                    </a:p>
                    <a:p>
                      <a:r>
                        <a:rPr lang="es-ES" sz="600" dirty="0">
                          <a:effectLst/>
                        </a:rPr>
                        <a:t> </a:t>
                      </a:r>
                      <a:endParaRPr lang="es-MX" sz="500" dirty="0">
                        <a:effectLst/>
                      </a:endParaRPr>
                    </a:p>
                    <a:p>
                      <a:r>
                        <a:rPr lang="es-ES" sz="600" dirty="0">
                          <a:effectLst/>
                        </a:rPr>
                        <a:t>Hay muchas faltas de ortografía</a:t>
                      </a:r>
                      <a:endParaRPr lang="es-MX" sz="500" dirty="0">
                        <a:effectLst/>
                      </a:endParaRPr>
                    </a:p>
                    <a:p>
                      <a:r>
                        <a:rPr lang="es-ES" sz="600" dirty="0">
                          <a:effectLst/>
                        </a:rPr>
                        <a:t> </a:t>
                      </a:r>
                      <a:endParaRPr lang="es-MX" sz="500" dirty="0">
                        <a:effectLst/>
                      </a:endParaRPr>
                    </a:p>
                    <a:p>
                      <a:r>
                        <a:rPr lang="es-ES" sz="600" dirty="0">
                          <a:effectLst/>
                        </a:rPr>
                        <a:t>El uso incorrecto de los signos de puntuación es frecuente.</a:t>
                      </a:r>
                      <a:endParaRPr lang="es-MX" sz="500" dirty="0">
                        <a:effectLst/>
                      </a:endParaRPr>
                    </a:p>
                    <a:p>
                      <a:r>
                        <a:rPr lang="es-ES" sz="600" dirty="0">
                          <a:effectLst/>
                        </a:rPr>
                        <a:t> </a:t>
                      </a:r>
                      <a:endParaRPr lang="es-MX" sz="500" dirty="0">
                        <a:effectLst/>
                      </a:endParaRPr>
                    </a:p>
                    <a:p>
                      <a:r>
                        <a:rPr lang="es-MX" sz="600" dirty="0">
                          <a:effectLst/>
                        </a:rPr>
                        <a:t>La información presentada no </a:t>
                      </a:r>
                      <a:endParaRPr lang="es-MX" sz="500" dirty="0">
                        <a:effectLst/>
                      </a:endParaRPr>
                    </a:p>
                    <a:p>
                      <a:r>
                        <a:rPr lang="es-MX" sz="600" dirty="0">
                          <a:effectLst/>
                        </a:rPr>
                        <a:t>es rigurosa con la investigación </a:t>
                      </a:r>
                      <a:endParaRPr lang="es-MX" sz="500" dirty="0">
                        <a:effectLst/>
                      </a:endParaRPr>
                    </a:p>
                    <a:p>
                      <a:r>
                        <a:rPr lang="es-MX" sz="600" dirty="0">
                          <a:effectLst/>
                        </a:rPr>
                        <a:t>realizada. Además, no es suficiente o bien no se halla bien argumentada a lo largo de todo el informe.</a:t>
                      </a:r>
                      <a:endParaRPr lang="es-MX" sz="500" dirty="0">
                        <a:effectLst/>
                      </a:endParaRPr>
                    </a:p>
                    <a:p>
                      <a:r>
                        <a:rPr lang="es-MX" sz="600" dirty="0">
                          <a:effectLst/>
                        </a:rPr>
                        <a:t>No se realiza ninguna propuesta o bien es irreal, o está mal explicada. Si hay propuesta, ésta no se fundamenta en la </a:t>
                      </a:r>
                      <a:endParaRPr lang="es-MX" sz="500" dirty="0">
                        <a:effectLst/>
                      </a:endParaRPr>
                    </a:p>
                    <a:p>
                      <a:r>
                        <a:rPr lang="es-MX" sz="600" dirty="0">
                          <a:effectLst/>
                        </a:rPr>
                        <a:t>investigación.</a:t>
                      </a:r>
                      <a:endParaRPr lang="es-MX" sz="500" dirty="0">
                        <a:effectLst/>
                      </a:endParaRPr>
                    </a:p>
                    <a:p>
                      <a:r>
                        <a:rPr lang="es-MX" sz="600" dirty="0">
                          <a:effectLst/>
                        </a:rPr>
                        <a:t> </a:t>
                      </a:r>
                      <a:endParaRPr lang="es-MX" sz="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454" marR="34454" marT="0" marB="0"/>
                </a:tc>
                <a:extLst>
                  <a:ext uri="{0D108BD9-81ED-4DB2-BD59-A6C34878D82A}">
                    <a16:rowId xmlns:a16="http://schemas.microsoft.com/office/drawing/2014/main" val="2968706028"/>
                  </a:ext>
                </a:extLst>
              </a:tr>
            </a:tbl>
          </a:graphicData>
        </a:graphic>
      </p:graphicFrame>
      <p:sp>
        <p:nvSpPr>
          <p:cNvPr id="4" name="4 CuadroTexto">
            <a:extLst>
              <a:ext uri="{FF2B5EF4-FFF2-40B4-BE49-F238E27FC236}">
                <a16:creationId xmlns:a16="http://schemas.microsoft.com/office/drawing/2014/main" id="{71A7AF26-E0B6-F480-CC7F-3C14AE9DE1F4}"/>
              </a:ext>
            </a:extLst>
          </p:cNvPr>
          <p:cNvSpPr txBox="1">
            <a:spLocks noChangeArrowheads="1"/>
          </p:cNvSpPr>
          <p:nvPr/>
        </p:nvSpPr>
        <p:spPr bwMode="auto">
          <a:xfrm>
            <a:off x="3167796" y="363775"/>
            <a:ext cx="43760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ESCUELA NORMAL DE EDUCACIÓN PREESCOLAR</a:t>
            </a:r>
            <a:endParaRPr kumimoji="0" lang="es-MX" altLang="es-MX" sz="6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0" i="0" u="none"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CICLO ESCOLAR: </a:t>
            </a:r>
            <a:r>
              <a:rPr kumimoji="0" lang="es-MX" altLang="es-MX" sz="1400" b="0" i="0" u="sng"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2023 – 2024</a:t>
            </a:r>
            <a:endParaRPr kumimoji="0" lang="es-MX" altLang="es-MX" sz="600" b="0" i="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400" b="0" i="0" u="sng" strike="noStrike" cap="none" normalizeH="0" baseline="0" dirty="0">
                <a:ln>
                  <a:noFill/>
                </a:ln>
                <a:effectLst/>
                <a:latin typeface="Times New Roman" panose="02020603050405020304" pitchFamily="18" charset="0"/>
                <a:ea typeface="Calibri" panose="020F0502020204030204" pitchFamily="34" charset="0"/>
                <a:cs typeface="Times New Roman" panose="02020603050405020304" pitchFamily="18" charset="0"/>
              </a:rPr>
              <a:t>Cuarto Semestre </a:t>
            </a:r>
            <a:endParaRPr kumimoji="0" lang="es-MX" altLang="es-MX" sz="1800" b="0" i="0" u="none" strike="noStrike" cap="none" normalizeH="0" baseline="0" dirty="0">
              <a:ln>
                <a:noFill/>
              </a:ln>
              <a:effectLst/>
              <a:latin typeface="Arial" panose="020B0604020202020204" pitchFamily="34" charset="0"/>
            </a:endParaRPr>
          </a:p>
        </p:txBody>
      </p:sp>
      <p:pic>
        <p:nvPicPr>
          <p:cNvPr id="3073" name="Picture 339841211">
            <a:extLst>
              <a:ext uri="{FF2B5EF4-FFF2-40B4-BE49-F238E27FC236}">
                <a16:creationId xmlns:a16="http://schemas.microsoft.com/office/drawing/2014/main" id="{3D2E7ED4-5518-3449-9C42-6D3A86B77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562733"/>
            <a:ext cx="571500" cy="704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998480A-2DA4-87B0-6E9C-3F8C9D7DD6FF}"/>
              </a:ext>
            </a:extLst>
          </p:cNvPr>
          <p:cNvSpPr>
            <a:spLocks noChangeArrowheads="1"/>
          </p:cNvSpPr>
          <p:nvPr/>
        </p:nvSpPr>
        <p:spPr bwMode="auto">
          <a:xfrm>
            <a:off x="2879725" y="2184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7" name="Rectangle 5">
            <a:extLst>
              <a:ext uri="{FF2B5EF4-FFF2-40B4-BE49-F238E27FC236}">
                <a16:creationId xmlns:a16="http://schemas.microsoft.com/office/drawing/2014/main" id="{6A4A13E8-F369-6B42-9F3B-570985D71E76}"/>
              </a:ext>
            </a:extLst>
          </p:cNvPr>
          <p:cNvSpPr>
            <a:spLocks noChangeArrowheads="1"/>
          </p:cNvSpPr>
          <p:nvPr/>
        </p:nvSpPr>
        <p:spPr bwMode="auto">
          <a:xfrm>
            <a:off x="2879725" y="934226"/>
            <a:ext cx="243368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dirty="0">
                <a:ln>
                  <a:noFill/>
                </a:ln>
                <a:solidFill>
                  <a:schemeClr val="tx1"/>
                </a:solidFill>
                <a:effectLst/>
                <a:latin typeface="Arial" panose="020B0604020202020204" pitchFamily="34" charset="0"/>
              </a:rPr>
            </a:br>
            <a:endParaRPr kumimoji="0" lang="es-MX" alt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1400" b="1" i="0" u="none" strike="noStrike" cap="none" normalizeH="0" baseline="0" dirty="0">
                <a:ln>
                  <a:noFill/>
                </a:ln>
                <a:effectLst/>
                <a:latin typeface="Arial Narrow" panose="020B0606020202030204" pitchFamily="34" charset="0"/>
                <a:ea typeface="Times New Roman" panose="02020603050405020304" pitchFamily="18" charset="0"/>
                <a:cs typeface="Times New Roman" panose="02020603050405020304" pitchFamily="18" charset="0"/>
              </a:rPr>
              <a:t>Rubrica para evaluar el Informe </a:t>
            </a:r>
            <a:endParaRPr kumimoji="0" lang="es-MX" altLang="es-MX"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a 8">
            <a:extLst>
              <a:ext uri="{FF2B5EF4-FFF2-40B4-BE49-F238E27FC236}">
                <a16:creationId xmlns:a16="http://schemas.microsoft.com/office/drawing/2014/main" id="{8197DB24-D67D-EEA2-B5EC-9AD9711DA46F}"/>
              </a:ext>
            </a:extLst>
          </p:cNvPr>
          <p:cNvGraphicFramePr>
            <a:graphicFrameLocks noGrp="1"/>
          </p:cNvGraphicFramePr>
          <p:nvPr>
            <p:extLst>
              <p:ext uri="{D42A27DB-BD31-4B8C-83A1-F6EECF244321}">
                <p14:modId xmlns:p14="http://schemas.microsoft.com/office/powerpoint/2010/main" val="2616277455"/>
              </p:ext>
            </p:extLst>
          </p:nvPr>
        </p:nvGraphicFramePr>
        <p:xfrm>
          <a:off x="5387520" y="4121103"/>
          <a:ext cx="4435517" cy="1645920"/>
        </p:xfrm>
        <a:graphic>
          <a:graphicData uri="http://schemas.openxmlformats.org/drawingml/2006/table">
            <a:tbl>
              <a:tblPr firstRow="1" firstCol="1" bandRow="1">
                <a:tableStyleId>{5C22544A-7EE6-4342-B048-85BDC9FD1C3A}</a:tableStyleId>
              </a:tblPr>
              <a:tblGrid>
                <a:gridCol w="2355849">
                  <a:extLst>
                    <a:ext uri="{9D8B030D-6E8A-4147-A177-3AD203B41FA5}">
                      <a16:colId xmlns:a16="http://schemas.microsoft.com/office/drawing/2014/main" val="2353708718"/>
                    </a:ext>
                  </a:extLst>
                </a:gridCol>
                <a:gridCol w="230857">
                  <a:extLst>
                    <a:ext uri="{9D8B030D-6E8A-4147-A177-3AD203B41FA5}">
                      <a16:colId xmlns:a16="http://schemas.microsoft.com/office/drawing/2014/main" val="625107779"/>
                    </a:ext>
                  </a:extLst>
                </a:gridCol>
                <a:gridCol w="231183">
                  <a:extLst>
                    <a:ext uri="{9D8B030D-6E8A-4147-A177-3AD203B41FA5}">
                      <a16:colId xmlns:a16="http://schemas.microsoft.com/office/drawing/2014/main" val="2778631212"/>
                    </a:ext>
                  </a:extLst>
                </a:gridCol>
                <a:gridCol w="1617628">
                  <a:extLst>
                    <a:ext uri="{9D8B030D-6E8A-4147-A177-3AD203B41FA5}">
                      <a16:colId xmlns:a16="http://schemas.microsoft.com/office/drawing/2014/main" val="3801108179"/>
                    </a:ext>
                  </a:extLst>
                </a:gridCol>
              </a:tblGrid>
              <a:tr h="394781">
                <a:tc>
                  <a:txBody>
                    <a:bodyPr/>
                    <a:lstStyle/>
                    <a:p>
                      <a:pPr algn="just">
                        <a:tabLst>
                          <a:tab pos="2095500" algn="l"/>
                        </a:tabLst>
                      </a:pPr>
                      <a:r>
                        <a:rPr lang="es-ES_tradnl" sz="900">
                          <a:effectLst/>
                        </a:rPr>
                        <a:t>Título: Primera letra con mayúscula, centrado, negritas, Times New Román 14 </a:t>
                      </a:r>
                      <a:endParaRPr lang="es-MX" sz="900">
                        <a:effectLst/>
                      </a:endParaRPr>
                    </a:p>
                    <a:p>
                      <a:pPr algn="l">
                        <a:tabLst>
                          <a:tab pos="2095500" algn="l"/>
                        </a:tabLst>
                      </a:pPr>
                      <a:r>
                        <a:rPr lang="es-ES_tradnl" sz="900">
                          <a:effectLst/>
                        </a:rPr>
                        <a:t>Espaciado anterior 0, posterior 24 y sangría 0</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SI</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NO</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OBSERVACIONES</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extLst>
                  <a:ext uri="{0D108BD9-81ED-4DB2-BD59-A6C34878D82A}">
                    <a16:rowId xmlns:a16="http://schemas.microsoft.com/office/drawing/2014/main" val="2320860926"/>
                  </a:ext>
                </a:extLst>
              </a:tr>
              <a:tr h="197091">
                <a:tc>
                  <a:txBody>
                    <a:bodyPr/>
                    <a:lstStyle/>
                    <a:p>
                      <a:pPr algn="just">
                        <a:tabLst>
                          <a:tab pos="2095500" algn="l"/>
                        </a:tabLst>
                      </a:pPr>
                      <a:r>
                        <a:rPr lang="es-ES_tradnl" sz="900">
                          <a:effectLst/>
                        </a:rPr>
                        <a:t>Desarrollo del trabajo: </a:t>
                      </a:r>
                      <a:r>
                        <a:rPr lang="es-MX" sz="900">
                          <a:effectLst/>
                        </a:rPr>
                        <a:t> Times New Román 12, alineado a la izquierda</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extLst>
                  <a:ext uri="{0D108BD9-81ED-4DB2-BD59-A6C34878D82A}">
                    <a16:rowId xmlns:a16="http://schemas.microsoft.com/office/drawing/2014/main" val="3632180345"/>
                  </a:ext>
                </a:extLst>
              </a:tr>
              <a:tr h="408560">
                <a:tc>
                  <a:txBody>
                    <a:bodyPr/>
                    <a:lstStyle/>
                    <a:p>
                      <a:pPr algn="just"/>
                      <a:r>
                        <a:rPr lang="es-ES_tradnl" sz="900">
                          <a:effectLst/>
                        </a:rPr>
                        <a:t>Conclusiones: Primera letra con mayúscula, centrado, negritas, Times New Román 14</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dirty="0">
                          <a:effectLst/>
                        </a:rPr>
                        <a:t> </a:t>
                      </a:r>
                      <a:endParaRPr lang="es-MX"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extLst>
                  <a:ext uri="{0D108BD9-81ED-4DB2-BD59-A6C34878D82A}">
                    <a16:rowId xmlns:a16="http://schemas.microsoft.com/office/drawing/2014/main" val="3451124085"/>
                  </a:ext>
                </a:extLst>
              </a:tr>
              <a:tr h="184511">
                <a:tc>
                  <a:txBody>
                    <a:bodyPr/>
                    <a:lstStyle/>
                    <a:p>
                      <a:pPr algn="l"/>
                      <a:r>
                        <a:rPr lang="es-ES_tradnl" sz="900" dirty="0">
                          <a:effectLst/>
                        </a:rPr>
                        <a:t>Desarrollo de las conclusiones: Times New Román 12</a:t>
                      </a:r>
                      <a:endParaRPr lang="es-MX"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a:effectLst/>
                        </a:rPr>
                        <a:t>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ctr"/>
                      <a:r>
                        <a:rPr lang="es-ES_tradnl" sz="900" dirty="0">
                          <a:effectLst/>
                        </a:rPr>
                        <a:t> </a:t>
                      </a:r>
                      <a:endParaRPr lang="es-MX"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extLst>
                  <a:ext uri="{0D108BD9-81ED-4DB2-BD59-A6C34878D82A}">
                    <a16:rowId xmlns:a16="http://schemas.microsoft.com/office/drawing/2014/main" val="628062214"/>
                  </a:ext>
                </a:extLst>
              </a:tr>
            </a:tbl>
          </a:graphicData>
        </a:graphic>
      </p:graphicFrame>
      <p:graphicFrame>
        <p:nvGraphicFramePr>
          <p:cNvPr id="10" name="Tabla 9">
            <a:extLst>
              <a:ext uri="{FF2B5EF4-FFF2-40B4-BE49-F238E27FC236}">
                <a16:creationId xmlns:a16="http://schemas.microsoft.com/office/drawing/2014/main" id="{81C4297B-3981-2E99-5754-8E09D60922C3}"/>
              </a:ext>
            </a:extLst>
          </p:cNvPr>
          <p:cNvGraphicFramePr>
            <a:graphicFrameLocks noGrp="1"/>
          </p:cNvGraphicFramePr>
          <p:nvPr>
            <p:extLst>
              <p:ext uri="{D42A27DB-BD31-4B8C-83A1-F6EECF244321}">
                <p14:modId xmlns:p14="http://schemas.microsoft.com/office/powerpoint/2010/main" val="92697711"/>
              </p:ext>
            </p:extLst>
          </p:nvPr>
        </p:nvGraphicFramePr>
        <p:xfrm>
          <a:off x="5387520" y="1813739"/>
          <a:ext cx="4309219" cy="2057400"/>
        </p:xfrm>
        <a:graphic>
          <a:graphicData uri="http://schemas.openxmlformats.org/drawingml/2006/table">
            <a:tbl>
              <a:tblPr firstRow="1" firstCol="1" bandRow="1">
                <a:tableStyleId>{5C22544A-7EE6-4342-B048-85BDC9FD1C3A}</a:tableStyleId>
              </a:tblPr>
              <a:tblGrid>
                <a:gridCol w="2288768">
                  <a:extLst>
                    <a:ext uri="{9D8B030D-6E8A-4147-A177-3AD203B41FA5}">
                      <a16:colId xmlns:a16="http://schemas.microsoft.com/office/drawing/2014/main" val="2713993570"/>
                    </a:ext>
                  </a:extLst>
                </a:gridCol>
                <a:gridCol w="276553">
                  <a:extLst>
                    <a:ext uri="{9D8B030D-6E8A-4147-A177-3AD203B41FA5}">
                      <a16:colId xmlns:a16="http://schemas.microsoft.com/office/drawing/2014/main" val="17919364"/>
                    </a:ext>
                  </a:extLst>
                </a:gridCol>
                <a:gridCol w="172331">
                  <a:extLst>
                    <a:ext uri="{9D8B030D-6E8A-4147-A177-3AD203B41FA5}">
                      <a16:colId xmlns:a16="http://schemas.microsoft.com/office/drawing/2014/main" val="2639168854"/>
                    </a:ext>
                  </a:extLst>
                </a:gridCol>
                <a:gridCol w="1571567">
                  <a:extLst>
                    <a:ext uri="{9D8B030D-6E8A-4147-A177-3AD203B41FA5}">
                      <a16:colId xmlns:a16="http://schemas.microsoft.com/office/drawing/2014/main" val="3495421794"/>
                    </a:ext>
                  </a:extLst>
                </a:gridCol>
              </a:tblGrid>
              <a:tr h="287549">
                <a:tc>
                  <a:txBody>
                    <a:bodyPr/>
                    <a:lstStyle/>
                    <a:p>
                      <a:pPr algn="just"/>
                      <a:r>
                        <a:rPr lang="es-ES_tradnl" sz="900">
                          <a:effectLst/>
                        </a:rPr>
                        <a:t>Referencias: Primera letra con mayúscula, centrado, negritas, Times New Román 14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l"/>
                      <a:r>
                        <a:rPr lang="es-ES_tradnl" sz="900">
                          <a:effectLst/>
                        </a:rPr>
                        <a:t>SI</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l"/>
                      <a:r>
                        <a:rPr lang="es-ES_tradnl" sz="900">
                          <a:effectLst/>
                        </a:rPr>
                        <a:t>NO</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l"/>
                      <a:r>
                        <a:rPr lang="es-ES_tradnl" sz="900">
                          <a:effectLst/>
                        </a:rPr>
                        <a:t>                             OBSERVACIONES</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extLst>
                  <a:ext uri="{0D108BD9-81ED-4DB2-BD59-A6C34878D82A}">
                    <a16:rowId xmlns:a16="http://schemas.microsoft.com/office/drawing/2014/main" val="1823871908"/>
                  </a:ext>
                </a:extLst>
              </a:tr>
              <a:tr h="1006422">
                <a:tc>
                  <a:txBody>
                    <a:bodyPr/>
                    <a:lstStyle/>
                    <a:p>
                      <a:pPr algn="l"/>
                      <a:r>
                        <a:rPr lang="es-ES_tradnl" sz="900">
                          <a:effectLst/>
                        </a:rPr>
                        <a:t>Incluir sangría especial 1.25</a:t>
                      </a:r>
                      <a:endParaRPr lang="es-MX" sz="900">
                        <a:effectLst/>
                      </a:endParaRPr>
                    </a:p>
                    <a:p>
                      <a:pPr algn="l"/>
                      <a:r>
                        <a:rPr lang="es-ES_tradnl" sz="900">
                          <a:effectLst/>
                        </a:rPr>
                        <a:t>Se ordena alfabéticamente por la primera letra del apellido del autor.</a:t>
                      </a:r>
                      <a:endParaRPr lang="es-MX" sz="900">
                        <a:effectLst/>
                      </a:endParaRPr>
                    </a:p>
                    <a:p>
                      <a:pPr algn="l"/>
                      <a:r>
                        <a:rPr lang="es-ES_tradnl" sz="900">
                          <a:effectLst/>
                        </a:rPr>
                        <a:t>El nombre del libro deberá ir en letra cursiva</a:t>
                      </a:r>
                      <a:endParaRPr lang="es-MX" sz="900">
                        <a:effectLst/>
                      </a:endParaRPr>
                    </a:p>
                    <a:p>
                      <a:pPr algn="l"/>
                      <a:r>
                        <a:rPr lang="es-ES_tradnl" sz="900">
                          <a:effectLst/>
                        </a:rPr>
                        <a:t>Se escribe apellido del autor, iniciales de su(s) nombre(s). Año entre paréntesis. Título del libro. Ciudad: Editorial</a:t>
                      </a:r>
                      <a:endParaRPr lang="es-MX" sz="900">
                        <a:effectLst/>
                      </a:endParaRPr>
                    </a:p>
                    <a:p>
                      <a:pPr algn="l"/>
                      <a:r>
                        <a:rPr lang="es-ES_tradnl" sz="900">
                          <a:effectLst/>
                        </a:rPr>
                        <a:t>Cuando el autor sea SEP deberá decir completo Secretaría de Educación Pública</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l"/>
                      <a:r>
                        <a:rPr lang="es-ES_tradnl" sz="900">
                          <a:effectLst/>
                        </a:rPr>
                        <a:t>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l"/>
                      <a:r>
                        <a:rPr lang="es-ES_tradnl" sz="900">
                          <a:effectLst/>
                        </a:rPr>
                        <a:t> </a:t>
                      </a:r>
                      <a:endParaRPr lang="es-MX"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tc>
                  <a:txBody>
                    <a:bodyPr/>
                    <a:lstStyle/>
                    <a:p>
                      <a:pPr algn="l"/>
                      <a:r>
                        <a:rPr lang="es-ES_tradnl" sz="900" dirty="0">
                          <a:effectLst/>
                        </a:rPr>
                        <a:t> </a:t>
                      </a:r>
                      <a:endParaRPr lang="es-MX"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699" marR="64699" marT="0" marB="0"/>
                </a:tc>
                <a:extLst>
                  <a:ext uri="{0D108BD9-81ED-4DB2-BD59-A6C34878D82A}">
                    <a16:rowId xmlns:a16="http://schemas.microsoft.com/office/drawing/2014/main" val="1318960780"/>
                  </a:ext>
                </a:extLst>
              </a:tr>
            </a:tbl>
          </a:graphicData>
        </a:graphic>
      </p:graphicFrame>
      <p:sp>
        <p:nvSpPr>
          <p:cNvPr id="11" name="Rectangle 6">
            <a:extLst>
              <a:ext uri="{FF2B5EF4-FFF2-40B4-BE49-F238E27FC236}">
                <a16:creationId xmlns:a16="http://schemas.microsoft.com/office/drawing/2014/main" id="{D6E19EFB-B08A-559E-2045-794BC3A14FFC}"/>
              </a:ext>
            </a:extLst>
          </p:cNvPr>
          <p:cNvSpPr>
            <a:spLocks noChangeArrowheads="1"/>
          </p:cNvSpPr>
          <p:nvPr/>
        </p:nvSpPr>
        <p:spPr bwMode="auto">
          <a:xfrm>
            <a:off x="5622383" y="1190033"/>
            <a:ext cx="33169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095500" algn="l"/>
              </a:tabLst>
              <a:defRPr>
                <a:solidFill>
                  <a:schemeClr val="tx1"/>
                </a:solidFill>
                <a:latin typeface="Arial" panose="020B0604020202020204" pitchFamily="34" charset="0"/>
              </a:defRPr>
            </a:lvl1pPr>
            <a:lvl2pPr eaLnBrk="0" fontAlgn="base" hangingPunct="0">
              <a:spcBef>
                <a:spcPct val="0"/>
              </a:spcBef>
              <a:spcAft>
                <a:spcPct val="0"/>
              </a:spcAft>
              <a:tabLst>
                <a:tab pos="2095500" algn="l"/>
              </a:tabLst>
              <a:defRPr>
                <a:solidFill>
                  <a:schemeClr val="tx1"/>
                </a:solidFill>
                <a:latin typeface="Arial" panose="020B0604020202020204" pitchFamily="34" charset="0"/>
              </a:defRPr>
            </a:lvl2pPr>
            <a:lvl3pPr eaLnBrk="0" fontAlgn="base" hangingPunct="0">
              <a:spcBef>
                <a:spcPct val="0"/>
              </a:spcBef>
              <a:spcAft>
                <a:spcPct val="0"/>
              </a:spcAft>
              <a:tabLst>
                <a:tab pos="2095500" algn="l"/>
              </a:tabLst>
              <a:defRPr>
                <a:solidFill>
                  <a:schemeClr val="tx1"/>
                </a:solidFill>
                <a:latin typeface="Arial" panose="020B0604020202020204" pitchFamily="34" charset="0"/>
              </a:defRPr>
            </a:lvl3pPr>
            <a:lvl4pPr eaLnBrk="0" fontAlgn="base" hangingPunct="0">
              <a:spcBef>
                <a:spcPct val="0"/>
              </a:spcBef>
              <a:spcAft>
                <a:spcPct val="0"/>
              </a:spcAft>
              <a:tabLst>
                <a:tab pos="2095500" algn="l"/>
              </a:tabLst>
              <a:defRPr>
                <a:solidFill>
                  <a:schemeClr val="tx1"/>
                </a:solidFill>
                <a:latin typeface="Arial" panose="020B0604020202020204" pitchFamily="34" charset="0"/>
              </a:defRPr>
            </a:lvl4pPr>
            <a:lvl5pPr eaLnBrk="0" fontAlgn="base" hangingPunct="0">
              <a:spcBef>
                <a:spcPct val="0"/>
              </a:spcBef>
              <a:spcAft>
                <a:spcPct val="0"/>
              </a:spcAft>
              <a:tabLst>
                <a:tab pos="2095500" algn="l"/>
              </a:tabLst>
              <a:defRPr>
                <a:solidFill>
                  <a:schemeClr val="tx1"/>
                </a:solidFill>
                <a:latin typeface="Arial" panose="020B0604020202020204" pitchFamily="34" charset="0"/>
              </a:defRPr>
            </a:lvl5pPr>
            <a:lvl6pPr eaLnBrk="0" fontAlgn="base" hangingPunct="0">
              <a:spcBef>
                <a:spcPct val="0"/>
              </a:spcBef>
              <a:spcAft>
                <a:spcPct val="0"/>
              </a:spcAft>
              <a:tabLst>
                <a:tab pos="2095500" algn="l"/>
              </a:tabLst>
              <a:defRPr>
                <a:solidFill>
                  <a:schemeClr val="tx1"/>
                </a:solidFill>
                <a:latin typeface="Arial" panose="020B0604020202020204" pitchFamily="34" charset="0"/>
              </a:defRPr>
            </a:lvl6pPr>
            <a:lvl7pPr eaLnBrk="0" fontAlgn="base" hangingPunct="0">
              <a:spcBef>
                <a:spcPct val="0"/>
              </a:spcBef>
              <a:spcAft>
                <a:spcPct val="0"/>
              </a:spcAft>
              <a:tabLst>
                <a:tab pos="2095500" algn="l"/>
              </a:tabLst>
              <a:defRPr>
                <a:solidFill>
                  <a:schemeClr val="tx1"/>
                </a:solidFill>
                <a:latin typeface="Arial" panose="020B0604020202020204" pitchFamily="34" charset="0"/>
              </a:defRPr>
            </a:lvl7pPr>
            <a:lvl8pPr eaLnBrk="0" fontAlgn="base" hangingPunct="0">
              <a:spcBef>
                <a:spcPct val="0"/>
              </a:spcBef>
              <a:spcAft>
                <a:spcPct val="0"/>
              </a:spcAft>
              <a:tabLst>
                <a:tab pos="2095500" algn="l"/>
              </a:tabLst>
              <a:defRPr>
                <a:solidFill>
                  <a:schemeClr val="tx1"/>
                </a:solidFill>
                <a:latin typeface="Arial" panose="020B0604020202020204" pitchFamily="34" charset="0"/>
              </a:defRPr>
            </a:lvl8pPr>
            <a:lvl9pPr eaLnBrk="0" fontAlgn="base" hangingPunct="0">
              <a:spcBef>
                <a:spcPct val="0"/>
              </a:spcBef>
              <a:spcAft>
                <a:spcPct val="0"/>
              </a:spcAft>
              <a:tabLst>
                <a:tab pos="2095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095500" algn="l"/>
              </a:tabLst>
            </a:pPr>
            <a:r>
              <a:rPr kumimoji="0" lang="es-MX" altLang="es-MX" sz="1400" b="1" i="0" u="none" strike="noStrike" cap="none" normalizeH="0" baseline="0" dirty="0" bmk="_Hlk85716866">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TIPOLOGÍA DEL TRABAJO</a:t>
            </a:r>
            <a:endParaRPr kumimoji="0" lang="es-MX" altLang="es-MX" sz="600" b="0" i="0" u="none" strike="noStrike" cap="none" normalizeH="0" baseline="0" dirty="0" bmk="_Hlk85716866">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095500" algn="l"/>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094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7075" y="413549"/>
            <a:ext cx="6919610" cy="707886"/>
          </a:xfrm>
          <a:prstGeom prst="rect">
            <a:avLst/>
          </a:prstGeom>
          <a:noFill/>
        </p:spPr>
        <p:txBody>
          <a:bodyPr wrap="square" rtlCol="0">
            <a:spAutoFit/>
          </a:bodyPr>
          <a:lstStyle/>
          <a:p>
            <a:pPr algn="ctr"/>
            <a:r>
              <a:rPr lang="es-MX" sz="4000" b="1" dirty="0"/>
              <a:t>Propósito</a:t>
            </a:r>
          </a:p>
        </p:txBody>
      </p:sp>
      <p:sp>
        <p:nvSpPr>
          <p:cNvPr id="3" name="Rectángulo 2"/>
          <p:cNvSpPr/>
          <p:nvPr/>
        </p:nvSpPr>
        <p:spPr>
          <a:xfrm>
            <a:off x="913080" y="1533649"/>
            <a:ext cx="7803793" cy="3477875"/>
          </a:xfrm>
          <a:prstGeom prst="rect">
            <a:avLst/>
          </a:prstGeom>
        </p:spPr>
        <p:txBody>
          <a:bodyPr wrap="square">
            <a:spAutoFit/>
          </a:bodyPr>
          <a:lstStyle/>
          <a:p>
            <a:pPr marL="457200" indent="-457200" algn="just">
              <a:buFont typeface="Arial" panose="020B0604020202020204" pitchFamily="34" charset="0"/>
              <a:buChar char="•"/>
            </a:pPr>
            <a:r>
              <a:rPr lang="es-MX" sz="2400" dirty="0"/>
              <a:t>Que el estudiantado normalista, diseñe, aplique y sistematice sus estrategias de enseñanza, aprendizaje y evaluación en los distintos campos del conocimiento. Que favorezcan el diseño de estrategias de enseñanza aprendizaje con enfoques y contenidos derivados de los programas de estudio vigentes.</a:t>
            </a:r>
            <a:endParaRPr lang="es-MX" sz="2400" b="1" dirty="0"/>
          </a:p>
          <a:p>
            <a:pPr algn="just"/>
            <a:r>
              <a:rPr lang="es-MX" sz="2800" b="1" dirty="0"/>
              <a:t> </a:t>
            </a:r>
          </a:p>
        </p:txBody>
      </p:sp>
    </p:spTree>
    <p:extLst>
      <p:ext uri="{BB962C8B-B14F-4D97-AF65-F5344CB8AC3E}">
        <p14:creationId xmlns:p14="http://schemas.microsoft.com/office/powerpoint/2010/main" val="9480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a 28">
            <a:extLst>
              <a:ext uri="{FF2B5EF4-FFF2-40B4-BE49-F238E27FC236}">
                <a16:creationId xmlns:a16="http://schemas.microsoft.com/office/drawing/2014/main" id="{E7172C58-E281-38F0-9F28-081FEA1668D0}"/>
              </a:ext>
            </a:extLst>
          </p:cNvPr>
          <p:cNvGraphicFramePr>
            <a:graphicFrameLocks noGrp="1"/>
          </p:cNvGraphicFramePr>
          <p:nvPr>
            <p:extLst>
              <p:ext uri="{D42A27DB-BD31-4B8C-83A1-F6EECF244321}">
                <p14:modId xmlns:p14="http://schemas.microsoft.com/office/powerpoint/2010/main" val="1734965450"/>
              </p:ext>
            </p:extLst>
          </p:nvPr>
        </p:nvGraphicFramePr>
        <p:xfrm>
          <a:off x="1932523" y="2013451"/>
          <a:ext cx="5276679" cy="4396788"/>
        </p:xfrm>
        <a:graphic>
          <a:graphicData uri="http://schemas.openxmlformats.org/drawingml/2006/table">
            <a:tbl>
              <a:tblPr firstRow="1" firstCol="1" bandRow="1">
                <a:tableStyleId>{5C22544A-7EE6-4342-B048-85BDC9FD1C3A}</a:tableStyleId>
              </a:tblPr>
              <a:tblGrid>
                <a:gridCol w="714670">
                  <a:extLst>
                    <a:ext uri="{9D8B030D-6E8A-4147-A177-3AD203B41FA5}">
                      <a16:colId xmlns:a16="http://schemas.microsoft.com/office/drawing/2014/main" val="3036156684"/>
                    </a:ext>
                  </a:extLst>
                </a:gridCol>
                <a:gridCol w="918450">
                  <a:extLst>
                    <a:ext uri="{9D8B030D-6E8A-4147-A177-3AD203B41FA5}">
                      <a16:colId xmlns:a16="http://schemas.microsoft.com/office/drawing/2014/main" val="1836185297"/>
                    </a:ext>
                  </a:extLst>
                </a:gridCol>
                <a:gridCol w="918450">
                  <a:extLst>
                    <a:ext uri="{9D8B030D-6E8A-4147-A177-3AD203B41FA5}">
                      <a16:colId xmlns:a16="http://schemas.microsoft.com/office/drawing/2014/main" val="2940799598"/>
                    </a:ext>
                  </a:extLst>
                </a:gridCol>
                <a:gridCol w="1122951">
                  <a:extLst>
                    <a:ext uri="{9D8B030D-6E8A-4147-A177-3AD203B41FA5}">
                      <a16:colId xmlns:a16="http://schemas.microsoft.com/office/drawing/2014/main" val="3065288620"/>
                    </a:ext>
                  </a:extLst>
                </a:gridCol>
                <a:gridCol w="1122951">
                  <a:extLst>
                    <a:ext uri="{9D8B030D-6E8A-4147-A177-3AD203B41FA5}">
                      <a16:colId xmlns:a16="http://schemas.microsoft.com/office/drawing/2014/main" val="715678585"/>
                    </a:ext>
                  </a:extLst>
                </a:gridCol>
                <a:gridCol w="479207">
                  <a:extLst>
                    <a:ext uri="{9D8B030D-6E8A-4147-A177-3AD203B41FA5}">
                      <a16:colId xmlns:a16="http://schemas.microsoft.com/office/drawing/2014/main" val="1854190673"/>
                    </a:ext>
                  </a:extLst>
                </a:gridCol>
              </a:tblGrid>
              <a:tr h="256526">
                <a:tc rowSpan="2">
                  <a:txBody>
                    <a:bodyPr/>
                    <a:lstStyle/>
                    <a:p>
                      <a:pPr algn="ctr">
                        <a:lnSpc>
                          <a:spcPct val="107000"/>
                        </a:lnSpc>
                        <a:spcAft>
                          <a:spcPts val="800"/>
                        </a:spcAft>
                      </a:pPr>
                      <a:r>
                        <a:rPr lang="es-MX" sz="600" kern="100">
                          <a:effectLst/>
                        </a:rPr>
                        <a:t> </a:t>
                      </a:r>
                    </a:p>
                    <a:p>
                      <a:pPr algn="ctr">
                        <a:lnSpc>
                          <a:spcPct val="107000"/>
                        </a:lnSpc>
                        <a:spcAft>
                          <a:spcPts val="800"/>
                        </a:spcAft>
                      </a:pPr>
                      <a:r>
                        <a:rPr lang="es-MX" sz="600" kern="100">
                          <a:effectLst/>
                        </a:rPr>
                        <a:t>CRITERIOS DE EVALUACIÓN</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gridSpan="4">
                  <a:txBody>
                    <a:bodyPr/>
                    <a:lstStyle/>
                    <a:p>
                      <a:pPr algn="ctr">
                        <a:lnSpc>
                          <a:spcPct val="107000"/>
                        </a:lnSpc>
                        <a:spcAft>
                          <a:spcPts val="800"/>
                        </a:spcAft>
                      </a:pPr>
                      <a:r>
                        <a:rPr lang="es-MX" sz="600" kern="100">
                          <a:effectLst/>
                        </a:rPr>
                        <a:t>NIVELES DE DESEMPEÑO</a:t>
                      </a:r>
                    </a:p>
                    <a:p>
                      <a:pPr algn="ctr">
                        <a:lnSpc>
                          <a:spcPct val="107000"/>
                        </a:lnSpc>
                        <a:spcAft>
                          <a:spcPts val="800"/>
                        </a:spcAft>
                      </a:pPr>
                      <a:r>
                        <a:rPr lang="es-MX" sz="600" kern="100">
                          <a:effectLst/>
                        </a:rPr>
                        <a:t>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a:lnSpc>
                          <a:spcPct val="107000"/>
                        </a:lnSpc>
                        <a:spcAft>
                          <a:spcPts val="800"/>
                        </a:spcAft>
                      </a:pPr>
                      <a:r>
                        <a:rPr lang="es-MX" sz="600" kern="100">
                          <a:effectLst/>
                        </a:rPr>
                        <a:t> </a:t>
                      </a:r>
                    </a:p>
                    <a:p>
                      <a:pPr algn="ctr">
                        <a:lnSpc>
                          <a:spcPct val="107000"/>
                        </a:lnSpc>
                        <a:spcAft>
                          <a:spcPts val="800"/>
                        </a:spcAft>
                      </a:pPr>
                      <a:r>
                        <a:rPr lang="es-MX" sz="600" kern="100">
                          <a:effectLst/>
                        </a:rPr>
                        <a:t>VALORACIÓN FINAL</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extLst>
                  <a:ext uri="{0D108BD9-81ED-4DB2-BD59-A6C34878D82A}">
                    <a16:rowId xmlns:a16="http://schemas.microsoft.com/office/drawing/2014/main" val="2207952454"/>
                  </a:ext>
                </a:extLst>
              </a:tr>
              <a:tr h="256526">
                <a:tc vMerge="1">
                  <a:txBody>
                    <a:bodyPr/>
                    <a:lstStyle/>
                    <a:p>
                      <a:endParaRPr lang="es-MX"/>
                    </a:p>
                  </a:txBody>
                  <a:tcPr/>
                </a:tc>
                <a:tc>
                  <a:txBody>
                    <a:bodyPr/>
                    <a:lstStyle/>
                    <a:p>
                      <a:pPr algn="ctr">
                        <a:lnSpc>
                          <a:spcPct val="107000"/>
                        </a:lnSpc>
                        <a:spcAft>
                          <a:spcPts val="800"/>
                        </a:spcAft>
                      </a:pPr>
                      <a:r>
                        <a:rPr lang="es-MX" sz="600" kern="100">
                          <a:effectLst/>
                        </a:rPr>
                        <a:t>EXCELENTE</a:t>
                      </a:r>
                    </a:p>
                    <a:p>
                      <a:pPr algn="ctr">
                        <a:lnSpc>
                          <a:spcPct val="107000"/>
                        </a:lnSpc>
                        <a:spcAft>
                          <a:spcPts val="800"/>
                        </a:spcAft>
                      </a:pPr>
                      <a:r>
                        <a:rPr lang="es-MX" sz="600" kern="100">
                          <a:effectLst/>
                        </a:rPr>
                        <a:t>10</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gn="ctr">
                        <a:lnSpc>
                          <a:spcPct val="107000"/>
                        </a:lnSpc>
                        <a:spcAft>
                          <a:spcPts val="800"/>
                        </a:spcAft>
                      </a:pPr>
                      <a:r>
                        <a:rPr lang="es-MX" sz="600" kern="100">
                          <a:effectLst/>
                        </a:rPr>
                        <a:t>BUENO</a:t>
                      </a:r>
                    </a:p>
                    <a:p>
                      <a:pPr algn="ctr">
                        <a:lnSpc>
                          <a:spcPct val="107000"/>
                        </a:lnSpc>
                        <a:spcAft>
                          <a:spcPts val="800"/>
                        </a:spcAft>
                      </a:pPr>
                      <a:r>
                        <a:rPr lang="es-MX" sz="600" kern="100">
                          <a:effectLst/>
                        </a:rPr>
                        <a:t>9</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gn="ctr">
                        <a:lnSpc>
                          <a:spcPct val="107000"/>
                        </a:lnSpc>
                        <a:spcAft>
                          <a:spcPts val="800"/>
                        </a:spcAft>
                      </a:pPr>
                      <a:r>
                        <a:rPr lang="es-MX" sz="600" kern="100">
                          <a:effectLst/>
                        </a:rPr>
                        <a:t>REGULAR</a:t>
                      </a:r>
                    </a:p>
                    <a:p>
                      <a:pPr algn="ctr">
                        <a:lnSpc>
                          <a:spcPct val="107000"/>
                        </a:lnSpc>
                        <a:spcAft>
                          <a:spcPts val="800"/>
                        </a:spcAft>
                      </a:pPr>
                      <a:r>
                        <a:rPr lang="es-MX" sz="600" kern="100">
                          <a:effectLst/>
                        </a:rPr>
                        <a:t>8</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gn="ctr">
                        <a:lnSpc>
                          <a:spcPct val="107000"/>
                        </a:lnSpc>
                        <a:spcAft>
                          <a:spcPts val="800"/>
                        </a:spcAft>
                      </a:pPr>
                      <a:r>
                        <a:rPr lang="es-MX" sz="600" kern="100">
                          <a:effectLst/>
                        </a:rPr>
                        <a:t>INSUFICIENTE</a:t>
                      </a:r>
                    </a:p>
                    <a:p>
                      <a:pPr algn="ctr">
                        <a:lnSpc>
                          <a:spcPct val="107000"/>
                        </a:lnSpc>
                        <a:spcAft>
                          <a:spcPts val="800"/>
                        </a:spcAft>
                      </a:pPr>
                      <a:r>
                        <a:rPr lang="es-MX" sz="600" kern="100">
                          <a:effectLst/>
                        </a:rPr>
                        <a:t>5</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vMerge="1">
                  <a:txBody>
                    <a:bodyPr/>
                    <a:lstStyle/>
                    <a:p>
                      <a:endParaRPr lang="es-MX"/>
                    </a:p>
                  </a:txBody>
                  <a:tcPr/>
                </a:tc>
                <a:extLst>
                  <a:ext uri="{0D108BD9-81ED-4DB2-BD59-A6C34878D82A}">
                    <a16:rowId xmlns:a16="http://schemas.microsoft.com/office/drawing/2014/main" val="3241266671"/>
                  </a:ext>
                </a:extLst>
              </a:tr>
              <a:tr h="822681">
                <a:tc>
                  <a:txBody>
                    <a:bodyPr/>
                    <a:lstStyle/>
                    <a:p>
                      <a:pPr algn="ctr">
                        <a:lnSpc>
                          <a:spcPct val="107000"/>
                        </a:lnSpc>
                        <a:spcAft>
                          <a:spcPts val="800"/>
                        </a:spcAft>
                      </a:pPr>
                      <a:r>
                        <a:rPr lang="es-MX" sz="600" kern="100">
                          <a:effectLst/>
                        </a:rPr>
                        <a:t> </a:t>
                      </a:r>
                    </a:p>
                    <a:p>
                      <a:pPr algn="ctr">
                        <a:lnSpc>
                          <a:spcPct val="107000"/>
                        </a:lnSpc>
                        <a:spcAft>
                          <a:spcPts val="800"/>
                        </a:spcAft>
                      </a:pPr>
                      <a:r>
                        <a:rPr lang="es-MX" sz="600" kern="100">
                          <a:effectLst/>
                        </a:rPr>
                        <a:t> </a:t>
                      </a:r>
                    </a:p>
                    <a:p>
                      <a:pPr algn="ctr">
                        <a:lnSpc>
                          <a:spcPct val="107000"/>
                        </a:lnSpc>
                        <a:spcAft>
                          <a:spcPts val="800"/>
                        </a:spcAft>
                      </a:pPr>
                      <a:r>
                        <a:rPr lang="es-MX" sz="600" kern="100">
                          <a:effectLst/>
                        </a:rPr>
                        <a:t> </a:t>
                      </a:r>
                    </a:p>
                    <a:p>
                      <a:pPr algn="ctr">
                        <a:lnSpc>
                          <a:spcPct val="107000"/>
                        </a:lnSpc>
                        <a:spcAft>
                          <a:spcPts val="800"/>
                        </a:spcAft>
                      </a:pPr>
                      <a:r>
                        <a:rPr lang="es-MX" sz="600" kern="100">
                          <a:effectLst/>
                        </a:rPr>
                        <a:t>CONTENIDO</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cuenta con un inicio, desarrollo y cierre.</a:t>
                      </a:r>
                    </a:p>
                    <a:p>
                      <a:pPr>
                        <a:lnSpc>
                          <a:spcPct val="107000"/>
                        </a:lnSpc>
                        <a:spcAft>
                          <a:spcPts val="800"/>
                        </a:spcAft>
                      </a:pPr>
                      <a:r>
                        <a:rPr lang="es-MX" sz="600" kern="100">
                          <a:effectLst/>
                        </a:rPr>
                        <a:t>Se encuentra bien estructurado, coherente.</a:t>
                      </a:r>
                    </a:p>
                    <a:p>
                      <a:pPr>
                        <a:lnSpc>
                          <a:spcPct val="107000"/>
                        </a:lnSpc>
                        <a:spcAft>
                          <a:spcPts val="800"/>
                        </a:spcAft>
                      </a:pPr>
                      <a:r>
                        <a:rPr lang="es-MX" sz="600" kern="100">
                          <a:effectLst/>
                        </a:rPr>
                        <a:t>La imagen que se presenta tiene relación con el audio.</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cuenta con un inicio, desarrollo </a:t>
                      </a:r>
                    </a:p>
                    <a:p>
                      <a:pPr>
                        <a:lnSpc>
                          <a:spcPct val="107000"/>
                        </a:lnSpc>
                        <a:spcAft>
                          <a:spcPts val="800"/>
                        </a:spcAft>
                      </a:pPr>
                      <a:r>
                        <a:rPr lang="es-MX" sz="600" kern="100">
                          <a:effectLst/>
                        </a:rPr>
                        <a:t>Su contenido es comprensible, aunque puede ser mejorado en su estructura y coherencia </a:t>
                      </a:r>
                    </a:p>
                    <a:p>
                      <a:pPr>
                        <a:lnSpc>
                          <a:spcPct val="107000"/>
                        </a:lnSpc>
                        <a:spcAft>
                          <a:spcPts val="800"/>
                        </a:spcAft>
                      </a:pPr>
                      <a:r>
                        <a:rPr lang="es-MX" sz="600" kern="100">
                          <a:effectLst/>
                        </a:rPr>
                        <a:t>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cuenta con un desarrollo </a:t>
                      </a:r>
                    </a:p>
                    <a:p>
                      <a:pPr>
                        <a:lnSpc>
                          <a:spcPct val="107000"/>
                        </a:lnSpc>
                        <a:spcAft>
                          <a:spcPts val="800"/>
                        </a:spcAft>
                      </a:pPr>
                      <a:r>
                        <a:rPr lang="es-MX" sz="600" kern="100">
                          <a:effectLst/>
                        </a:rPr>
                        <a:t>Su contenido presenta inconsistencia y falta de claridad en su exposición.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presenta un contenido confuso sin estructura y carece de imagen audio.</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extLst>
                  <a:ext uri="{0D108BD9-81ED-4DB2-BD59-A6C34878D82A}">
                    <a16:rowId xmlns:a16="http://schemas.microsoft.com/office/drawing/2014/main" val="908071304"/>
                  </a:ext>
                </a:extLst>
              </a:tr>
              <a:tr h="707470">
                <a:tc>
                  <a:txBody>
                    <a:bodyPr/>
                    <a:lstStyle/>
                    <a:p>
                      <a:pPr algn="ctr">
                        <a:lnSpc>
                          <a:spcPct val="107000"/>
                        </a:lnSpc>
                        <a:spcAft>
                          <a:spcPts val="800"/>
                        </a:spcAft>
                      </a:pPr>
                      <a:r>
                        <a:rPr lang="es-MX" sz="600" kern="100">
                          <a:effectLst/>
                        </a:rPr>
                        <a:t> </a:t>
                      </a:r>
                    </a:p>
                    <a:p>
                      <a:pPr algn="ctr">
                        <a:lnSpc>
                          <a:spcPct val="107000"/>
                        </a:lnSpc>
                        <a:spcAft>
                          <a:spcPts val="800"/>
                        </a:spcAft>
                      </a:pPr>
                      <a:r>
                        <a:rPr lang="es-MX" sz="600" kern="100">
                          <a:effectLst/>
                        </a:rPr>
                        <a:t> </a:t>
                      </a:r>
                    </a:p>
                    <a:p>
                      <a:pPr algn="ctr">
                        <a:lnSpc>
                          <a:spcPct val="107000"/>
                        </a:lnSpc>
                        <a:spcAft>
                          <a:spcPts val="800"/>
                        </a:spcAft>
                      </a:pPr>
                      <a:r>
                        <a:rPr lang="es-MX" sz="600" kern="100">
                          <a:effectLst/>
                        </a:rPr>
                        <a:t> </a:t>
                      </a:r>
                    </a:p>
                    <a:p>
                      <a:pPr algn="ctr">
                        <a:lnSpc>
                          <a:spcPct val="107000"/>
                        </a:lnSpc>
                        <a:spcAft>
                          <a:spcPts val="800"/>
                        </a:spcAft>
                      </a:pPr>
                      <a:r>
                        <a:rPr lang="es-MX" sz="600" kern="100">
                          <a:effectLst/>
                        </a:rPr>
                        <a:t>CREATIVIDAD</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demuestra gran creatividad en su presentación y en la elección de elementos visuales y auditivos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presenta creatividad aceptable, aunque podría ser más innovador en su presentación y en la elección de elementos visuales y auditivas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presenta una creatividad limitada y poco innovador en su presentación y en la elección de los elementos visuales y auditivos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presenta una falta total de creatividad en su presentación y en la elección de los elementos visuales y auditivos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extLst>
                  <a:ext uri="{0D108BD9-81ED-4DB2-BD59-A6C34878D82A}">
                    <a16:rowId xmlns:a16="http://schemas.microsoft.com/office/drawing/2014/main" val="3778525512"/>
                  </a:ext>
                </a:extLst>
              </a:tr>
              <a:tr h="605760">
                <a:tc>
                  <a:txBody>
                    <a:bodyPr/>
                    <a:lstStyle/>
                    <a:p>
                      <a:pPr algn="ctr">
                        <a:lnSpc>
                          <a:spcPct val="107000"/>
                        </a:lnSpc>
                        <a:spcAft>
                          <a:spcPts val="800"/>
                        </a:spcAft>
                      </a:pPr>
                      <a:r>
                        <a:rPr lang="es-MX" sz="600" kern="100">
                          <a:effectLst/>
                        </a:rPr>
                        <a:t> </a:t>
                      </a:r>
                    </a:p>
                    <a:p>
                      <a:pPr algn="ctr">
                        <a:lnSpc>
                          <a:spcPct val="107000"/>
                        </a:lnSpc>
                        <a:spcAft>
                          <a:spcPts val="800"/>
                        </a:spcAft>
                      </a:pPr>
                      <a:r>
                        <a:rPr lang="es-MX" sz="600" kern="100">
                          <a:effectLst/>
                        </a:rPr>
                        <a:t> </a:t>
                      </a:r>
                    </a:p>
                    <a:p>
                      <a:pPr algn="ctr">
                        <a:lnSpc>
                          <a:spcPct val="107000"/>
                        </a:lnSpc>
                        <a:spcAft>
                          <a:spcPts val="800"/>
                        </a:spcAft>
                      </a:pPr>
                      <a:r>
                        <a:rPr lang="es-MX" sz="600" kern="100">
                          <a:effectLst/>
                        </a:rPr>
                        <a:t>CALIDAD TÉCNICA</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Tiene excelente calidad técnica en términos de imagen, iluminación, etc.</a:t>
                      </a:r>
                    </a:p>
                    <a:p>
                      <a:pPr>
                        <a:lnSpc>
                          <a:spcPct val="107000"/>
                        </a:lnSpc>
                        <a:spcAft>
                          <a:spcPts val="800"/>
                        </a:spcAft>
                      </a:pPr>
                      <a:r>
                        <a:rPr lang="es-MX" sz="600" kern="100">
                          <a:effectLst/>
                        </a:rPr>
                        <a:t>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Presenta una buena calidad técnica en términos de imagen, iluminación, etc. aunque podría sr mejorada en algunos aspectos</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Presenta una buena calidad técnica regular con algunos problemas en imagen, iluminación, etc.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presenta una calidad técnica deficiente con problemas graves en la imagen, sonido, iluminación, etc.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extLst>
                  <a:ext uri="{0D108BD9-81ED-4DB2-BD59-A6C34878D82A}">
                    <a16:rowId xmlns:a16="http://schemas.microsoft.com/office/drawing/2014/main" val="577713203"/>
                  </a:ext>
                </a:extLst>
              </a:tr>
              <a:tr h="415841">
                <a:tc>
                  <a:txBody>
                    <a:bodyPr/>
                    <a:lstStyle/>
                    <a:p>
                      <a:pPr algn="ctr">
                        <a:lnSpc>
                          <a:spcPct val="107000"/>
                        </a:lnSpc>
                        <a:spcAft>
                          <a:spcPts val="800"/>
                        </a:spcAft>
                      </a:pPr>
                      <a:r>
                        <a:rPr lang="es-MX" sz="600" kern="100">
                          <a:effectLst/>
                        </a:rPr>
                        <a:t> </a:t>
                      </a:r>
                    </a:p>
                    <a:p>
                      <a:pPr algn="ctr">
                        <a:lnSpc>
                          <a:spcPct val="107000"/>
                        </a:lnSpc>
                        <a:spcAft>
                          <a:spcPts val="800"/>
                        </a:spcAft>
                      </a:pPr>
                      <a:r>
                        <a:rPr lang="es-MX" sz="600" kern="100">
                          <a:effectLst/>
                        </a:rPr>
                        <a:t> </a:t>
                      </a:r>
                    </a:p>
                    <a:p>
                      <a:pPr algn="ctr">
                        <a:lnSpc>
                          <a:spcPct val="107000"/>
                        </a:lnSpc>
                        <a:spcAft>
                          <a:spcPts val="800"/>
                        </a:spcAft>
                      </a:pPr>
                      <a:r>
                        <a:rPr lang="es-MX" sz="600" kern="100">
                          <a:effectLst/>
                        </a:rPr>
                        <a:t>TIEMPO</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cumple con el tiempo establecido (7 a 10 min)</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podría ser mejorado en su duración.</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excede ligeramente el tiempo establecido es demasiado corto</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El video es demasiado breve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a:txBody>
                    <a:bodyPr/>
                    <a:lstStyle/>
                    <a:p>
                      <a:pPr>
                        <a:lnSpc>
                          <a:spcPct val="107000"/>
                        </a:lnSpc>
                        <a:spcAft>
                          <a:spcPts val="800"/>
                        </a:spcAft>
                      </a:pPr>
                      <a:r>
                        <a:rPr lang="es-MX" sz="600" kern="100">
                          <a:effectLst/>
                        </a:rPr>
                        <a:t>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extLst>
                  <a:ext uri="{0D108BD9-81ED-4DB2-BD59-A6C34878D82A}">
                    <a16:rowId xmlns:a16="http://schemas.microsoft.com/office/drawing/2014/main" val="1118637954"/>
                  </a:ext>
                </a:extLst>
              </a:tr>
              <a:tr h="97210">
                <a:tc gridSpan="5">
                  <a:txBody>
                    <a:bodyPr/>
                    <a:lstStyle/>
                    <a:p>
                      <a:pPr algn="ctr">
                        <a:lnSpc>
                          <a:spcPct val="107000"/>
                        </a:lnSpc>
                        <a:spcAft>
                          <a:spcPts val="800"/>
                        </a:spcAft>
                      </a:pPr>
                      <a:r>
                        <a:rPr lang="es-MX" sz="600" kern="100">
                          <a:effectLst/>
                        </a:rPr>
                        <a:t>TOTAL</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nSpc>
                          <a:spcPct val="107000"/>
                        </a:lnSpc>
                        <a:spcAft>
                          <a:spcPts val="800"/>
                        </a:spcAft>
                      </a:pPr>
                      <a:r>
                        <a:rPr lang="es-MX" sz="600" kern="100">
                          <a:effectLst/>
                        </a:rPr>
                        <a:t>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extLst>
                  <a:ext uri="{0D108BD9-81ED-4DB2-BD59-A6C34878D82A}">
                    <a16:rowId xmlns:a16="http://schemas.microsoft.com/office/drawing/2014/main" val="500309311"/>
                  </a:ext>
                </a:extLst>
              </a:tr>
              <a:tr h="97210">
                <a:tc gridSpan="5">
                  <a:txBody>
                    <a:bodyPr/>
                    <a:lstStyle/>
                    <a:p>
                      <a:pPr algn="ctr">
                        <a:lnSpc>
                          <a:spcPct val="107000"/>
                        </a:lnSpc>
                        <a:spcAft>
                          <a:spcPts val="800"/>
                        </a:spcAft>
                      </a:pPr>
                      <a:r>
                        <a:rPr lang="es-MX" sz="600" kern="100">
                          <a:effectLst/>
                        </a:rPr>
                        <a:t>CALIFICACION FINAL</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nSpc>
                          <a:spcPct val="107000"/>
                        </a:lnSpc>
                        <a:spcAft>
                          <a:spcPts val="800"/>
                        </a:spcAft>
                      </a:pPr>
                      <a:r>
                        <a:rPr lang="es-MX" sz="600" kern="100">
                          <a:effectLst/>
                        </a:rPr>
                        <a:t> </a:t>
                      </a:r>
                      <a:endParaRPr lang="es-MX" sz="600" kern="10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extLst>
                  <a:ext uri="{0D108BD9-81ED-4DB2-BD59-A6C34878D82A}">
                    <a16:rowId xmlns:a16="http://schemas.microsoft.com/office/drawing/2014/main" val="2939574012"/>
                  </a:ext>
                </a:extLst>
              </a:tr>
              <a:tr h="415841">
                <a:tc gridSpan="6">
                  <a:txBody>
                    <a:bodyPr/>
                    <a:lstStyle/>
                    <a:p>
                      <a:pPr>
                        <a:lnSpc>
                          <a:spcPct val="107000"/>
                        </a:lnSpc>
                        <a:spcAft>
                          <a:spcPts val="800"/>
                        </a:spcAft>
                      </a:pPr>
                      <a:r>
                        <a:rPr lang="es-MX" sz="600" kern="100" dirty="0">
                          <a:effectLst/>
                        </a:rPr>
                        <a:t>OBSERVACIONES:</a:t>
                      </a:r>
                    </a:p>
                    <a:p>
                      <a:pPr>
                        <a:lnSpc>
                          <a:spcPct val="107000"/>
                        </a:lnSpc>
                        <a:spcAft>
                          <a:spcPts val="800"/>
                        </a:spcAft>
                      </a:pPr>
                      <a:r>
                        <a:rPr lang="es-MX" sz="600" kern="100" dirty="0">
                          <a:effectLst/>
                        </a:rPr>
                        <a:t> </a:t>
                      </a:r>
                    </a:p>
                    <a:p>
                      <a:pPr>
                        <a:lnSpc>
                          <a:spcPct val="107000"/>
                        </a:lnSpc>
                        <a:spcAft>
                          <a:spcPts val="800"/>
                        </a:spcAft>
                      </a:pPr>
                      <a:r>
                        <a:rPr lang="es-MX" sz="600" kern="100" dirty="0">
                          <a:effectLst/>
                        </a:rPr>
                        <a:t> </a:t>
                      </a:r>
                      <a:endParaRPr lang="es-MX" sz="600" kern="100" dirty="0">
                        <a:effectLst/>
                        <a:latin typeface="Calibri" panose="020F0502020204030204" pitchFamily="34" charset="0"/>
                        <a:ea typeface="Calibri" panose="020F0502020204030204" pitchFamily="34" charset="0"/>
                        <a:cs typeface="Arial" panose="020B0604020202020204" pitchFamily="34" charset="0"/>
                      </a:endParaRPr>
                    </a:p>
                  </a:txBody>
                  <a:tcPr marL="38884" marR="38884"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92370675"/>
                  </a:ext>
                </a:extLst>
              </a:tr>
            </a:tbl>
          </a:graphicData>
        </a:graphic>
      </p:graphicFrame>
      <p:sp>
        <p:nvSpPr>
          <p:cNvPr id="30" name="AutoShape 2" descr="rúbrica para evaluar un video">
            <a:extLst>
              <a:ext uri="{FF2B5EF4-FFF2-40B4-BE49-F238E27FC236}">
                <a16:creationId xmlns:a16="http://schemas.microsoft.com/office/drawing/2014/main" id="{EE0C71ED-2001-209D-9DA0-33DC0BFC242C}"/>
              </a:ext>
            </a:extLst>
          </p:cNvPr>
          <p:cNvSpPr>
            <a:spLocks noChangeAspect="1" noChangeArrowheads="1"/>
          </p:cNvSpPr>
          <p:nvPr/>
        </p:nvSpPr>
        <p:spPr bwMode="auto">
          <a:xfrm>
            <a:off x="1932437" y="201423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2059" name="Picture 1" descr="DIRECTORIO SELECCION 2023 ESCUELAS PARTICIPANTES ...">
            <a:extLst>
              <a:ext uri="{FF2B5EF4-FFF2-40B4-BE49-F238E27FC236}">
                <a16:creationId xmlns:a16="http://schemas.microsoft.com/office/drawing/2014/main" id="{6C086067-C632-1DE5-8AD9-922B1F6F0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526" t="-13792" r="19180" b="-2"/>
          <a:stretch>
            <a:fillRect/>
          </a:stretch>
        </p:blipFill>
        <p:spPr bwMode="auto">
          <a:xfrm>
            <a:off x="1813374" y="412863"/>
            <a:ext cx="542925" cy="7620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12">
            <a:extLst>
              <a:ext uri="{FF2B5EF4-FFF2-40B4-BE49-F238E27FC236}">
                <a16:creationId xmlns:a16="http://schemas.microsoft.com/office/drawing/2014/main" id="{EBA4FC1D-53C9-6184-4628-DFDAA2800BC2}"/>
              </a:ext>
            </a:extLst>
          </p:cNvPr>
          <p:cNvSpPr>
            <a:spLocks noChangeArrowheads="1"/>
          </p:cNvSpPr>
          <p:nvPr/>
        </p:nvSpPr>
        <p:spPr bwMode="auto">
          <a:xfrm>
            <a:off x="1932437" y="201423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2" name="Rectangle 13">
            <a:extLst>
              <a:ext uri="{FF2B5EF4-FFF2-40B4-BE49-F238E27FC236}">
                <a16:creationId xmlns:a16="http://schemas.microsoft.com/office/drawing/2014/main" id="{4C57BA59-75E4-33E7-88EE-0B1C6DC960C7}"/>
              </a:ext>
            </a:extLst>
          </p:cNvPr>
          <p:cNvSpPr>
            <a:spLocks noChangeArrowheads="1"/>
          </p:cNvSpPr>
          <p:nvPr/>
        </p:nvSpPr>
        <p:spPr bwMode="auto">
          <a:xfrm>
            <a:off x="1932437" y="247143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33" name="Rectangle 14">
            <a:extLst>
              <a:ext uri="{FF2B5EF4-FFF2-40B4-BE49-F238E27FC236}">
                <a16:creationId xmlns:a16="http://schemas.microsoft.com/office/drawing/2014/main" id="{74CFBA69-4C78-B87F-9FBC-BF6F8F657465}"/>
              </a:ext>
            </a:extLst>
          </p:cNvPr>
          <p:cNvSpPr>
            <a:spLocks noChangeArrowheads="1"/>
          </p:cNvSpPr>
          <p:nvPr/>
        </p:nvSpPr>
        <p:spPr bwMode="auto">
          <a:xfrm>
            <a:off x="3483218" y="638132"/>
            <a:ext cx="32560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Escuela Normal de Educción Preescolar</a:t>
            </a:r>
            <a:endParaRPr kumimoji="0" lang="es-MX" altLang="es-MX"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Rúbrica de foto video etnográfico </a:t>
            </a:r>
            <a:endParaRPr kumimoji="0" lang="es-MX" altLang="es-MX"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Intervención didáctico pedagógico y trabajo docente</a:t>
            </a:r>
            <a:endParaRPr kumimoji="0" lang="es-MX" altLang="es-MX" sz="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Ciclo escolar 2023-2024</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5869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A03D26-EEF5-7744-D51C-75401B840B34}"/>
              </a:ext>
            </a:extLst>
          </p:cNvPr>
          <p:cNvSpPr txBox="1"/>
          <p:nvPr/>
        </p:nvSpPr>
        <p:spPr>
          <a:xfrm>
            <a:off x="971939" y="879645"/>
            <a:ext cx="6884276" cy="5078313"/>
          </a:xfrm>
          <a:prstGeom prst="rect">
            <a:avLst/>
          </a:prstGeom>
          <a:noFill/>
        </p:spPr>
        <p:txBody>
          <a:bodyPr wrap="square">
            <a:spAutoFit/>
          </a:bodyPr>
          <a:lstStyle/>
          <a:p>
            <a:pPr algn="ctr"/>
            <a:r>
              <a:rPr lang="es-MX" sz="1800" dirty="0">
                <a:latin typeface="Crayola" panose="00000400000000000000" pitchFamily="2" charset="0"/>
              </a:rPr>
              <a:t>REGLAMENTO</a:t>
            </a:r>
          </a:p>
          <a:p>
            <a:pPr algn="ctr"/>
            <a:endParaRPr lang="es-MX" sz="1800" dirty="0">
              <a:latin typeface="Crayola" panose="00000400000000000000" pitchFamily="2" charset="0"/>
            </a:endParaRPr>
          </a:p>
          <a:p>
            <a:pPr algn="ctr"/>
            <a:endParaRPr lang="es-MX" sz="1800" dirty="0">
              <a:latin typeface="Crayola" panose="00000400000000000000" pitchFamily="2" charset="0"/>
            </a:endParaRPr>
          </a:p>
          <a:p>
            <a:pPr marL="342900" indent="-342900" algn="just">
              <a:buFont typeface="Arial" panose="020B0604020202020204" pitchFamily="34" charset="0"/>
              <a:buChar char="•"/>
            </a:pPr>
            <a:r>
              <a:rPr lang="es-MX" sz="1800" dirty="0">
                <a:latin typeface="Crayola" panose="00000400000000000000" pitchFamily="2" charset="0"/>
              </a:rPr>
              <a:t>Asistencia activa (si surge algún inconveniente deberá ser reportado de inmediato)</a:t>
            </a:r>
          </a:p>
          <a:p>
            <a:pPr marL="342900" indent="-342900" algn="just">
              <a:buFont typeface="Arial" panose="020B0604020202020204" pitchFamily="34" charset="0"/>
              <a:buChar char="•"/>
            </a:pPr>
            <a:r>
              <a:rPr lang="es-MX" sz="1800" dirty="0">
                <a:latin typeface="Crayola" panose="00000400000000000000" pitchFamily="2" charset="0"/>
              </a:rPr>
              <a:t>Puntualidad </a:t>
            </a:r>
          </a:p>
          <a:p>
            <a:pPr marL="342900" indent="-342900" algn="just">
              <a:buFont typeface="Arial" panose="020B0604020202020204" pitchFamily="34" charset="0"/>
              <a:buChar char="•"/>
            </a:pPr>
            <a:r>
              <a:rPr lang="es-MX" dirty="0">
                <a:latin typeface="Crayola" panose="00000400000000000000" pitchFamily="2" charset="0"/>
              </a:rPr>
              <a:t>Escuchar con respeto al docente y a los compañeros de clase</a:t>
            </a:r>
            <a:endParaRPr lang="es-MX" sz="1800" dirty="0">
              <a:latin typeface="Crayola" panose="00000400000000000000" pitchFamily="2" charset="0"/>
            </a:endParaRPr>
          </a:p>
          <a:p>
            <a:pPr marL="342900" indent="-342900" algn="just">
              <a:buFont typeface="Arial" panose="020B0604020202020204" pitchFamily="34" charset="0"/>
              <a:buChar char="•"/>
            </a:pPr>
            <a:r>
              <a:rPr lang="es-MX" sz="1800" dirty="0">
                <a:latin typeface="Crayola" panose="00000400000000000000" pitchFamily="2" charset="0"/>
              </a:rPr>
              <a:t>Evitar estar comiendo durante la clase. </a:t>
            </a:r>
          </a:p>
          <a:p>
            <a:pPr marL="342900" indent="-342900" algn="just">
              <a:buFont typeface="Arial" panose="020B0604020202020204" pitchFamily="34" charset="0"/>
              <a:buChar char="•"/>
            </a:pPr>
            <a:r>
              <a:rPr lang="es-MX" sz="1800" dirty="0">
                <a:latin typeface="Crayola" panose="00000400000000000000" pitchFamily="2" charset="0"/>
              </a:rPr>
              <a:t>Escuchar con atención las explicaciones</a:t>
            </a:r>
          </a:p>
          <a:p>
            <a:pPr marL="342900" indent="-342900" algn="just">
              <a:buFont typeface="Arial" panose="020B0604020202020204" pitchFamily="34" charset="0"/>
              <a:buChar char="•"/>
            </a:pPr>
            <a:r>
              <a:rPr lang="es-MX" sz="1800" dirty="0">
                <a:latin typeface="Crayola" panose="00000400000000000000" pitchFamily="2" charset="0"/>
              </a:rPr>
              <a:t>Evitar distraerme durante la clase</a:t>
            </a:r>
          </a:p>
          <a:p>
            <a:pPr marL="342900" indent="-342900" algn="just">
              <a:buFont typeface="Arial" panose="020B0604020202020204" pitchFamily="34" charset="0"/>
              <a:buChar char="•"/>
            </a:pPr>
            <a:r>
              <a:rPr lang="es-MX" sz="1800" dirty="0">
                <a:latin typeface="Crayola" panose="00000400000000000000" pitchFamily="2" charset="0"/>
              </a:rPr>
              <a:t>Ubicarnos en un espacio cómodo</a:t>
            </a:r>
          </a:p>
          <a:p>
            <a:pPr marL="342900" indent="-342900" algn="just">
              <a:buFont typeface="Arial" panose="020B0604020202020204" pitchFamily="34" charset="0"/>
              <a:buChar char="•"/>
            </a:pPr>
            <a:r>
              <a:rPr lang="es-MX" sz="1800" dirty="0">
                <a:latin typeface="Crayola" panose="00000400000000000000" pitchFamily="2" charset="0"/>
              </a:rPr>
              <a:t>Traer los documentos y materiales necesarios de la clase</a:t>
            </a:r>
          </a:p>
          <a:p>
            <a:pPr marL="342900" indent="-342900" algn="just">
              <a:buFont typeface="Arial" panose="020B0604020202020204" pitchFamily="34" charset="0"/>
              <a:buChar char="•"/>
            </a:pPr>
            <a:r>
              <a:rPr lang="es-MX" sz="1800" dirty="0">
                <a:latin typeface="Crayola" panose="00000400000000000000" pitchFamily="2" charset="0"/>
              </a:rPr>
              <a:t>Evitar utilizar palabras altisonantes</a:t>
            </a:r>
          </a:p>
          <a:p>
            <a:pPr marL="342900" indent="-342900" algn="just">
              <a:buFont typeface="Arial" panose="020B0604020202020204" pitchFamily="34" charset="0"/>
              <a:buChar char="•"/>
            </a:pPr>
            <a:r>
              <a:rPr lang="es-MX" sz="1800" dirty="0">
                <a:latin typeface="Crayola" panose="00000400000000000000" pitchFamily="2" charset="0"/>
              </a:rPr>
              <a:t>Respetar los tiempos de entrega de los trabajos </a:t>
            </a:r>
            <a:r>
              <a:rPr lang="es-MX" dirty="0">
                <a:latin typeface="Crayola" panose="00000400000000000000" pitchFamily="2" charset="0"/>
              </a:rPr>
              <a:t>(Tendrá revisión el trabajo que sea subido en la fecha indicada, si la plataforma maraca después se calificara con máximo de 7)</a:t>
            </a:r>
            <a:endParaRPr lang="es-MX" sz="1800" dirty="0">
              <a:latin typeface="Crayola" panose="00000400000000000000" pitchFamily="2" charset="0"/>
            </a:endParaRPr>
          </a:p>
          <a:p>
            <a:pPr marL="342900" indent="-342900" algn="just">
              <a:buFont typeface="Arial" panose="020B0604020202020204" pitchFamily="34" charset="0"/>
              <a:buChar char="•"/>
            </a:pPr>
            <a:r>
              <a:rPr lang="es-MX" sz="1800" dirty="0">
                <a:latin typeface="Crayola" panose="00000400000000000000" pitchFamily="2" charset="0"/>
              </a:rPr>
              <a:t>Enviar mensajes en horarios pertinentes </a:t>
            </a:r>
          </a:p>
          <a:p>
            <a:pPr marL="342900" indent="-342900" algn="just">
              <a:buFont typeface="Arial" panose="020B0604020202020204" pitchFamily="34" charset="0"/>
              <a:buChar char="•"/>
            </a:pPr>
            <a:r>
              <a:rPr lang="es-MX" sz="1800" dirty="0">
                <a:latin typeface="Crayola" panose="00000400000000000000" pitchFamily="2" charset="0"/>
              </a:rPr>
              <a:t>Ser comprometidas  </a:t>
            </a:r>
          </a:p>
        </p:txBody>
      </p:sp>
    </p:spTree>
    <p:extLst>
      <p:ext uri="{BB962C8B-B14F-4D97-AF65-F5344CB8AC3E}">
        <p14:creationId xmlns:p14="http://schemas.microsoft.com/office/powerpoint/2010/main" val="1057602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51164" y="261608"/>
            <a:ext cx="7681711" cy="707886"/>
          </a:xfrm>
          <a:prstGeom prst="rect">
            <a:avLst/>
          </a:prstGeom>
          <a:noFill/>
        </p:spPr>
        <p:txBody>
          <a:bodyPr wrap="square" rtlCol="0">
            <a:spAutoFit/>
          </a:bodyPr>
          <a:lstStyle/>
          <a:p>
            <a:pPr algn="ctr"/>
            <a:r>
              <a:rPr lang="es-MX" sz="4000" b="1" dirty="0"/>
              <a:t>Acuerdos de evaluación</a:t>
            </a:r>
          </a:p>
        </p:txBody>
      </p:sp>
      <p:sp>
        <p:nvSpPr>
          <p:cNvPr id="4" name="CuadroTexto 3"/>
          <p:cNvSpPr txBox="1"/>
          <p:nvPr/>
        </p:nvSpPr>
        <p:spPr>
          <a:xfrm>
            <a:off x="211015" y="1205021"/>
            <a:ext cx="9601199" cy="523220"/>
          </a:xfrm>
          <a:prstGeom prst="rect">
            <a:avLst/>
          </a:prstGeom>
          <a:noFill/>
        </p:spPr>
        <p:txBody>
          <a:bodyPr wrap="square" rtlCol="0">
            <a:spAutoFit/>
          </a:bodyPr>
          <a:lstStyle/>
          <a:p>
            <a:pPr marL="457200" indent="-457200" algn="just">
              <a:buFont typeface="Wingdings" panose="05000000000000000000" pitchFamily="2" charset="2"/>
              <a:buChar char="v"/>
            </a:pPr>
            <a:endParaRPr lang="es-MX" sz="2800" b="1" dirty="0"/>
          </a:p>
        </p:txBody>
      </p:sp>
      <p:graphicFrame>
        <p:nvGraphicFramePr>
          <p:cNvPr id="3" name="Table 4">
            <a:extLst>
              <a:ext uri="{FF2B5EF4-FFF2-40B4-BE49-F238E27FC236}">
                <a16:creationId xmlns:a16="http://schemas.microsoft.com/office/drawing/2014/main" id="{388C448E-033E-C091-0B8C-C0CE58D8EC8E}"/>
              </a:ext>
            </a:extLst>
          </p:cNvPr>
          <p:cNvGraphicFramePr>
            <a:graphicFrameLocks noGrp="1"/>
          </p:cNvGraphicFramePr>
          <p:nvPr>
            <p:extLst>
              <p:ext uri="{D42A27DB-BD31-4B8C-83A1-F6EECF244321}">
                <p14:modId xmlns:p14="http://schemas.microsoft.com/office/powerpoint/2010/main" val="2631311001"/>
              </p:ext>
            </p:extLst>
          </p:nvPr>
        </p:nvGraphicFramePr>
        <p:xfrm>
          <a:off x="471056" y="1205021"/>
          <a:ext cx="8617527" cy="4740222"/>
        </p:xfrm>
        <a:graphic>
          <a:graphicData uri="http://schemas.openxmlformats.org/drawingml/2006/table">
            <a:tbl>
              <a:tblPr firstRow="1" bandRow="1">
                <a:tableStyleId>{5C22544A-7EE6-4342-B048-85BDC9FD1C3A}</a:tableStyleId>
              </a:tblPr>
              <a:tblGrid>
                <a:gridCol w="2872509">
                  <a:extLst>
                    <a:ext uri="{9D8B030D-6E8A-4147-A177-3AD203B41FA5}">
                      <a16:colId xmlns:a16="http://schemas.microsoft.com/office/drawing/2014/main" val="1424437530"/>
                    </a:ext>
                  </a:extLst>
                </a:gridCol>
                <a:gridCol w="2872509">
                  <a:extLst>
                    <a:ext uri="{9D8B030D-6E8A-4147-A177-3AD203B41FA5}">
                      <a16:colId xmlns:a16="http://schemas.microsoft.com/office/drawing/2014/main" val="4258717781"/>
                    </a:ext>
                  </a:extLst>
                </a:gridCol>
                <a:gridCol w="2872509">
                  <a:extLst>
                    <a:ext uri="{9D8B030D-6E8A-4147-A177-3AD203B41FA5}">
                      <a16:colId xmlns:a16="http://schemas.microsoft.com/office/drawing/2014/main" val="1806374498"/>
                    </a:ext>
                  </a:extLst>
                </a:gridCol>
              </a:tblGrid>
              <a:tr h="373671">
                <a:tc>
                  <a:txBody>
                    <a:bodyPr/>
                    <a:lstStyle/>
                    <a:p>
                      <a:pPr algn="ctr"/>
                      <a:r>
                        <a:rPr lang="es-MX" sz="1400" dirty="0"/>
                        <a:t>Criterios de evaluación por </a:t>
                      </a:r>
                    </a:p>
                    <a:p>
                      <a:pPr algn="ctr"/>
                      <a:r>
                        <a:rPr lang="es-MX" sz="1400" dirty="0"/>
                        <a:t>Unidad</a:t>
                      </a:r>
                    </a:p>
                  </a:txBody>
                  <a:tcPr>
                    <a:solidFill>
                      <a:srgbClr val="FF0000"/>
                    </a:solidFill>
                  </a:tcPr>
                </a:tc>
                <a:tc gridSpan="2">
                  <a:txBody>
                    <a:bodyPr/>
                    <a:lstStyle/>
                    <a:p>
                      <a:pPr algn="ctr"/>
                      <a:r>
                        <a:rPr lang="es-MX" sz="1400" dirty="0"/>
                        <a:t>Porcentajes de Evaluación</a:t>
                      </a:r>
                    </a:p>
                    <a:p>
                      <a:pPr algn="ctr"/>
                      <a:endParaRPr lang="es-MX" sz="1400" dirty="0"/>
                    </a:p>
                    <a:p>
                      <a:pPr algn="ctr"/>
                      <a:r>
                        <a:rPr lang="es-MX" sz="1400" dirty="0"/>
                        <a:t>Formativa                                           Sumativa          </a:t>
                      </a:r>
                    </a:p>
                  </a:txBody>
                  <a:tcPr>
                    <a:solidFill>
                      <a:srgbClr val="FF0000"/>
                    </a:solidFill>
                  </a:tcPr>
                </a:tc>
                <a:tc hMerge="1">
                  <a:txBody>
                    <a:bodyPr/>
                    <a:lstStyle/>
                    <a:p>
                      <a:r>
                        <a:rPr lang="es-MX" dirty="0"/>
                        <a:t>de Evaluación </a:t>
                      </a:r>
                    </a:p>
                  </a:txBody>
                  <a:tcPr>
                    <a:solidFill>
                      <a:srgbClr val="FF0000"/>
                    </a:solidFill>
                  </a:tcPr>
                </a:tc>
                <a:extLst>
                  <a:ext uri="{0D108BD9-81ED-4DB2-BD59-A6C34878D82A}">
                    <a16:rowId xmlns:a16="http://schemas.microsoft.com/office/drawing/2014/main" val="1667068973"/>
                  </a:ext>
                </a:extLst>
              </a:tr>
              <a:tr h="373671">
                <a:tc>
                  <a:txBody>
                    <a:bodyPr/>
                    <a:lstStyle/>
                    <a:p>
                      <a:r>
                        <a:rPr lang="es-MX" sz="1600" dirty="0">
                          <a:solidFill>
                            <a:schemeClr val="tx1"/>
                          </a:solidFill>
                        </a:rPr>
                        <a:t>Participación (asistencia)</a:t>
                      </a:r>
                    </a:p>
                  </a:txBody>
                  <a:tcPr>
                    <a:solidFill>
                      <a:schemeClr val="bg1"/>
                    </a:solidFill>
                  </a:tcPr>
                </a:tc>
                <a:tc>
                  <a:txBody>
                    <a:bodyPr/>
                    <a:lstStyle/>
                    <a:p>
                      <a:pPr algn="ctr"/>
                      <a:r>
                        <a:rPr lang="es-MX" dirty="0">
                          <a:solidFill>
                            <a:schemeClr val="accent1">
                              <a:lumMod val="60000"/>
                              <a:lumOff val="40000"/>
                            </a:schemeClr>
                          </a:solidFill>
                        </a:rPr>
                        <a:t>10%</a:t>
                      </a:r>
                    </a:p>
                  </a:txBody>
                  <a:tcPr>
                    <a:solidFill>
                      <a:schemeClr val="bg1"/>
                    </a:solidFill>
                  </a:tcPr>
                </a:tc>
                <a:tc>
                  <a:txBody>
                    <a:bodyPr/>
                    <a:lstStyle/>
                    <a:p>
                      <a:endParaRPr lang="es-MX" dirty="0">
                        <a:solidFill>
                          <a:schemeClr val="accent1">
                            <a:lumMod val="60000"/>
                            <a:lumOff val="40000"/>
                          </a:schemeClr>
                        </a:solidFill>
                      </a:endParaRPr>
                    </a:p>
                  </a:txBody>
                  <a:tcPr>
                    <a:solidFill>
                      <a:schemeClr val="bg1"/>
                    </a:solidFill>
                  </a:tcPr>
                </a:tc>
                <a:extLst>
                  <a:ext uri="{0D108BD9-81ED-4DB2-BD59-A6C34878D82A}">
                    <a16:rowId xmlns:a16="http://schemas.microsoft.com/office/drawing/2014/main" val="775887790"/>
                  </a:ext>
                </a:extLst>
              </a:tr>
              <a:tr h="373671">
                <a:tc>
                  <a:txBody>
                    <a:bodyPr/>
                    <a:lstStyle/>
                    <a:p>
                      <a:r>
                        <a:rPr lang="es-MX" sz="1600" dirty="0">
                          <a:solidFill>
                            <a:schemeClr val="accent1">
                              <a:lumMod val="60000"/>
                              <a:lumOff val="40000"/>
                            </a:schemeClr>
                          </a:solidFill>
                        </a:rPr>
                        <a:t>Actividades y trabajos escritos</a:t>
                      </a:r>
                    </a:p>
                    <a:p>
                      <a:r>
                        <a:rPr lang="es-MX" sz="1600" dirty="0">
                          <a:solidFill>
                            <a:schemeClr val="accent1">
                              <a:lumMod val="60000"/>
                              <a:lumOff val="40000"/>
                            </a:schemeClr>
                          </a:solidFill>
                        </a:rPr>
                        <a:t>Insumos de la practica (Caja de herramientas)</a:t>
                      </a:r>
                      <a:r>
                        <a:rPr lang="es-MX" sz="1600" dirty="0"/>
                        <a:t>. </a:t>
                      </a:r>
                    </a:p>
                  </a:txBody>
                  <a:tcPr>
                    <a:solidFill>
                      <a:schemeClr val="bg1"/>
                    </a:solidFill>
                  </a:tcPr>
                </a:tc>
                <a:tc>
                  <a:txBody>
                    <a:bodyPr/>
                    <a:lstStyle/>
                    <a:p>
                      <a:pPr algn="ctr"/>
                      <a:endParaRPr lang="es-MX" dirty="0">
                        <a:solidFill>
                          <a:schemeClr val="accent1">
                            <a:lumMod val="60000"/>
                            <a:lumOff val="40000"/>
                          </a:schemeClr>
                        </a:solidFill>
                      </a:endParaRPr>
                    </a:p>
                    <a:p>
                      <a:pPr algn="ctr"/>
                      <a:r>
                        <a:rPr lang="es-MX" dirty="0">
                          <a:solidFill>
                            <a:schemeClr val="accent1">
                              <a:lumMod val="60000"/>
                              <a:lumOff val="40000"/>
                            </a:schemeClr>
                          </a:solidFill>
                        </a:rPr>
                        <a:t>60%</a:t>
                      </a:r>
                    </a:p>
                  </a:txBody>
                  <a:tcPr>
                    <a:solidFill>
                      <a:schemeClr val="bg1"/>
                    </a:solidFill>
                  </a:tcPr>
                </a:tc>
                <a:tc>
                  <a:txBody>
                    <a:bodyPr/>
                    <a:lstStyle/>
                    <a:p>
                      <a:endParaRPr lang="es-MX" dirty="0">
                        <a:solidFill>
                          <a:schemeClr val="accent1">
                            <a:lumMod val="60000"/>
                            <a:lumOff val="40000"/>
                          </a:schemeClr>
                        </a:solidFill>
                      </a:endParaRPr>
                    </a:p>
                  </a:txBody>
                  <a:tcPr>
                    <a:solidFill>
                      <a:schemeClr val="bg1"/>
                    </a:solidFill>
                  </a:tcPr>
                </a:tc>
                <a:extLst>
                  <a:ext uri="{0D108BD9-81ED-4DB2-BD59-A6C34878D82A}">
                    <a16:rowId xmlns:a16="http://schemas.microsoft.com/office/drawing/2014/main" val="279580051"/>
                  </a:ext>
                </a:extLst>
              </a:tr>
              <a:tr h="373671">
                <a:tc>
                  <a:txBody>
                    <a:bodyPr/>
                    <a:lstStyle/>
                    <a:p>
                      <a:r>
                        <a:rPr lang="es-MX">
                          <a:solidFill>
                            <a:schemeClr val="accent1">
                              <a:lumMod val="60000"/>
                              <a:lumOff val="40000"/>
                            </a:schemeClr>
                          </a:solidFill>
                        </a:rPr>
                        <a:t>Portafolio (EVIDENCIAS)</a:t>
                      </a:r>
                      <a:endParaRPr lang="es-MX" dirty="0">
                        <a:solidFill>
                          <a:schemeClr val="accent1">
                            <a:lumMod val="60000"/>
                            <a:lumOff val="40000"/>
                          </a:schemeClr>
                        </a:solidFill>
                      </a:endParaRPr>
                    </a:p>
                  </a:txBody>
                  <a:tcPr>
                    <a:solidFill>
                      <a:schemeClr val="bg1"/>
                    </a:solidFill>
                  </a:tcPr>
                </a:tc>
                <a:tc>
                  <a:txBody>
                    <a:bodyPr/>
                    <a:lstStyle/>
                    <a:p>
                      <a:pPr algn="ctr"/>
                      <a:r>
                        <a:rPr lang="es-MX" dirty="0">
                          <a:solidFill>
                            <a:schemeClr val="accent1">
                              <a:lumMod val="60000"/>
                              <a:lumOff val="40000"/>
                            </a:schemeClr>
                          </a:solidFill>
                        </a:rPr>
                        <a:t>Coevaluación 1%</a:t>
                      </a:r>
                    </a:p>
                    <a:p>
                      <a:pPr algn="ctr"/>
                      <a:r>
                        <a:rPr lang="es-MX" dirty="0">
                          <a:solidFill>
                            <a:schemeClr val="accent1">
                              <a:lumMod val="60000"/>
                              <a:lumOff val="40000"/>
                            </a:schemeClr>
                          </a:solidFill>
                        </a:rPr>
                        <a:t>Autoevaluación 1%</a:t>
                      </a:r>
                    </a:p>
                    <a:p>
                      <a:pPr algn="ctr"/>
                      <a:r>
                        <a:rPr lang="es-MX" dirty="0">
                          <a:solidFill>
                            <a:schemeClr val="accent1">
                              <a:lumMod val="60000"/>
                              <a:lumOff val="40000"/>
                            </a:schemeClr>
                          </a:solidFill>
                        </a:rPr>
                        <a:t>Total 4</a:t>
                      </a:r>
                      <a:r>
                        <a:rPr lang="es-MX" dirty="0"/>
                        <a:t>0%</a:t>
                      </a:r>
                    </a:p>
                  </a:txBody>
                  <a:tcPr>
                    <a:solidFill>
                      <a:schemeClr val="bg1"/>
                    </a:solidFill>
                  </a:tcPr>
                </a:tc>
                <a:tc>
                  <a:txBody>
                    <a:bodyPr/>
                    <a:lstStyle/>
                    <a:p>
                      <a:endParaRPr lang="es-MX" dirty="0"/>
                    </a:p>
                    <a:p>
                      <a:pPr algn="ctr"/>
                      <a:r>
                        <a:rPr lang="es-MX" dirty="0">
                          <a:solidFill>
                            <a:schemeClr val="accent1">
                              <a:lumMod val="60000"/>
                              <a:lumOff val="40000"/>
                            </a:schemeClr>
                          </a:solidFill>
                        </a:rPr>
                        <a:t>Heteroevaluación </a:t>
                      </a:r>
                      <a:r>
                        <a:rPr lang="es-MX" dirty="0"/>
                        <a:t>3</a:t>
                      </a:r>
                    </a:p>
                    <a:p>
                      <a:pPr algn="ctr"/>
                      <a:r>
                        <a:rPr lang="es-MX" dirty="0">
                          <a:solidFill>
                            <a:schemeClr val="accent1">
                              <a:lumMod val="60000"/>
                              <a:lumOff val="40000"/>
                            </a:schemeClr>
                          </a:solidFill>
                        </a:rPr>
                        <a:t>28%</a:t>
                      </a:r>
                    </a:p>
                  </a:txBody>
                  <a:tcPr>
                    <a:solidFill>
                      <a:schemeClr val="bg1"/>
                    </a:solidFill>
                  </a:tcPr>
                </a:tc>
                <a:extLst>
                  <a:ext uri="{0D108BD9-81ED-4DB2-BD59-A6C34878D82A}">
                    <a16:rowId xmlns:a16="http://schemas.microsoft.com/office/drawing/2014/main" val="1229380018"/>
                  </a:ext>
                </a:extLst>
              </a:tr>
              <a:tr h="373671">
                <a:tc>
                  <a:txBody>
                    <a:bodyPr/>
                    <a:lstStyle/>
                    <a:p>
                      <a:pPr algn="ctr"/>
                      <a:r>
                        <a:rPr lang="es-MX" dirty="0">
                          <a:solidFill>
                            <a:schemeClr val="bg1"/>
                          </a:solidFill>
                        </a:rPr>
                        <a:t>Criterios de evaluación</a:t>
                      </a:r>
                    </a:p>
                    <a:p>
                      <a:pPr algn="ctr"/>
                      <a:r>
                        <a:rPr lang="es-MX" dirty="0">
                          <a:solidFill>
                            <a:schemeClr val="bg1"/>
                          </a:solidFill>
                        </a:rPr>
                        <a:t>Semestral por curso</a:t>
                      </a:r>
                    </a:p>
                  </a:txBody>
                  <a:tcPr>
                    <a:solidFill>
                      <a:srgbClr val="FF0000"/>
                    </a:solidFill>
                  </a:tcPr>
                </a:tc>
                <a:tc gridSpan="2">
                  <a:txBody>
                    <a:bodyPr/>
                    <a:lstStyle/>
                    <a:p>
                      <a:pPr algn="ctr"/>
                      <a:r>
                        <a:rPr lang="es-MX" dirty="0">
                          <a:solidFill>
                            <a:schemeClr val="bg1"/>
                          </a:solidFill>
                        </a:rPr>
                        <a:t>Porcentajes de Evaluación </a:t>
                      </a:r>
                    </a:p>
                  </a:txBody>
                  <a:tcPr>
                    <a:solidFill>
                      <a:srgbClr val="FF0000"/>
                    </a:solidFill>
                  </a:tcPr>
                </a:tc>
                <a:tc hMerge="1">
                  <a:txBody>
                    <a:bodyPr/>
                    <a:lstStyle/>
                    <a:p>
                      <a:endParaRPr lang="es-MX" dirty="0">
                        <a:solidFill>
                          <a:srgbClr val="FF0000"/>
                        </a:solidFill>
                      </a:endParaRPr>
                    </a:p>
                  </a:txBody>
                  <a:tcPr>
                    <a:solidFill>
                      <a:srgbClr val="FF0000"/>
                    </a:solidFill>
                  </a:tcPr>
                </a:tc>
                <a:extLst>
                  <a:ext uri="{0D108BD9-81ED-4DB2-BD59-A6C34878D82A}">
                    <a16:rowId xmlns:a16="http://schemas.microsoft.com/office/drawing/2014/main" val="3249847585"/>
                  </a:ext>
                </a:extLst>
              </a:tr>
              <a:tr h="373671">
                <a:tc>
                  <a:txBody>
                    <a:bodyPr/>
                    <a:lstStyle/>
                    <a:p>
                      <a:r>
                        <a:rPr lang="es-MX" dirty="0">
                          <a:solidFill>
                            <a:schemeClr val="accent1">
                              <a:lumMod val="60000"/>
                              <a:lumOff val="40000"/>
                            </a:schemeClr>
                          </a:solidFill>
                        </a:rPr>
                        <a:t>Promedio de las unidades </a:t>
                      </a:r>
                    </a:p>
                  </a:txBody>
                  <a:tcPr>
                    <a:solidFill>
                      <a:schemeClr val="bg1"/>
                    </a:solidFill>
                  </a:tcPr>
                </a:tc>
                <a:tc>
                  <a:txBody>
                    <a:bodyPr/>
                    <a:lstStyle/>
                    <a:p>
                      <a:pPr algn="ctr"/>
                      <a:r>
                        <a:rPr lang="es-MX" dirty="0">
                          <a:solidFill>
                            <a:schemeClr val="accent1">
                              <a:lumMod val="60000"/>
                              <a:lumOff val="40000"/>
                            </a:schemeClr>
                          </a:solidFill>
                        </a:rPr>
                        <a:t>50%</a:t>
                      </a:r>
                    </a:p>
                  </a:txBody>
                  <a:tcPr>
                    <a:solidFill>
                      <a:schemeClr val="bg1"/>
                    </a:solidFill>
                  </a:tcPr>
                </a:tc>
                <a:tc>
                  <a:txBody>
                    <a:bodyPr/>
                    <a:lstStyle/>
                    <a:p>
                      <a:pPr algn="ctr"/>
                      <a:endParaRPr lang="es-MX" dirty="0">
                        <a:solidFill>
                          <a:schemeClr val="accent1">
                            <a:lumMod val="60000"/>
                            <a:lumOff val="40000"/>
                          </a:schemeClr>
                        </a:solidFill>
                      </a:endParaRPr>
                    </a:p>
                  </a:txBody>
                  <a:tcPr>
                    <a:solidFill>
                      <a:schemeClr val="bg1"/>
                    </a:solidFill>
                  </a:tcPr>
                </a:tc>
                <a:extLst>
                  <a:ext uri="{0D108BD9-81ED-4DB2-BD59-A6C34878D82A}">
                    <a16:rowId xmlns:a16="http://schemas.microsoft.com/office/drawing/2014/main" val="1021004871"/>
                  </a:ext>
                </a:extLst>
              </a:tr>
              <a:tr h="373671">
                <a:tc>
                  <a:txBody>
                    <a:bodyPr/>
                    <a:lstStyle/>
                    <a:p>
                      <a:r>
                        <a:rPr lang="es-MX" dirty="0"/>
                        <a:t>Evidencia final</a:t>
                      </a:r>
                    </a:p>
                  </a:txBody>
                  <a:tcPr>
                    <a:solidFill>
                      <a:schemeClr val="bg1"/>
                    </a:solidFill>
                  </a:tcPr>
                </a:tc>
                <a:tc>
                  <a:txBody>
                    <a:bodyPr/>
                    <a:lstStyle/>
                    <a:p>
                      <a:pPr algn="ctr"/>
                      <a:endParaRPr lang="es-MX" dirty="0">
                        <a:solidFill>
                          <a:schemeClr val="accent1">
                            <a:lumMod val="60000"/>
                            <a:lumOff val="40000"/>
                          </a:schemeClr>
                        </a:solidFill>
                      </a:endParaRPr>
                    </a:p>
                  </a:txBody>
                  <a:tcPr>
                    <a:solidFill>
                      <a:schemeClr val="bg1"/>
                    </a:solidFill>
                  </a:tcPr>
                </a:tc>
                <a:tc>
                  <a:txBody>
                    <a:bodyPr/>
                    <a:lstStyle/>
                    <a:p>
                      <a:pPr algn="ctr"/>
                      <a:r>
                        <a:rPr lang="es-MX" dirty="0">
                          <a:solidFill>
                            <a:schemeClr val="accent1">
                              <a:lumMod val="60000"/>
                              <a:lumOff val="40000"/>
                            </a:schemeClr>
                          </a:solidFill>
                        </a:rPr>
                        <a:t>50%</a:t>
                      </a:r>
                    </a:p>
                  </a:txBody>
                  <a:tcPr>
                    <a:solidFill>
                      <a:schemeClr val="bg1"/>
                    </a:solidFill>
                  </a:tcPr>
                </a:tc>
                <a:extLst>
                  <a:ext uri="{0D108BD9-81ED-4DB2-BD59-A6C34878D82A}">
                    <a16:rowId xmlns:a16="http://schemas.microsoft.com/office/drawing/2014/main" val="759369430"/>
                  </a:ext>
                </a:extLst>
              </a:tr>
            </a:tbl>
          </a:graphicData>
        </a:graphic>
      </p:graphicFrame>
      <p:cxnSp>
        <p:nvCxnSpPr>
          <p:cNvPr id="6" name="Straight Connector 5">
            <a:extLst>
              <a:ext uri="{FF2B5EF4-FFF2-40B4-BE49-F238E27FC236}">
                <a16:creationId xmlns:a16="http://schemas.microsoft.com/office/drawing/2014/main" id="{C9BE9E21-FD80-25CA-7327-4F87DB3C1002}"/>
              </a:ext>
            </a:extLst>
          </p:cNvPr>
          <p:cNvCxnSpPr/>
          <p:nvPr/>
        </p:nvCxnSpPr>
        <p:spPr>
          <a:xfrm>
            <a:off x="3338947" y="1518745"/>
            <a:ext cx="57496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193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906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s-MX"/>
          </a:p>
        </p:txBody>
      </p:sp>
      <p:grpSp>
        <p:nvGrpSpPr>
          <p:cNvPr id="17" name="Group 16">
            <a:extLst>
              <a:ext uri="{FF2B5EF4-FFF2-40B4-BE49-F238E27FC236}">
                <a16:creationId xmlns:a16="http://schemas.microsoft.com/office/drawing/2014/main" id="{DE2DD4A6-DC96-421E-9E1C-7CD0D26814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7988" y="4525094"/>
            <a:ext cx="9915059" cy="2344057"/>
            <a:chOff x="0" y="4525094"/>
            <a:chExt cx="12203151" cy="2344057"/>
          </a:xfrm>
        </p:grpSpPr>
        <p:sp>
          <p:nvSpPr>
            <p:cNvPr id="18" name="Freeform 9">
              <a:extLst>
                <a:ext uri="{FF2B5EF4-FFF2-40B4-BE49-F238E27FC236}">
                  <a16:creationId xmlns:a16="http://schemas.microsoft.com/office/drawing/2014/main" id="{5E6BB74D-E85C-4CCB-90CE-024600640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52808592-600C-4349-9F27-EC36C0BA4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B5E00D3B-1E29-4E11-BCD3-8E3A56F4B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uadroTexto 1"/>
          <p:cNvSpPr txBox="1"/>
          <p:nvPr/>
        </p:nvSpPr>
        <p:spPr>
          <a:xfrm>
            <a:off x="658125" y="4817533"/>
            <a:ext cx="8589750" cy="779529"/>
          </a:xfrm>
          <a:prstGeom prst="rect">
            <a:avLst/>
          </a:prstGeom>
          <a:effectLst/>
        </p:spPr>
        <p:txBody>
          <a:bodyPr vert="horz" lIns="91440" tIns="45720" rIns="91440" bIns="45720" rtlCol="0" anchor="b">
            <a:normAutofit/>
          </a:bodyPr>
          <a:lstStyle/>
          <a:p>
            <a:pPr>
              <a:lnSpc>
                <a:spcPct val="90000"/>
              </a:lnSpc>
              <a:spcBef>
                <a:spcPct val="0"/>
              </a:spcBef>
              <a:spcAft>
                <a:spcPts val="600"/>
              </a:spcAft>
            </a:pPr>
            <a:r>
              <a:rPr lang="en-US" sz="2500" b="1">
                <a:latin typeface="+mj-lt"/>
                <a:ea typeface="+mj-ea"/>
                <a:cs typeface="+mj-cs"/>
              </a:rPr>
              <a:t>Firma de acuerdos establecidos por docentes y alumnos</a:t>
            </a:r>
          </a:p>
        </p:txBody>
      </p:sp>
      <p:pic>
        <p:nvPicPr>
          <p:cNvPr id="9" name="object 2"/>
          <p:cNvPicPr/>
          <p:nvPr/>
        </p:nvPicPr>
        <p:blipFill>
          <a:blip r:embed="rId2" cstate="print"/>
          <a:stretch>
            <a:fillRect/>
          </a:stretch>
        </p:blipFill>
        <p:spPr>
          <a:xfrm>
            <a:off x="3977982" y="640080"/>
            <a:ext cx="2423899" cy="3602736"/>
          </a:xfrm>
          <a:prstGeom prst="roundRect">
            <a:avLst>
              <a:gd name="adj" fmla="val 3876"/>
            </a:avLst>
          </a:prstGeom>
          <a:ln>
            <a:solidFill>
              <a:schemeClr val="accent1"/>
            </a:solidFill>
          </a:ln>
          <a:effectLst/>
        </p:spPr>
      </p:pic>
      <p:pic>
        <p:nvPicPr>
          <p:cNvPr id="10" name="object 2"/>
          <p:cNvPicPr/>
          <p:nvPr/>
        </p:nvPicPr>
        <p:blipFill>
          <a:blip r:embed="rId3" cstate="print"/>
          <a:stretch>
            <a:fillRect/>
          </a:stretch>
        </p:blipFill>
        <p:spPr>
          <a:xfrm>
            <a:off x="7087331" y="640080"/>
            <a:ext cx="2432843" cy="3602736"/>
          </a:xfrm>
          <a:prstGeom prst="roundRect">
            <a:avLst>
              <a:gd name="adj" fmla="val 3876"/>
            </a:avLst>
          </a:prstGeom>
          <a:ln>
            <a:solidFill>
              <a:schemeClr val="accent1"/>
            </a:solidFill>
          </a:ln>
          <a:effectLst/>
        </p:spPr>
      </p:pic>
      <p:pic>
        <p:nvPicPr>
          <p:cNvPr id="8" name="object 2">
            <a:extLst>
              <a:ext uri="{FF2B5EF4-FFF2-40B4-BE49-F238E27FC236}">
                <a16:creationId xmlns:a16="http://schemas.microsoft.com/office/drawing/2014/main" id="{3F765023-42BD-67EF-FDFA-0A750CB83547}"/>
              </a:ext>
            </a:extLst>
          </p:cNvPr>
          <p:cNvPicPr/>
          <p:nvPr/>
        </p:nvPicPr>
        <p:blipFill>
          <a:blip r:embed="rId4" cstate="print"/>
          <a:stretch>
            <a:fillRect/>
          </a:stretch>
        </p:blipFill>
        <p:spPr>
          <a:xfrm>
            <a:off x="598724" y="640080"/>
            <a:ext cx="2780534" cy="3602736"/>
          </a:xfrm>
          <a:prstGeom prst="roundRect">
            <a:avLst>
              <a:gd name="adj" fmla="val 3876"/>
            </a:avLst>
          </a:prstGeom>
          <a:ln>
            <a:solidFill>
              <a:schemeClr val="accent1"/>
            </a:solidFill>
          </a:ln>
          <a:effectLst/>
        </p:spPr>
      </p:pic>
      <p:sp>
        <p:nvSpPr>
          <p:cNvPr id="4" name="CuadroTexto 3"/>
          <p:cNvSpPr txBox="1"/>
          <p:nvPr/>
        </p:nvSpPr>
        <p:spPr>
          <a:xfrm>
            <a:off x="211015" y="1205021"/>
            <a:ext cx="9601199" cy="523220"/>
          </a:xfrm>
          <a:prstGeom prst="rect">
            <a:avLst/>
          </a:prstGeom>
          <a:noFill/>
        </p:spPr>
        <p:txBody>
          <a:bodyPr wrap="square" rtlCol="0">
            <a:spAutoFit/>
          </a:bodyPr>
          <a:lstStyle/>
          <a:p>
            <a:pPr marL="457200" indent="-457200" algn="just">
              <a:buFont typeface="Wingdings" panose="05000000000000000000" pitchFamily="2" charset="2"/>
              <a:buChar char="v"/>
            </a:pPr>
            <a:endParaRPr lang="es-MX" sz="2800" b="1" dirty="0"/>
          </a:p>
        </p:txBody>
      </p:sp>
    </p:spTree>
    <p:extLst>
      <p:ext uri="{BB962C8B-B14F-4D97-AF65-F5344CB8AC3E}">
        <p14:creationId xmlns:p14="http://schemas.microsoft.com/office/powerpoint/2010/main" val="78980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7075" y="413549"/>
            <a:ext cx="6919610" cy="707886"/>
          </a:xfrm>
          <a:prstGeom prst="rect">
            <a:avLst/>
          </a:prstGeom>
          <a:noFill/>
        </p:spPr>
        <p:txBody>
          <a:bodyPr wrap="square" rtlCol="0">
            <a:spAutoFit/>
          </a:bodyPr>
          <a:lstStyle/>
          <a:p>
            <a:pPr algn="ctr"/>
            <a:r>
              <a:rPr lang="es-MX" sz="4000" b="1" dirty="0"/>
              <a:t>Intención</a:t>
            </a:r>
          </a:p>
        </p:txBody>
      </p:sp>
      <p:sp>
        <p:nvSpPr>
          <p:cNvPr id="3" name="Rectángulo 2"/>
          <p:cNvSpPr/>
          <p:nvPr/>
        </p:nvSpPr>
        <p:spPr>
          <a:xfrm>
            <a:off x="943298" y="1390477"/>
            <a:ext cx="7803793" cy="4154984"/>
          </a:xfrm>
          <a:prstGeom prst="rect">
            <a:avLst/>
          </a:prstGeom>
        </p:spPr>
        <p:txBody>
          <a:bodyPr wrap="square">
            <a:spAutoFit/>
          </a:bodyPr>
          <a:lstStyle/>
          <a:p>
            <a:pPr marL="457200" indent="-457200" algn="just">
              <a:buFont typeface="Arial" panose="020B0604020202020204" pitchFamily="34" charset="0"/>
              <a:buChar char="•"/>
            </a:pPr>
            <a:r>
              <a:rPr lang="es-MX" sz="2400" dirty="0"/>
              <a:t>Ampliar y fortalecer sus conocimientos acerca de la organización del proceso de enseñanza y de aprendizaje situado, a través del diseño de estrategias didácticas diversificadas y proyectos integradores, así como el seguimiento y la evaluación a través de las propuestas de intervención contextualizadas. </a:t>
            </a:r>
          </a:p>
          <a:p>
            <a:pPr marL="457200" indent="-457200" algn="just">
              <a:buFont typeface="Arial" panose="020B0604020202020204" pitchFamily="34" charset="0"/>
              <a:buChar char="•"/>
            </a:pPr>
            <a:r>
              <a:rPr lang="es-MX" sz="2400" dirty="0"/>
              <a:t>Construyendo un estilo de ser y hacer docencia en las escuelas para describir, analizar y narrar de manera sistemática sus experiencias pedagógicas</a:t>
            </a:r>
            <a:r>
              <a:rPr lang="es-MX" sz="2400" b="1" dirty="0"/>
              <a:t> </a:t>
            </a:r>
          </a:p>
        </p:txBody>
      </p:sp>
    </p:spTree>
    <p:extLst>
      <p:ext uri="{BB962C8B-B14F-4D97-AF65-F5344CB8AC3E}">
        <p14:creationId xmlns:p14="http://schemas.microsoft.com/office/powerpoint/2010/main" val="1151170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1809" y="2114920"/>
            <a:ext cx="6919610" cy="707886"/>
          </a:xfrm>
          <a:prstGeom prst="rect">
            <a:avLst/>
          </a:prstGeom>
          <a:noFill/>
        </p:spPr>
        <p:txBody>
          <a:bodyPr wrap="square" rtlCol="0">
            <a:spAutoFit/>
          </a:bodyPr>
          <a:lstStyle/>
          <a:p>
            <a:pPr algn="ctr"/>
            <a:r>
              <a:rPr lang="es-MX" sz="4000" b="1" dirty="0"/>
              <a:t>Cursos antecedentes </a:t>
            </a:r>
          </a:p>
        </p:txBody>
      </p:sp>
      <p:sp>
        <p:nvSpPr>
          <p:cNvPr id="3" name="Rectángulo 2"/>
          <p:cNvSpPr/>
          <p:nvPr/>
        </p:nvSpPr>
        <p:spPr>
          <a:xfrm>
            <a:off x="246184" y="395625"/>
            <a:ext cx="9530861" cy="1384995"/>
          </a:xfrm>
          <a:prstGeom prst="rect">
            <a:avLst/>
          </a:prstGeom>
        </p:spPr>
        <p:txBody>
          <a:bodyPr wrap="square">
            <a:spAutoFit/>
          </a:bodyPr>
          <a:lstStyle/>
          <a:p>
            <a:pPr algn="just"/>
            <a:r>
              <a:rPr lang="es-MX" sz="2800" b="1" dirty="0"/>
              <a:t>Mantiene un estrecho vinculo con los curos de los trayectos: Bases teórico-metodológicos para la enseñanza y formación para la enseñanza y el aprendizaje. </a:t>
            </a:r>
          </a:p>
        </p:txBody>
      </p:sp>
      <p:sp>
        <p:nvSpPr>
          <p:cNvPr id="4" name="CuadroTexto 3"/>
          <p:cNvSpPr txBox="1"/>
          <p:nvPr/>
        </p:nvSpPr>
        <p:spPr>
          <a:xfrm>
            <a:off x="1195754" y="3157106"/>
            <a:ext cx="6919610" cy="2677656"/>
          </a:xfrm>
          <a:prstGeom prst="rect">
            <a:avLst/>
          </a:prstGeom>
          <a:noFill/>
        </p:spPr>
        <p:txBody>
          <a:bodyPr wrap="square" rtlCol="0">
            <a:spAutoFit/>
          </a:bodyPr>
          <a:lstStyle/>
          <a:p>
            <a:pPr marL="457200" indent="-457200" algn="just">
              <a:buFont typeface="Wingdings" panose="05000000000000000000" pitchFamily="2" charset="2"/>
              <a:buChar char="v"/>
            </a:pPr>
            <a:r>
              <a:rPr lang="es-MX" sz="2800" b="1" dirty="0"/>
              <a:t>Acercamiento a prácticas educativas y comunitarias.</a:t>
            </a:r>
          </a:p>
          <a:p>
            <a:pPr marL="457200" indent="-457200" algn="just">
              <a:buFont typeface="Wingdings" panose="05000000000000000000" pitchFamily="2" charset="2"/>
              <a:buChar char="v"/>
            </a:pPr>
            <a:r>
              <a:rPr lang="es-MX" sz="2800" b="1" dirty="0"/>
              <a:t>Análisis de prácticas y contextos escolares.</a:t>
            </a:r>
          </a:p>
          <a:p>
            <a:pPr marL="457200" indent="-457200" algn="just">
              <a:buFont typeface="Wingdings" panose="05000000000000000000" pitchFamily="2" charset="2"/>
              <a:buChar char="v"/>
            </a:pPr>
            <a:r>
              <a:rPr lang="es-MX" sz="2800" b="1" dirty="0"/>
              <a:t>Intervención didáctico pedagógica y trabajo docente. </a:t>
            </a:r>
          </a:p>
        </p:txBody>
      </p:sp>
    </p:spTree>
    <p:extLst>
      <p:ext uri="{BB962C8B-B14F-4D97-AF65-F5344CB8AC3E}">
        <p14:creationId xmlns:p14="http://schemas.microsoft.com/office/powerpoint/2010/main" val="218692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6979" y="954335"/>
            <a:ext cx="6919610" cy="707886"/>
          </a:xfrm>
          <a:prstGeom prst="rect">
            <a:avLst/>
          </a:prstGeom>
          <a:noFill/>
        </p:spPr>
        <p:txBody>
          <a:bodyPr wrap="square" rtlCol="0">
            <a:spAutoFit/>
          </a:bodyPr>
          <a:lstStyle/>
          <a:p>
            <a:pPr algn="ctr"/>
            <a:r>
              <a:rPr lang="es-MX" sz="4000" b="1" dirty="0"/>
              <a:t>Cursos subsecuentes </a:t>
            </a:r>
          </a:p>
        </p:txBody>
      </p:sp>
      <p:sp>
        <p:nvSpPr>
          <p:cNvPr id="4" name="CuadroTexto 3"/>
          <p:cNvSpPr txBox="1"/>
          <p:nvPr/>
        </p:nvSpPr>
        <p:spPr>
          <a:xfrm>
            <a:off x="1586979" y="2594397"/>
            <a:ext cx="6919610" cy="1815882"/>
          </a:xfrm>
          <a:prstGeom prst="rect">
            <a:avLst/>
          </a:prstGeom>
          <a:noFill/>
        </p:spPr>
        <p:txBody>
          <a:bodyPr wrap="square" rtlCol="0">
            <a:spAutoFit/>
          </a:bodyPr>
          <a:lstStyle/>
          <a:p>
            <a:pPr marL="457200" indent="-457200" algn="just">
              <a:buFont typeface="Wingdings" panose="05000000000000000000" pitchFamily="2" charset="2"/>
              <a:buChar char="v"/>
            </a:pPr>
            <a:r>
              <a:rPr lang="es-MX" sz="2800" b="1" dirty="0"/>
              <a:t>Investigación e innovación de la práctica docente.</a:t>
            </a:r>
          </a:p>
          <a:p>
            <a:pPr marL="457200" indent="-457200" algn="just">
              <a:buFont typeface="Wingdings" panose="05000000000000000000" pitchFamily="2" charset="2"/>
              <a:buChar char="v"/>
            </a:pPr>
            <a:r>
              <a:rPr lang="es-MX" sz="2800" b="1" dirty="0"/>
              <a:t>Práctica docente y proyectos de mejora escolar y comunitaria.</a:t>
            </a:r>
          </a:p>
        </p:txBody>
      </p:sp>
    </p:spTree>
    <p:extLst>
      <p:ext uri="{BB962C8B-B14F-4D97-AF65-F5344CB8AC3E}">
        <p14:creationId xmlns:p14="http://schemas.microsoft.com/office/powerpoint/2010/main" val="348883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1810" y="497135"/>
            <a:ext cx="6919610" cy="707886"/>
          </a:xfrm>
          <a:prstGeom prst="rect">
            <a:avLst/>
          </a:prstGeom>
          <a:noFill/>
        </p:spPr>
        <p:txBody>
          <a:bodyPr wrap="square" rtlCol="0">
            <a:spAutoFit/>
          </a:bodyPr>
          <a:lstStyle/>
          <a:p>
            <a:pPr algn="ctr"/>
            <a:r>
              <a:rPr lang="es-MX" sz="4000" b="1" dirty="0"/>
              <a:t>Descripción del curso.</a:t>
            </a:r>
          </a:p>
        </p:txBody>
      </p:sp>
      <p:sp>
        <p:nvSpPr>
          <p:cNvPr id="4" name="CuadroTexto 3"/>
          <p:cNvSpPr txBox="1"/>
          <p:nvPr/>
        </p:nvSpPr>
        <p:spPr>
          <a:xfrm>
            <a:off x="633045" y="1595021"/>
            <a:ext cx="8757139" cy="4524315"/>
          </a:xfrm>
          <a:prstGeom prst="rect">
            <a:avLst/>
          </a:prstGeom>
          <a:noFill/>
        </p:spPr>
        <p:txBody>
          <a:bodyPr wrap="square" rtlCol="0">
            <a:spAutoFit/>
          </a:bodyPr>
          <a:lstStyle/>
          <a:p>
            <a:pPr marL="457200" indent="-457200" algn="just">
              <a:buFont typeface="Wingdings" panose="05000000000000000000" pitchFamily="2" charset="2"/>
              <a:buChar char="v"/>
            </a:pPr>
            <a:r>
              <a:rPr lang="es-MX" sz="2400" b="1" dirty="0">
                <a:latin typeface="Calibri" panose="020F0502020204030204" pitchFamily="34" charset="0"/>
                <a:ea typeface="Calibri" panose="020F0502020204030204" pitchFamily="34" charset="0"/>
                <a:cs typeface="Calibri" panose="020F0502020204030204" pitchFamily="34" charset="0"/>
              </a:rPr>
              <a:t>Es un seminario- taller </a:t>
            </a:r>
            <a:r>
              <a:rPr lang="es-MX" sz="2400" dirty="0">
                <a:latin typeface="Calibri" panose="020F0502020204030204" pitchFamily="34" charset="0"/>
                <a:ea typeface="Calibri" panose="020F0502020204030204" pitchFamily="34" charset="0"/>
                <a:cs typeface="Calibri" panose="020F0502020204030204" pitchFamily="34" charset="0"/>
              </a:rPr>
              <a:t>que se profundiza en el estudio de las dimensiones de la práctica docente, los contextos escolares y las interacciones pedagógicas que se viven dentro del aula de clase durante la enseñanza de los contenidos curriculares a través de pedagogías situadas globalizadoras, modalidades de intervención y </a:t>
            </a:r>
            <a:r>
              <a:rPr lang="es-MX" sz="2400" dirty="0" err="1">
                <a:latin typeface="Calibri" panose="020F0502020204030204" pitchFamily="34" charset="0"/>
                <a:ea typeface="Calibri" panose="020F0502020204030204" pitchFamily="34" charset="0"/>
                <a:cs typeface="Calibri" panose="020F0502020204030204" pitchFamily="34" charset="0"/>
              </a:rPr>
              <a:t>EBAs</a:t>
            </a:r>
            <a:r>
              <a:rPr lang="es-MX" sz="2400" dirty="0">
                <a:latin typeface="Calibri" panose="020F0502020204030204" pitchFamily="34" charset="0"/>
                <a:ea typeface="Calibri" panose="020F0502020204030204" pitchFamily="34" charset="0"/>
                <a:cs typeface="Calibri" panose="020F0502020204030204" pitchFamily="34" charset="0"/>
              </a:rPr>
              <a:t>.</a:t>
            </a:r>
          </a:p>
          <a:p>
            <a:pPr marL="457200" indent="-457200" algn="just">
              <a:buFont typeface="Wingdings" panose="05000000000000000000" pitchFamily="2" charset="2"/>
              <a:buChar char="v"/>
            </a:pPr>
            <a:r>
              <a:rPr lang="es-MX" sz="2400" dirty="0">
                <a:latin typeface="Calibri" panose="020F0502020204030204" pitchFamily="34" charset="0"/>
                <a:ea typeface="Calibri" panose="020F0502020204030204" pitchFamily="34" charset="0"/>
                <a:cs typeface="Calibri" panose="020F0502020204030204" pitchFamily="34" charset="0"/>
              </a:rPr>
              <a:t>Desarrollar propuestas de intervención contextualizadas, al considerar la cultura local comunitaria y escolar, así como el vínculo con los aprendizajes que se prescriben en los planes y programas de estudios vigentes de educación preescolar, concentrándose en sus elementos y los rasgos característicos que orientan el trabajo del docente </a:t>
            </a:r>
            <a:endParaRPr lang="es-MX"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644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1810" y="497135"/>
            <a:ext cx="6919610" cy="707886"/>
          </a:xfrm>
          <a:prstGeom prst="rect">
            <a:avLst/>
          </a:prstGeom>
          <a:noFill/>
        </p:spPr>
        <p:txBody>
          <a:bodyPr wrap="square" rtlCol="0">
            <a:spAutoFit/>
          </a:bodyPr>
          <a:lstStyle/>
          <a:p>
            <a:pPr algn="ctr"/>
            <a:r>
              <a:rPr lang="es-MX" sz="4000" b="1" dirty="0"/>
              <a:t>Descripción del curso.</a:t>
            </a:r>
          </a:p>
        </p:txBody>
      </p:sp>
      <p:sp>
        <p:nvSpPr>
          <p:cNvPr id="4" name="CuadroTexto 3"/>
          <p:cNvSpPr txBox="1"/>
          <p:nvPr/>
        </p:nvSpPr>
        <p:spPr>
          <a:xfrm>
            <a:off x="574430" y="1688010"/>
            <a:ext cx="8757139" cy="4154984"/>
          </a:xfrm>
          <a:prstGeom prst="rect">
            <a:avLst/>
          </a:prstGeom>
          <a:noFill/>
        </p:spPr>
        <p:txBody>
          <a:bodyPr wrap="square" rtlCol="0">
            <a:spAutoFit/>
          </a:bodyPr>
          <a:lstStyle/>
          <a:p>
            <a:pPr marL="457200" indent="-457200" algn="just">
              <a:buFont typeface="Wingdings" panose="05000000000000000000" pitchFamily="2" charset="2"/>
              <a:buChar char="v"/>
            </a:pPr>
            <a:r>
              <a:rPr lang="es-MX" sz="2400" dirty="0"/>
              <a:t>Asumir sus principios filosóficos, éticos, legales y normativos, identifica sus orientaciones pedagógicas, domina enfoques y contenidos de los planes y programas de estudio y es crítico y propositivo en su aplicación.</a:t>
            </a:r>
          </a:p>
          <a:p>
            <a:pPr marL="457200" indent="-457200" algn="just">
              <a:buFont typeface="Wingdings" panose="05000000000000000000" pitchFamily="2" charset="2"/>
              <a:buChar char="v"/>
            </a:pPr>
            <a:r>
              <a:rPr lang="es-MX" sz="2400" dirty="0"/>
              <a:t>Produce saber y conocimiento pedagógico, didáctico y disciplinar, reconoce y valora la investigación educativa y la producción de conocimiento desde la experiencia.</a:t>
            </a:r>
          </a:p>
          <a:p>
            <a:pPr marL="457200" indent="-457200" algn="just">
              <a:buFont typeface="Wingdings" panose="05000000000000000000" pitchFamily="2" charset="2"/>
              <a:buChar char="v"/>
            </a:pPr>
            <a:r>
              <a:rPr lang="es-MX" sz="2400" dirty="0"/>
              <a:t> Sabe problematizar, reflexionar y aprender de la práctica para transformarla.</a:t>
            </a:r>
            <a:endParaRPr lang="es-MX" sz="2400" b="1" dirty="0"/>
          </a:p>
        </p:txBody>
      </p:sp>
    </p:spTree>
    <p:extLst>
      <p:ext uri="{BB962C8B-B14F-4D97-AF65-F5344CB8AC3E}">
        <p14:creationId xmlns:p14="http://schemas.microsoft.com/office/powerpoint/2010/main" val="428555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1810" y="497135"/>
            <a:ext cx="6919610" cy="707886"/>
          </a:xfrm>
          <a:prstGeom prst="rect">
            <a:avLst/>
          </a:prstGeom>
          <a:noFill/>
        </p:spPr>
        <p:txBody>
          <a:bodyPr wrap="square" rtlCol="0">
            <a:spAutoFit/>
          </a:bodyPr>
          <a:lstStyle/>
          <a:p>
            <a:pPr algn="ctr"/>
            <a:r>
              <a:rPr lang="es-MX" sz="4000" b="1" dirty="0"/>
              <a:t>Descripción del curso.</a:t>
            </a:r>
          </a:p>
        </p:txBody>
      </p:sp>
      <p:sp>
        <p:nvSpPr>
          <p:cNvPr id="4" name="CuadroTexto 3"/>
          <p:cNvSpPr txBox="1"/>
          <p:nvPr/>
        </p:nvSpPr>
        <p:spPr>
          <a:xfrm>
            <a:off x="211015" y="1205021"/>
            <a:ext cx="9601199" cy="1569660"/>
          </a:xfrm>
          <a:prstGeom prst="rect">
            <a:avLst/>
          </a:prstGeom>
          <a:noFill/>
        </p:spPr>
        <p:txBody>
          <a:bodyPr wrap="square" rtlCol="0">
            <a:spAutoFit/>
          </a:bodyPr>
          <a:lstStyle/>
          <a:p>
            <a:pPr marL="457200" indent="-457200" algn="just">
              <a:buFont typeface="Wingdings" panose="05000000000000000000" pitchFamily="2" charset="2"/>
              <a:buChar char="v"/>
            </a:pPr>
            <a:r>
              <a:rPr lang="es-MX" sz="2400" dirty="0"/>
              <a:t>Desarrolla el pensamiento reflexivo, crítico, creativo y sistémico y actúa desde el respeto, la cooperación, la solidaridad, la inclusión y la preocupación por el </a:t>
            </a:r>
            <a:r>
              <a:rPr lang="es-MX" sz="2400" dirty="0" err="1"/>
              <a:t>bíen</a:t>
            </a:r>
            <a:r>
              <a:rPr lang="es-MX" sz="2400" dirty="0"/>
              <a:t> común</a:t>
            </a:r>
            <a:endParaRPr lang="es-MX" sz="2400" b="1" dirty="0"/>
          </a:p>
        </p:txBody>
      </p:sp>
    </p:spTree>
    <p:extLst>
      <p:ext uri="{BB962C8B-B14F-4D97-AF65-F5344CB8AC3E}">
        <p14:creationId xmlns:p14="http://schemas.microsoft.com/office/powerpoint/2010/main" val="3888934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714</TotalTime>
  <Words>4416</Words>
  <Application>Microsoft Office PowerPoint</Application>
  <PresentationFormat>A4 (210 x 297 mm)</PresentationFormat>
  <Paragraphs>528</Paragraphs>
  <Slides>33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Arial</vt:lpstr>
      <vt:lpstr>Arial Narrow</vt:lpstr>
      <vt:lpstr>Calibri</vt:lpstr>
      <vt:lpstr>Century Gothic</vt:lpstr>
      <vt:lpstr>Courier New</vt:lpstr>
      <vt:lpstr>Crayola</vt:lpstr>
      <vt:lpstr>Times New Roman</vt:lpstr>
      <vt:lpstr>Wingdings</vt:lpstr>
      <vt:lpstr>Wingdings 2</vt:lpstr>
      <vt:lpstr>Quotable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enep</dc:creator>
  <cp:lastModifiedBy>Patricia Segovia Gomez</cp:lastModifiedBy>
  <cp:revision>16</cp:revision>
  <dcterms:created xsi:type="dcterms:W3CDTF">2023-01-30T18:28:21Z</dcterms:created>
  <dcterms:modified xsi:type="dcterms:W3CDTF">2024-02-14T16:22:09Z</dcterms:modified>
</cp:coreProperties>
</file>