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77" r:id="rId2"/>
    <p:sldId id="256" r:id="rId3"/>
    <p:sldId id="260" r:id="rId4"/>
    <p:sldId id="286" r:id="rId5"/>
    <p:sldId id="285" r:id="rId6"/>
    <p:sldId id="294" r:id="rId7"/>
    <p:sldId id="272" r:id="rId8"/>
    <p:sldId id="257" r:id="rId9"/>
    <p:sldId id="258" r:id="rId10"/>
    <p:sldId id="281" r:id="rId11"/>
    <p:sldId id="282" r:id="rId12"/>
    <p:sldId id="283" r:id="rId13"/>
    <p:sldId id="287" r:id="rId14"/>
    <p:sldId id="288" r:id="rId15"/>
    <p:sldId id="297" r:id="rId16"/>
    <p:sldId id="295" r:id="rId17"/>
    <p:sldId id="289" r:id="rId18"/>
    <p:sldId id="290" r:id="rId19"/>
    <p:sldId id="291" r:id="rId20"/>
    <p:sldId id="298" r:id="rId21"/>
    <p:sldId id="265" r:id="rId22"/>
    <p:sldId id="274" r:id="rId23"/>
    <p:sldId id="296"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er puente" initials="jp" lastIdx="1" clrIdx="0">
    <p:extLst>
      <p:ext uri="{19B8F6BF-5375-455C-9EA6-DF929625EA0E}">
        <p15:presenceInfo xmlns:p15="http://schemas.microsoft.com/office/powerpoint/2012/main" userId="ada61b8d640ecd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339933"/>
    <a:srgbClr val="CC66FF"/>
    <a:srgbClr val="9933FF"/>
    <a:srgbClr val="CAD8EE"/>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6"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06/02/2020</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06/02/2020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06/02/2020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06/02/2020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06/02/2020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06/02/2020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06/02/2020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06/02/2020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06/02/2020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85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welcome back">
            <a:extLst>
              <a:ext uri="{FF2B5EF4-FFF2-40B4-BE49-F238E27FC236}">
                <a16:creationId xmlns:a16="http://schemas.microsoft.com/office/drawing/2014/main" id="{EB629212-2C3B-4E68-A892-4034B9CA4C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837"/>
          <a:stretch/>
        </p:blipFill>
        <p:spPr bwMode="auto">
          <a:xfrm>
            <a:off x="3723568" y="1176793"/>
            <a:ext cx="4487772" cy="400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t>Course</a:t>
            </a:r>
            <a:r>
              <a:rPr lang="es-MX" b="1" dirty="0"/>
              <a:t> </a:t>
            </a:r>
            <a:r>
              <a:rPr lang="es-MX" b="1" dirty="0" err="1"/>
              <a:t>Description</a:t>
            </a:r>
            <a:endParaRPr lang="es-MX" b="1" dirty="0"/>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normAutofit/>
          </a:bodyPr>
          <a:lstStyle/>
          <a:p>
            <a:pPr algn="ctr"/>
            <a:r>
              <a:rPr lang="es-MX" sz="4000" b="1" dirty="0" err="1">
                <a:latin typeface="Arial" panose="020B0604020202020204" pitchFamily="34" charset="0"/>
                <a:cs typeface="Arial" panose="020B0604020202020204" pitchFamily="34" charset="0"/>
              </a:rPr>
              <a:t>Competences</a:t>
            </a:r>
            <a:r>
              <a:rPr lang="es-MX" sz="4000" b="1" dirty="0">
                <a:latin typeface="Arial" panose="020B0604020202020204" pitchFamily="34" charset="0"/>
                <a:cs typeface="Arial" panose="020B0604020202020204" pitchFamily="34" charset="0"/>
              </a:rPr>
              <a:t> of </a:t>
            </a:r>
            <a:r>
              <a:rPr lang="es-MX" sz="4000" b="1" dirty="0" err="1">
                <a:latin typeface="Arial" panose="020B0604020202020204" pitchFamily="34" charset="0"/>
                <a:cs typeface="Arial" panose="020B0604020202020204" pitchFamily="34" charset="0"/>
              </a:rPr>
              <a:t>the</a:t>
            </a:r>
            <a:r>
              <a:rPr lang="es-MX" sz="4000" b="1" dirty="0">
                <a:latin typeface="Arial" panose="020B0604020202020204" pitchFamily="34" charset="0"/>
                <a:cs typeface="Arial" panose="020B0604020202020204" pitchFamily="34" charset="0"/>
              </a:rPr>
              <a:t> </a:t>
            </a:r>
            <a:r>
              <a:rPr lang="es-MX" sz="4000" b="1" dirty="0" err="1">
                <a:latin typeface="Arial" panose="020B0604020202020204" pitchFamily="34" charset="0"/>
                <a:cs typeface="Arial" panose="020B0604020202020204" pitchFamily="34" charset="0"/>
              </a:rPr>
              <a:t>degree</a:t>
            </a:r>
            <a:r>
              <a:rPr lang="es-MX" sz="4000" b="1" dirty="0">
                <a:latin typeface="Arial" panose="020B0604020202020204" pitchFamily="34" charset="0"/>
                <a:cs typeface="Arial" panose="020B0604020202020204" pitchFamily="34" charset="0"/>
              </a:rPr>
              <a:t> </a:t>
            </a:r>
            <a:r>
              <a:rPr lang="es-MX" sz="4000" b="1" dirty="0" err="1">
                <a:latin typeface="Arial" panose="020B0604020202020204" pitchFamily="34" charset="0"/>
                <a:cs typeface="Arial" panose="020B0604020202020204" pitchFamily="34" charset="0"/>
              </a:rPr>
              <a:t>profile</a:t>
            </a:r>
            <a:r>
              <a:rPr lang="es-MX" sz="4000" b="1" dirty="0">
                <a:latin typeface="Arial" panose="020B0604020202020204" pitchFamily="34" charset="0"/>
                <a:cs typeface="Arial" panose="020B0604020202020204" pitchFamily="34" charset="0"/>
              </a:rPr>
              <a:t> </a:t>
            </a:r>
            <a:r>
              <a:rPr lang="es-MX" sz="4000" b="1" dirty="0" err="1">
                <a:latin typeface="Arial" panose="020B0604020202020204" pitchFamily="34" charset="0"/>
                <a:cs typeface="Arial" panose="020B0604020202020204" pitchFamily="34" charset="0"/>
              </a:rPr>
              <a:t>developed</a:t>
            </a:r>
            <a:r>
              <a:rPr lang="es-MX" sz="4000" b="1" dirty="0">
                <a:latin typeface="Arial" panose="020B0604020202020204" pitchFamily="34" charset="0"/>
                <a:cs typeface="Arial" panose="020B0604020202020204" pitchFamily="34" charset="0"/>
              </a:rPr>
              <a:t> </a:t>
            </a:r>
            <a:r>
              <a:rPr lang="es-MX" sz="4000" b="1" dirty="0" err="1">
                <a:latin typeface="Arial" panose="020B0604020202020204" pitchFamily="34" charset="0"/>
                <a:cs typeface="Arial" panose="020B0604020202020204" pitchFamily="34" charset="0"/>
              </a:rPr>
              <a:t>by</a:t>
            </a:r>
            <a:r>
              <a:rPr lang="es-MX" sz="4000" b="1" dirty="0">
                <a:latin typeface="Arial" panose="020B0604020202020204" pitchFamily="34" charset="0"/>
                <a:cs typeface="Arial" panose="020B0604020202020204" pitchFamily="34" charset="0"/>
              </a:rPr>
              <a:t> </a:t>
            </a:r>
            <a:r>
              <a:rPr lang="es-MX" sz="4000" b="1" dirty="0" err="1">
                <a:latin typeface="Arial" panose="020B0604020202020204" pitchFamily="34" charset="0"/>
                <a:cs typeface="Arial" panose="020B0604020202020204" pitchFamily="34" charset="0"/>
              </a:rPr>
              <a:t>the</a:t>
            </a:r>
            <a:r>
              <a:rPr lang="es-MX" sz="4000" b="1" dirty="0">
                <a:latin typeface="Arial" panose="020B0604020202020204" pitchFamily="34" charset="0"/>
                <a:cs typeface="Arial" panose="020B0604020202020204" pitchFamily="34" charset="0"/>
              </a:rPr>
              <a:t> </a:t>
            </a:r>
            <a:r>
              <a:rPr lang="es-MX" sz="4000" b="1" dirty="0" err="1">
                <a:latin typeface="Arial" panose="020B0604020202020204" pitchFamily="34" charset="0"/>
                <a:cs typeface="Arial" panose="020B0604020202020204" pitchFamily="34" charset="0"/>
              </a:rPr>
              <a:t>course</a:t>
            </a:r>
            <a:endParaRPr lang="es-MX" sz="4000" b="1" dirty="0">
              <a:latin typeface="Arial" panose="020B0604020202020204" pitchFamily="34" charset="0"/>
              <a:cs typeface="Arial" panose="020B0604020202020204" pitchFamily="34" charset="0"/>
            </a:endParaRPr>
          </a:p>
        </p:txBody>
      </p:sp>
      <p:sp>
        <p:nvSpPr>
          <p:cNvPr id="3" name="CuadroTexto 2"/>
          <p:cNvSpPr txBox="1"/>
          <p:nvPr/>
        </p:nvSpPr>
        <p:spPr>
          <a:xfrm>
            <a:off x="806824" y="1945800"/>
            <a:ext cx="10659962" cy="4154984"/>
          </a:xfrm>
          <a:prstGeom prst="rect">
            <a:avLst/>
          </a:prstGeom>
          <a:noFill/>
        </p:spPr>
        <p:txBody>
          <a:bodyPr wrap="square" rtlCol="0">
            <a:spAutoFit/>
          </a:bodyPr>
          <a:lstStyle/>
          <a:p>
            <a:r>
              <a:rPr lang="es-MX" sz="2200" b="1" dirty="0" err="1">
                <a:latin typeface="Arial" panose="020B0604020202020204" pitchFamily="34" charset="0"/>
                <a:cs typeface="Arial" panose="020B0604020202020204" pitchFamily="34" charset="0"/>
              </a:rPr>
              <a:t>Generic</a:t>
            </a:r>
            <a:r>
              <a:rPr lang="es-MX" sz="2200" b="1" dirty="0">
                <a:latin typeface="Arial" panose="020B0604020202020204" pitchFamily="34" charset="0"/>
                <a:cs typeface="Arial" panose="020B0604020202020204" pitchFamily="34" charset="0"/>
              </a:rPr>
              <a:t> </a:t>
            </a:r>
            <a:r>
              <a:rPr lang="es-MX" sz="2200" b="1" dirty="0" err="1">
                <a:latin typeface="Arial" panose="020B0604020202020204" pitchFamily="34" charset="0"/>
                <a:cs typeface="Arial" panose="020B0604020202020204" pitchFamily="34" charset="0"/>
              </a:rPr>
              <a:t>competences</a:t>
            </a:r>
            <a:endParaRPr lang="es-MX" sz="2200" b="1" dirty="0">
              <a:latin typeface="Arial" panose="020B0604020202020204" pitchFamily="34" charset="0"/>
              <a:cs typeface="Arial" panose="020B0604020202020204" pitchFamily="34" charset="0"/>
            </a:endParaRPr>
          </a:p>
          <a:p>
            <a:endParaRPr lang="es-MX" sz="2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Use critical and creative thought for solving problems and making decisions.</a:t>
            </a:r>
            <a:endParaRPr lang="es-MX" sz="2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Learn in an autonomous way and demonstrate initiative for self-regulation and strengthen her/his personal development.</a:t>
            </a:r>
            <a:endParaRPr lang="es-MX" sz="2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Cooperate to bring about innovative projects having a social impact.</a:t>
            </a:r>
            <a:endParaRPr lang="es-MX" sz="2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Use information and communication technologies critically.</a:t>
            </a:r>
          </a:p>
          <a:p>
            <a:pPr marL="285750" lvl="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Apply his/her linguistic communicative skills in different contexts</a:t>
            </a:r>
            <a:endParaRPr lang="es-MX" sz="2200" dirty="0">
              <a:latin typeface="Arial" panose="020B0604020202020204" pitchFamily="34" charset="0"/>
              <a:cs typeface="Arial" panose="020B0604020202020204" pitchFamily="34" charset="0"/>
            </a:endParaRPr>
          </a:p>
          <a:p>
            <a:endParaRPr lang="es-MX"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20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36634" y="0"/>
            <a:ext cx="1883246" cy="1811291"/>
          </a:xfrm>
          <a:prstGeom prst="rect">
            <a:avLst/>
          </a:prstGeom>
          <a:noFill/>
        </p:spPr>
      </p:pic>
      <p:sp>
        <p:nvSpPr>
          <p:cNvPr id="2" name="Rectángulo 1"/>
          <p:cNvSpPr/>
          <p:nvPr/>
        </p:nvSpPr>
        <p:spPr>
          <a:xfrm>
            <a:off x="472966" y="2056166"/>
            <a:ext cx="11445765" cy="4331186"/>
          </a:xfrm>
          <a:prstGeom prst="rect">
            <a:avLst/>
          </a:prstGeom>
        </p:spPr>
        <p:txBody>
          <a:bodyPr wrap="square">
            <a:spAutoFit/>
          </a:bodyPr>
          <a:lstStyle/>
          <a:p>
            <a:pPr marL="342900" lvl="0" indent="-342900">
              <a:lnSpc>
                <a:spcPct val="150000"/>
              </a:lnSpc>
              <a:spcBef>
                <a:spcPts val="240"/>
              </a:spcBef>
              <a:spcAft>
                <a:spcPts val="24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Describe ways of living from different cultures to appreciate their diversity.</a:t>
            </a:r>
            <a:endParaRPr lang="es-MX"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240"/>
              </a:spcBef>
              <a:spcAft>
                <a:spcPts val="24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Use language to stablish harmonious and responsible relationships when exercising citizenship.</a:t>
            </a:r>
            <a:endParaRPr lang="es-MX"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240"/>
              </a:spcBef>
              <a:spcAft>
                <a:spcPts val="24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Reflect on one’s own learning process to act consciously in communicative exchanges.</a:t>
            </a:r>
            <a:endParaRPr lang="es-MX"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240"/>
              </a:spcBef>
              <a:spcAft>
                <a:spcPts val="24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Understand and produce texts to participate in a variety of everyday and concrete situations.</a:t>
            </a:r>
            <a:endParaRPr lang="es-MX"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240"/>
              </a:spcBef>
              <a:spcAft>
                <a:spcPts val="24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Times New Roman" panose="02020603050405020304" pitchFamily="18" charset="0"/>
              </a:rPr>
              <a:t>Exchange basic information about personal and professional experiences.</a:t>
            </a:r>
            <a:endParaRPr lang="es-MX"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es-MX" sz="2200" dirty="0" err="1">
                <a:latin typeface="Arial" panose="020B0604020202020204" pitchFamily="34" charset="0"/>
                <a:ea typeface="Calibri" panose="020F0502020204030204" pitchFamily="34" charset="0"/>
              </a:rPr>
              <a:t>Recognize</a:t>
            </a:r>
            <a:r>
              <a:rPr lang="es-MX" sz="2200" dirty="0">
                <a:latin typeface="Arial" panose="020B0604020202020204" pitchFamily="34" charset="0"/>
                <a:ea typeface="Calibri" panose="020F0502020204030204" pitchFamily="34" charset="0"/>
              </a:rPr>
              <a:t> cultural </a:t>
            </a:r>
            <a:r>
              <a:rPr lang="es-MX" sz="2200" dirty="0" err="1">
                <a:latin typeface="Arial" panose="020B0604020202020204" pitchFamily="34" charset="0"/>
                <a:ea typeface="Calibri" panose="020F0502020204030204" pitchFamily="34" charset="0"/>
              </a:rPr>
              <a:t>differences</a:t>
            </a:r>
            <a:r>
              <a:rPr lang="es-MX" sz="2200" dirty="0">
                <a:latin typeface="Arial" panose="020B0604020202020204" pitchFamily="34" charset="0"/>
                <a:ea typeface="Calibri" panose="020F0502020204030204" pitchFamily="34" charset="0"/>
              </a:rPr>
              <a:t> </a:t>
            </a:r>
            <a:r>
              <a:rPr lang="es-MX" sz="2200" dirty="0" err="1">
                <a:latin typeface="Arial" panose="020B0604020202020204" pitchFamily="34" charset="0"/>
                <a:ea typeface="Calibri" panose="020F0502020204030204" pitchFamily="34" charset="0"/>
              </a:rPr>
              <a:t>when</a:t>
            </a:r>
            <a:r>
              <a:rPr lang="es-MX" sz="2200" dirty="0">
                <a:latin typeface="Arial" panose="020B0604020202020204" pitchFamily="34" charset="0"/>
                <a:ea typeface="Calibri" panose="020F0502020204030204" pitchFamily="34" charset="0"/>
              </a:rPr>
              <a:t> </a:t>
            </a:r>
            <a:r>
              <a:rPr lang="es-MX" sz="2200" dirty="0" err="1">
                <a:latin typeface="Arial" panose="020B0604020202020204" pitchFamily="34" charset="0"/>
                <a:ea typeface="Calibri" panose="020F0502020204030204" pitchFamily="34" charset="0"/>
              </a:rPr>
              <a:t>participating</a:t>
            </a:r>
            <a:r>
              <a:rPr lang="es-MX" sz="2200" dirty="0">
                <a:latin typeface="Arial" panose="020B0604020202020204" pitchFamily="34" charset="0"/>
                <a:ea typeface="Calibri" panose="020F0502020204030204" pitchFamily="34" charset="0"/>
              </a:rPr>
              <a:t> in </a:t>
            </a:r>
            <a:r>
              <a:rPr lang="es-MX" sz="2200" dirty="0" err="1">
                <a:latin typeface="Arial" panose="020B0604020202020204" pitchFamily="34" charset="0"/>
                <a:ea typeface="Calibri" panose="020F0502020204030204" pitchFamily="34" charset="0"/>
              </a:rPr>
              <a:t>brief</a:t>
            </a:r>
            <a:r>
              <a:rPr lang="es-MX" sz="2200" dirty="0">
                <a:latin typeface="Arial" panose="020B0604020202020204" pitchFamily="34" charset="0"/>
                <a:ea typeface="Calibri" panose="020F0502020204030204" pitchFamily="34" charset="0"/>
              </a:rPr>
              <a:t> and </a:t>
            </a:r>
            <a:r>
              <a:rPr lang="es-MX" sz="2200" dirty="0" err="1">
                <a:latin typeface="Arial" panose="020B0604020202020204" pitchFamily="34" charset="0"/>
                <a:ea typeface="Calibri" panose="020F0502020204030204" pitchFamily="34" charset="0"/>
              </a:rPr>
              <a:t>common</a:t>
            </a:r>
            <a:r>
              <a:rPr lang="es-MX" sz="2200" dirty="0">
                <a:latin typeface="Arial" panose="020B0604020202020204" pitchFamily="34" charset="0"/>
                <a:ea typeface="Calibri" panose="020F0502020204030204" pitchFamily="34" charset="0"/>
              </a:rPr>
              <a:t> </a:t>
            </a:r>
            <a:r>
              <a:rPr lang="es-MX" sz="2200" dirty="0" err="1">
                <a:latin typeface="Arial" panose="020B0604020202020204" pitchFamily="34" charset="0"/>
                <a:ea typeface="Calibri" panose="020F0502020204030204" pitchFamily="34" charset="0"/>
              </a:rPr>
              <a:t>exchanges</a:t>
            </a:r>
            <a:r>
              <a:rPr lang="es-MX" sz="2200" dirty="0">
                <a:latin typeface="Arial" panose="020B0604020202020204" pitchFamily="34" charset="0"/>
                <a:ea typeface="Calibri" panose="020F0502020204030204" pitchFamily="34" charset="0"/>
              </a:rPr>
              <a:t>.</a:t>
            </a:r>
            <a:endParaRPr lang="es-MX" sz="2200" dirty="0"/>
          </a:p>
        </p:txBody>
      </p:sp>
      <p:sp>
        <p:nvSpPr>
          <p:cNvPr id="3" name="Rectángulo 2"/>
          <p:cNvSpPr/>
          <p:nvPr/>
        </p:nvSpPr>
        <p:spPr>
          <a:xfrm>
            <a:off x="599291" y="1566417"/>
            <a:ext cx="4597734" cy="489749"/>
          </a:xfrm>
          <a:prstGeom prst="rect">
            <a:avLst/>
          </a:prstGeom>
        </p:spPr>
        <p:txBody>
          <a:bodyPr wrap="none">
            <a:spAutoFit/>
          </a:bodyPr>
          <a:lstStyle/>
          <a:p>
            <a:pPr>
              <a:lnSpc>
                <a:spcPct val="115000"/>
              </a:lnSpc>
              <a:spcBef>
                <a:spcPts val="240"/>
              </a:spcBef>
              <a:spcAft>
                <a:spcPts val="240"/>
              </a:spcAft>
            </a:pPr>
            <a:r>
              <a:rPr lang="es-MX" sz="2400" b="1" dirty="0" err="1">
                <a:latin typeface="Arial" panose="020B0604020202020204" pitchFamily="34" charset="0"/>
                <a:ea typeface="Calibri" panose="020F0502020204030204" pitchFamily="34" charset="0"/>
                <a:cs typeface="Times New Roman" panose="02020603050405020304" pitchFamily="18" charset="0"/>
              </a:rPr>
              <a:t>Subject-specific</a:t>
            </a:r>
            <a:r>
              <a:rPr lang="es-MX" sz="2400" b="1" dirty="0">
                <a:latin typeface="Arial" panose="020B0604020202020204" pitchFamily="34" charset="0"/>
                <a:ea typeface="Calibri" panose="020F0502020204030204" pitchFamily="34" charset="0"/>
                <a:cs typeface="Times New Roman" panose="02020603050405020304" pitchFamily="18" charset="0"/>
              </a:rPr>
              <a:t> </a:t>
            </a:r>
            <a:r>
              <a:rPr lang="es-MX" sz="2400" b="1" dirty="0" err="1">
                <a:latin typeface="Arial" panose="020B0604020202020204" pitchFamily="34" charset="0"/>
                <a:ea typeface="Calibri" panose="020F0502020204030204" pitchFamily="34" charset="0"/>
                <a:cs typeface="Times New Roman" panose="02020603050405020304" pitchFamily="18" charset="0"/>
              </a:rPr>
              <a:t>competences</a:t>
            </a:r>
            <a:endParaRPr lang="es-MX" sz="3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486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84494151"/>
              </p:ext>
            </p:extLst>
          </p:nvPr>
        </p:nvGraphicFramePr>
        <p:xfrm>
          <a:off x="304800" y="636588"/>
          <a:ext cx="11747501" cy="5956736"/>
        </p:xfrm>
        <a:graphic>
          <a:graphicData uri="http://schemas.openxmlformats.org/drawingml/2006/table">
            <a:tbl>
              <a:tblPr firstRow="1" bandRow="1">
                <a:tableStyleId>{5C22544A-7EE6-4342-B048-85BDC9FD1C3A}</a:tableStyleId>
              </a:tblPr>
              <a:tblGrid>
                <a:gridCol w="1073021">
                  <a:extLst>
                    <a:ext uri="{9D8B030D-6E8A-4147-A177-3AD203B41FA5}">
                      <a16:colId xmlns:a16="http://schemas.microsoft.com/office/drawing/2014/main" val="20000"/>
                    </a:ext>
                  </a:extLst>
                </a:gridCol>
                <a:gridCol w="2521079">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gridCol w="2667001">
                  <a:extLst>
                    <a:ext uri="{9D8B030D-6E8A-4147-A177-3AD203B41FA5}">
                      <a16:colId xmlns:a16="http://schemas.microsoft.com/office/drawing/2014/main" val="20003"/>
                    </a:ext>
                  </a:extLst>
                </a:gridCol>
              </a:tblGrid>
              <a:tr h="880529">
                <a:tc>
                  <a:txBody>
                    <a:bodyPr/>
                    <a:lstStyle/>
                    <a:p>
                      <a:pPr algn="ctr"/>
                      <a:r>
                        <a:rPr lang="es-MX" sz="1400" b="1" dirty="0">
                          <a:latin typeface="Arial" panose="020B0604020202020204" pitchFamily="34" charset="0"/>
                          <a:cs typeface="Arial" panose="020B0604020202020204" pitchFamily="34" charset="0"/>
                        </a:rPr>
                        <a:t>PERIOD</a:t>
                      </a:r>
                    </a:p>
                  </a:txBody>
                  <a:tcPr anchor="ctr"/>
                </a:tc>
                <a:tc>
                  <a:txBody>
                    <a:bodyPr/>
                    <a:lstStyle/>
                    <a:p>
                      <a:pPr algn="ctr"/>
                      <a:r>
                        <a:rPr lang="es-MX" sz="1400" dirty="0">
                          <a:latin typeface="Arial" panose="020B0604020202020204" pitchFamily="34" charset="0"/>
                          <a:cs typeface="Arial" panose="020B0604020202020204" pitchFamily="34" charset="0"/>
                        </a:rPr>
                        <a:t>BOOK UNITS</a:t>
                      </a:r>
                    </a:p>
                  </a:txBody>
                  <a:tcPr anchor="ctr"/>
                </a:tc>
                <a:tc>
                  <a:txBody>
                    <a:bodyPr/>
                    <a:lstStyle/>
                    <a:p>
                      <a:pPr algn="ctr"/>
                      <a:r>
                        <a:rPr lang="es-MX" sz="1400" dirty="0">
                          <a:latin typeface="Arial" panose="020B0604020202020204" pitchFamily="34" charset="0"/>
                          <a:cs typeface="Arial" panose="020B0604020202020204" pitchFamily="34" charset="0"/>
                        </a:rPr>
                        <a:t>CONTENTS</a:t>
                      </a:r>
                    </a:p>
                  </a:txBody>
                  <a:tcPr anchor="ctr"/>
                </a:tc>
                <a:tc>
                  <a:txBody>
                    <a:bodyPr/>
                    <a:lstStyle/>
                    <a:p>
                      <a:pPr algn="ctr"/>
                      <a:r>
                        <a:rPr lang="es-MX" sz="1400" dirty="0">
                          <a:latin typeface="Arial" panose="020B0604020202020204" pitchFamily="34" charset="0"/>
                          <a:cs typeface="Arial" panose="020B0604020202020204" pitchFamily="34" charset="0"/>
                        </a:rPr>
                        <a:t>LEARNING</a:t>
                      </a:r>
                      <a:r>
                        <a:rPr lang="es-MX" sz="1400" baseline="0" dirty="0">
                          <a:latin typeface="Arial" panose="020B0604020202020204" pitchFamily="34" charset="0"/>
                          <a:cs typeface="Arial" panose="020B0604020202020204" pitchFamily="34" charset="0"/>
                        </a:rPr>
                        <a:t> EVIDENCES</a:t>
                      </a:r>
                      <a:endParaRPr lang="es-MX"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029135">
                <a:tc rowSpan="2">
                  <a:txBody>
                    <a:bodyPr/>
                    <a:lstStyle/>
                    <a:p>
                      <a:pPr algn="ctr"/>
                      <a:r>
                        <a:rPr lang="es-MX" sz="5400" b="1" dirty="0">
                          <a:latin typeface="Arial" panose="020B0604020202020204" pitchFamily="34" charset="0"/>
                          <a:cs typeface="Arial" panose="020B0604020202020204" pitchFamily="34" charset="0"/>
                        </a:rPr>
                        <a:t>1</a:t>
                      </a:r>
                    </a:p>
                  </a:txBody>
                  <a:tcPr anchor="ctr"/>
                </a:tc>
                <a:tc>
                  <a:txBody>
                    <a:bodyPr/>
                    <a:lstStyle/>
                    <a:p>
                      <a:r>
                        <a:rPr lang="en-US" sz="1400" b="1" u="sng" kern="1200" dirty="0">
                          <a:solidFill>
                            <a:schemeClr val="dk1"/>
                          </a:solidFill>
                          <a:effectLst/>
                          <a:latin typeface="Arial" panose="020B0604020202020204" pitchFamily="34" charset="0"/>
                          <a:ea typeface="+mn-ea"/>
                          <a:cs typeface="Arial" panose="020B0604020202020204" pitchFamily="34" charset="0"/>
                        </a:rPr>
                        <a:t>Unit 7:</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kern="1200" dirty="0">
                          <a:solidFill>
                            <a:schemeClr val="dk1"/>
                          </a:solidFill>
                          <a:effectLst/>
                          <a:latin typeface="Arial" panose="020B0604020202020204" pitchFamily="34" charset="0"/>
                          <a:ea typeface="+mn-ea"/>
                          <a:cs typeface="Arial" panose="020B0604020202020204" pitchFamily="34" charset="0"/>
                        </a:rPr>
                        <a:t>Does it have a view?</a:t>
                      </a:r>
                      <a:endParaRPr lang="es-MX"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400" b="1" u="sng" kern="1200" dirty="0">
                          <a:solidFill>
                            <a:schemeClr val="dk1"/>
                          </a:solidFill>
                          <a:effectLst/>
                          <a:latin typeface="Arial" panose="020B0604020202020204" pitchFamily="34" charset="0"/>
                          <a:ea typeface="+mn-ea"/>
                          <a:cs typeface="Arial" panose="020B0604020202020204" pitchFamily="34" charset="0"/>
                        </a:rPr>
                        <a:t>Unit 7: </a:t>
                      </a:r>
                      <a:r>
                        <a:rPr lang="en-US" sz="1400" u="none" kern="1200" dirty="0">
                          <a:solidFill>
                            <a:schemeClr val="dk1"/>
                          </a:solidFill>
                          <a:effectLst/>
                          <a:latin typeface="Arial" panose="020B0604020202020204" pitchFamily="34" charset="0"/>
                          <a:ea typeface="+mn-ea"/>
                          <a:cs typeface="Arial" panose="020B0604020202020204" pitchFamily="34" charset="0"/>
                        </a:rPr>
                        <a:t>Asking</a:t>
                      </a:r>
                      <a:r>
                        <a:rPr lang="en-US" sz="1400" u="none" kern="1200" baseline="0" dirty="0">
                          <a:solidFill>
                            <a:schemeClr val="dk1"/>
                          </a:solidFill>
                          <a:effectLst/>
                          <a:latin typeface="Arial" panose="020B0604020202020204" pitchFamily="34" charset="0"/>
                          <a:ea typeface="+mn-ea"/>
                          <a:cs typeface="Arial" panose="020B0604020202020204" pitchFamily="34" charset="0"/>
                        </a:rPr>
                        <a:t> and </a:t>
                      </a:r>
                      <a:r>
                        <a:rPr lang="en-US" sz="1400" u="none" kern="1200" dirty="0">
                          <a:solidFill>
                            <a:schemeClr val="dk1"/>
                          </a:solidFill>
                          <a:effectLst/>
                          <a:latin typeface="Arial" panose="020B0604020202020204" pitchFamily="34" charset="0"/>
                          <a:ea typeface="+mn-ea"/>
                          <a:cs typeface="Arial" panose="020B0604020202020204" pitchFamily="34" charset="0"/>
                        </a:rPr>
                        <a:t>describing </a:t>
                      </a:r>
                      <a:r>
                        <a:rPr lang="en-US" sz="1400" kern="1200" baseline="0" dirty="0">
                          <a:solidFill>
                            <a:schemeClr val="dk1"/>
                          </a:solidFill>
                          <a:effectLst/>
                          <a:latin typeface="Arial" panose="020B0604020202020204" pitchFamily="34" charset="0"/>
                          <a:ea typeface="+mn-ea"/>
                          <a:cs typeface="Arial" panose="020B0604020202020204" pitchFamily="34" charset="0"/>
                        </a:rPr>
                        <a:t>h</a:t>
                      </a:r>
                      <a:r>
                        <a:rPr lang="en-US" sz="1400" kern="1200" dirty="0">
                          <a:solidFill>
                            <a:schemeClr val="dk1"/>
                          </a:solidFill>
                          <a:effectLst/>
                          <a:latin typeface="Arial" panose="020B0604020202020204" pitchFamily="34" charset="0"/>
                          <a:ea typeface="+mn-ea"/>
                          <a:cs typeface="Arial" panose="020B0604020202020204" pitchFamily="34" charset="0"/>
                        </a:rPr>
                        <a:t>ouses</a:t>
                      </a:r>
                      <a:r>
                        <a:rPr lang="en-US" sz="1400" kern="1200" baseline="0" dirty="0">
                          <a:solidFill>
                            <a:schemeClr val="dk1"/>
                          </a:solidFill>
                          <a:effectLst/>
                          <a:latin typeface="Arial" panose="020B0604020202020204" pitchFamily="34" charset="0"/>
                          <a:ea typeface="+mn-ea"/>
                          <a:cs typeface="Arial" panose="020B0604020202020204" pitchFamily="34" charset="0"/>
                        </a:rPr>
                        <a:t> and apartments, rooms and furniture. Use of simple present, and short answers, use of there is, there are, there is no, there isn´t a, there aren´t any, there are no.</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baseline="0" dirty="0">
                          <a:latin typeface="Arial" panose="020B0604020202020204" pitchFamily="34" charset="0"/>
                          <a:cs typeface="Arial" panose="020B0604020202020204" pitchFamily="34" charset="0"/>
                        </a:rPr>
                        <a:t>Project 1 </a:t>
                      </a:r>
                      <a:r>
                        <a:rPr lang="es-MX" sz="1400" b="0" baseline="0" dirty="0">
                          <a:latin typeface="Arial" panose="020B0604020202020204" pitchFamily="34" charset="0"/>
                          <a:cs typeface="Arial" panose="020B0604020202020204" pitchFamily="34" charset="0"/>
                        </a:rPr>
                        <a:t>“</a:t>
                      </a:r>
                      <a:r>
                        <a:rPr lang="es-MX" sz="1400" b="0" baseline="0" dirty="0" err="1">
                          <a:latin typeface="Arial" panose="020B0604020202020204" pitchFamily="34" charset="0"/>
                          <a:cs typeface="Arial" panose="020B0604020202020204" pitchFamily="34" charset="0"/>
                        </a:rPr>
                        <a:t>What</a:t>
                      </a:r>
                      <a:r>
                        <a:rPr lang="es-MX" sz="1400" b="0" baseline="0" dirty="0">
                          <a:latin typeface="Arial" panose="020B0604020202020204" pitchFamily="34" charset="0"/>
                          <a:cs typeface="Arial" panose="020B0604020202020204" pitchFamily="34" charset="0"/>
                        </a:rPr>
                        <a:t> do </a:t>
                      </a:r>
                      <a:r>
                        <a:rPr lang="es-MX" sz="1400" b="0" baseline="0" dirty="0" err="1">
                          <a:latin typeface="Arial" panose="020B0604020202020204" pitchFamily="34" charset="0"/>
                          <a:cs typeface="Arial" panose="020B0604020202020204" pitchFamily="34" charset="0"/>
                        </a:rPr>
                        <a:t>you</a:t>
                      </a:r>
                      <a:r>
                        <a:rPr lang="es-MX" sz="1400" b="0" baseline="0" dirty="0">
                          <a:latin typeface="Arial" panose="020B0604020202020204" pitchFamily="34" charset="0"/>
                          <a:cs typeface="Arial" panose="020B0604020202020204" pitchFamily="34" charset="0"/>
                        </a:rPr>
                        <a:t> do at home?”</a:t>
                      </a:r>
                      <a:endParaRPr lang="es-MX" sz="1400" b="1" baseline="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001"/>
                  </a:ext>
                </a:extLst>
              </a:tr>
              <a:tr h="818413">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kern="1200" dirty="0">
                          <a:solidFill>
                            <a:schemeClr val="dk1"/>
                          </a:solidFill>
                          <a:effectLst/>
                          <a:latin typeface="Arial" panose="020B0604020202020204" pitchFamily="34" charset="0"/>
                          <a:ea typeface="+mn-ea"/>
                          <a:cs typeface="Arial" panose="020B0604020202020204" pitchFamily="34" charset="0"/>
                        </a:rPr>
                        <a:t>Unit 8:</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kern="1200" dirty="0">
                          <a:solidFill>
                            <a:schemeClr val="dk1"/>
                          </a:solidFill>
                          <a:effectLst/>
                          <a:latin typeface="Arial" panose="020B0604020202020204" pitchFamily="34" charset="0"/>
                          <a:ea typeface="+mn-ea"/>
                          <a:cs typeface="Arial" panose="020B0604020202020204" pitchFamily="34" charset="0"/>
                        </a:rPr>
                        <a:t>Where do you work?</a:t>
                      </a:r>
                      <a:endParaRPr lang="es-MX" sz="1400"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kern="1200" dirty="0">
                          <a:solidFill>
                            <a:schemeClr val="dk1"/>
                          </a:solidFill>
                          <a:effectLst/>
                          <a:latin typeface="Arial" panose="020B0604020202020204" pitchFamily="34" charset="0"/>
                          <a:ea typeface="+mn-ea"/>
                          <a:cs typeface="Arial" panose="020B0604020202020204" pitchFamily="34" charset="0"/>
                        </a:rPr>
                        <a:t>Unit 8: </a:t>
                      </a:r>
                      <a:r>
                        <a:rPr lang="en-US" sz="1400" u="none" kern="1200" dirty="0">
                          <a:solidFill>
                            <a:schemeClr val="dk1"/>
                          </a:solidFill>
                          <a:effectLst/>
                          <a:latin typeface="Arial" panose="020B0604020202020204" pitchFamily="34" charset="0"/>
                          <a:ea typeface="+mn-ea"/>
                          <a:cs typeface="Arial" panose="020B0604020202020204" pitchFamily="34" charset="0"/>
                        </a:rPr>
                        <a:t>Jobs and workplaces, describing</a:t>
                      </a:r>
                      <a:r>
                        <a:rPr lang="en-US" sz="1400" u="none" kern="1200" baseline="0" dirty="0">
                          <a:solidFill>
                            <a:schemeClr val="dk1"/>
                          </a:solidFill>
                          <a:effectLst/>
                          <a:latin typeface="Arial" panose="020B0604020202020204" pitchFamily="34" charset="0"/>
                          <a:ea typeface="+mn-ea"/>
                          <a:cs typeface="Arial" panose="020B0604020202020204" pitchFamily="34" charset="0"/>
                        </a:rPr>
                        <a:t> workday routines, Use of simple present questions with </a:t>
                      </a:r>
                      <a:r>
                        <a:rPr lang="en-US" sz="1400" i="1" u="sng" kern="1200" baseline="0" dirty="0" err="1">
                          <a:solidFill>
                            <a:schemeClr val="dk1"/>
                          </a:solidFill>
                          <a:effectLst/>
                          <a:latin typeface="Arial" panose="020B0604020202020204" pitchFamily="34" charset="0"/>
                          <a:ea typeface="+mn-ea"/>
                          <a:cs typeface="Arial" panose="020B0604020202020204" pitchFamily="34" charset="0"/>
                        </a:rPr>
                        <a:t>wh</a:t>
                      </a:r>
                      <a:r>
                        <a:rPr lang="en-US" sz="1400" i="1" u="sng" kern="1200" baseline="0" dirty="0">
                          <a:solidFill>
                            <a:schemeClr val="dk1"/>
                          </a:solidFill>
                          <a:effectLst/>
                          <a:latin typeface="Arial" panose="020B0604020202020204" pitchFamily="34" charset="0"/>
                          <a:ea typeface="+mn-ea"/>
                          <a:cs typeface="Arial" panose="020B0604020202020204" pitchFamily="34" charset="0"/>
                        </a:rPr>
                        <a:t>,</a:t>
                      </a:r>
                      <a:r>
                        <a:rPr lang="en-US" sz="1400" b="0" i="1" u="sng" kern="1200" baseline="0" dirty="0">
                          <a:solidFill>
                            <a:schemeClr val="dk1"/>
                          </a:solidFill>
                          <a:effectLst/>
                          <a:latin typeface="Arial" panose="020B0604020202020204" pitchFamily="34" charset="0"/>
                          <a:ea typeface="+mn-ea"/>
                          <a:cs typeface="Arial" panose="020B0604020202020204" pitchFamily="34" charset="0"/>
                        </a:rPr>
                        <a:t> do and does.</a:t>
                      </a:r>
                      <a:endParaRPr lang="en-US" sz="1400" b="0" i="1" u="sng" dirty="0">
                        <a:effectLst/>
                        <a:latin typeface="Arial" panose="020B0604020202020204" pitchFamily="34" charset="0"/>
                        <a:cs typeface="Arial" panose="020B0604020202020204" pitchFamily="34" charset="0"/>
                      </a:endParaRPr>
                    </a:p>
                  </a:txBody>
                  <a:tcPr>
                    <a:solidFill>
                      <a:schemeClr val="accent5">
                        <a:lumMod val="20000"/>
                        <a:lumOff val="80000"/>
                      </a:schemeClr>
                    </a:solidFill>
                  </a:tcPr>
                </a:tc>
                <a:tc vMerge="1">
                  <a:txBody>
                    <a:bodyPr/>
                    <a:lstStyle/>
                    <a:p>
                      <a:endParaRPr lang="es-MX" sz="1400" b="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004"/>
                  </a:ext>
                </a:extLst>
              </a:tr>
              <a:tr h="548640">
                <a:tc rowSpan="2">
                  <a:txBody>
                    <a:bodyPr/>
                    <a:lstStyle/>
                    <a:p>
                      <a:pPr algn="ctr"/>
                      <a:r>
                        <a:rPr lang="es-MX" sz="5400" b="1" dirty="0">
                          <a:latin typeface="Arial" panose="020B0604020202020204" pitchFamily="34" charset="0"/>
                          <a:cs typeface="Arial" panose="020B0604020202020204" pitchFamily="34" charset="0"/>
                        </a:rPr>
                        <a:t>2</a:t>
                      </a:r>
                    </a:p>
                  </a:txBody>
                  <a:tcPr anchor="ctr">
                    <a:solidFill>
                      <a:srgbClr val="CAD8EE"/>
                    </a:solidFill>
                  </a:tcPr>
                </a:tc>
                <a:tc>
                  <a:txBody>
                    <a:bodyPr/>
                    <a:lstStyle/>
                    <a:p>
                      <a:r>
                        <a:rPr lang="en-US" sz="1400" b="1" u="sng" kern="1200" dirty="0">
                          <a:solidFill>
                            <a:schemeClr val="dk1"/>
                          </a:solidFill>
                          <a:effectLst/>
                          <a:latin typeface="Arial" panose="020B0604020202020204" pitchFamily="34" charset="0"/>
                          <a:ea typeface="+mn-ea"/>
                          <a:cs typeface="Arial" panose="020B0604020202020204" pitchFamily="34" charset="0"/>
                        </a:rPr>
                        <a:t>Unit 9</a:t>
                      </a:r>
                      <a:r>
                        <a:rPr lang="en-US" sz="1400" u="sng" kern="1200" dirty="0">
                          <a:solidFill>
                            <a:schemeClr val="dk1"/>
                          </a:solidFill>
                          <a:effectLst/>
                          <a:latin typeface="Arial" panose="020B0604020202020204" pitchFamily="34" charset="0"/>
                          <a:ea typeface="+mn-ea"/>
                          <a:cs typeface="Arial" panose="020B0604020202020204" pitchFamily="34" charset="0"/>
                        </a:rPr>
                        <a:t> </a:t>
                      </a:r>
                      <a:r>
                        <a:rPr lang="es-MX" sz="1400" kern="1200" dirty="0">
                          <a:solidFill>
                            <a:schemeClr val="dk1"/>
                          </a:solidFill>
                          <a:effectLst/>
                          <a:latin typeface="Arial" panose="020B0604020202020204" pitchFamily="34" charset="0"/>
                          <a:ea typeface="+mn-ea"/>
                          <a:cs typeface="Arial" panose="020B0604020202020204" pitchFamily="34" charset="0"/>
                        </a:rPr>
                        <a:t>I </a:t>
                      </a:r>
                      <a:r>
                        <a:rPr lang="es-MX" sz="1400" kern="1200" dirty="0" err="1">
                          <a:solidFill>
                            <a:schemeClr val="dk1"/>
                          </a:solidFill>
                          <a:effectLst/>
                          <a:latin typeface="Arial" panose="020B0604020202020204" pitchFamily="34" charset="0"/>
                          <a:ea typeface="+mn-ea"/>
                          <a:cs typeface="Arial" panose="020B0604020202020204" pitchFamily="34" charset="0"/>
                        </a:rPr>
                        <a:t>always</a:t>
                      </a:r>
                      <a:r>
                        <a:rPr lang="es-MX" sz="1400" kern="1200" dirty="0">
                          <a:solidFill>
                            <a:schemeClr val="dk1"/>
                          </a:solidFill>
                          <a:effectLst/>
                          <a:latin typeface="Arial" panose="020B0604020202020204" pitchFamily="34" charset="0"/>
                          <a:ea typeface="+mn-ea"/>
                          <a:cs typeface="Arial" panose="020B0604020202020204" pitchFamily="34" charset="0"/>
                        </a:rPr>
                        <a:t> </a:t>
                      </a:r>
                      <a:r>
                        <a:rPr lang="es-MX" sz="1400" kern="1200" dirty="0" err="1">
                          <a:solidFill>
                            <a:schemeClr val="dk1"/>
                          </a:solidFill>
                          <a:effectLst/>
                          <a:latin typeface="Arial" panose="020B0604020202020204" pitchFamily="34" charset="0"/>
                          <a:ea typeface="+mn-ea"/>
                          <a:cs typeface="Arial" panose="020B0604020202020204" pitchFamily="34" charset="0"/>
                        </a:rPr>
                        <a:t>eat</a:t>
                      </a:r>
                      <a:r>
                        <a:rPr lang="es-MX" sz="1400" kern="1200" dirty="0">
                          <a:solidFill>
                            <a:schemeClr val="dk1"/>
                          </a:solidFill>
                          <a:effectLst/>
                          <a:latin typeface="Arial" panose="020B0604020202020204" pitchFamily="34" charset="0"/>
                          <a:ea typeface="+mn-ea"/>
                          <a:cs typeface="Arial" panose="020B0604020202020204" pitchFamily="34" charset="0"/>
                        </a:rPr>
                        <a:t> </a:t>
                      </a:r>
                      <a:r>
                        <a:rPr lang="es-MX" sz="1400" kern="1200" dirty="0" err="1">
                          <a:solidFill>
                            <a:schemeClr val="dk1"/>
                          </a:solidFill>
                          <a:effectLst/>
                          <a:latin typeface="Arial" panose="020B0604020202020204" pitchFamily="34" charset="0"/>
                          <a:ea typeface="+mn-ea"/>
                          <a:cs typeface="Arial" panose="020B0604020202020204" pitchFamily="34" charset="0"/>
                        </a:rPr>
                        <a:t>breakfast</a:t>
                      </a:r>
                      <a:endParaRPr lang="es-MX" sz="1400" kern="1200" dirty="0">
                        <a:solidFill>
                          <a:schemeClr val="dk1"/>
                        </a:solidFill>
                        <a:effectLst/>
                        <a:latin typeface="Arial" panose="020B0604020202020204" pitchFamily="34" charset="0"/>
                        <a:ea typeface="+mn-ea"/>
                        <a:cs typeface="Arial" panose="020B0604020202020204" pitchFamily="34" charset="0"/>
                      </a:endParaRPr>
                    </a:p>
                  </a:txBody>
                  <a:tcPr>
                    <a:solidFill>
                      <a:srgbClr val="CAD8EE"/>
                    </a:solidFill>
                  </a:tcPr>
                </a:tc>
                <a:tc>
                  <a:txBody>
                    <a:bodyPr/>
                    <a:lstStyle/>
                    <a:p>
                      <a:pPr>
                        <a:lnSpc>
                          <a:spcPct val="115000"/>
                        </a:lnSpc>
                        <a:spcBef>
                          <a:spcPts val="240"/>
                        </a:spcBef>
                        <a:spcAft>
                          <a:spcPts val="24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Unit 9 </a:t>
                      </a:r>
                      <a:r>
                        <a:rPr lang="en-US" sz="1400" b="0" u="none" dirty="0">
                          <a:effectLst/>
                          <a:latin typeface="Arial" panose="020B0604020202020204" pitchFamily="34" charset="0"/>
                          <a:ea typeface="Calibri" panose="020F0502020204030204" pitchFamily="34" charset="0"/>
                          <a:cs typeface="Arial" panose="020B0604020202020204" pitchFamily="34" charset="0"/>
                        </a:rPr>
                        <a:t>Talking about basic foods, breakfast foods, meals, healthy and unhealthy food,</a:t>
                      </a:r>
                      <a:r>
                        <a:rPr lang="en-US" sz="1400" b="0" u="none" baseline="0" dirty="0">
                          <a:effectLst/>
                          <a:latin typeface="Arial" panose="020B0604020202020204" pitchFamily="34" charset="0"/>
                          <a:ea typeface="Calibri" panose="020F0502020204030204" pitchFamily="34" charset="0"/>
                          <a:cs typeface="Arial" panose="020B0604020202020204" pitchFamily="34" charset="0"/>
                        </a:rPr>
                        <a:t> giving opinion about food</a:t>
                      </a:r>
                      <a:r>
                        <a:rPr lang="en-US" sz="1400" b="0" u="none" dirty="0">
                          <a:effectLst/>
                          <a:latin typeface="Arial" panose="020B0604020202020204" pitchFamily="34" charset="0"/>
                          <a:ea typeface="Calibri" panose="020F0502020204030204" pitchFamily="34" charset="0"/>
                          <a:cs typeface="Arial" panose="020B0604020202020204" pitchFamily="34" charset="0"/>
                        </a:rPr>
                        <a:t> likes, dislikes, and eating habits.  Use of count and noncount nouns, some and any, adverbs</a:t>
                      </a:r>
                      <a:r>
                        <a:rPr lang="en-US" sz="1400" b="0" u="none" baseline="0" dirty="0">
                          <a:effectLst/>
                          <a:latin typeface="Arial" panose="020B0604020202020204" pitchFamily="34" charset="0"/>
                          <a:ea typeface="Calibri" panose="020F0502020204030204" pitchFamily="34" charset="0"/>
                          <a:cs typeface="Arial" panose="020B0604020202020204" pitchFamily="34" charset="0"/>
                        </a:rPr>
                        <a:t> of frequency (Always, usually, often, sometimes, hardly ever, never)</a:t>
                      </a:r>
                      <a:endParaRPr lang="en-US" sz="1400" b="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AD8EE"/>
                    </a:solidFill>
                  </a:tcPr>
                </a:tc>
                <a:tc rowSpan="2">
                  <a:txBody>
                    <a:bodyPr/>
                    <a:lstStyle/>
                    <a:p>
                      <a:r>
                        <a:rPr lang="es-MX" sz="1400" b="1" dirty="0">
                          <a:latin typeface="Arial" panose="020B0604020202020204" pitchFamily="34" charset="0"/>
                          <a:cs typeface="Arial" panose="020B0604020202020204" pitchFamily="34" charset="0"/>
                        </a:rPr>
                        <a:t>Project 2</a:t>
                      </a:r>
                      <a:r>
                        <a:rPr lang="es-MX" sz="1400" b="1" baseline="0" dirty="0">
                          <a:latin typeface="Arial" panose="020B0604020202020204" pitchFamily="34" charset="0"/>
                          <a:cs typeface="Arial" panose="020B0604020202020204" pitchFamily="34" charset="0"/>
                        </a:rPr>
                        <a:t> </a:t>
                      </a:r>
                      <a:r>
                        <a:rPr lang="es-MX" sz="1400" b="0" baseline="0" dirty="0">
                          <a:latin typeface="Arial" panose="020B0604020202020204" pitchFamily="34" charset="0"/>
                          <a:cs typeface="Arial" panose="020B0604020202020204" pitchFamily="34" charset="0"/>
                        </a:rPr>
                        <a:t>“</a:t>
                      </a:r>
                      <a:r>
                        <a:rPr lang="es-MX" sz="1400" b="0" baseline="0" dirty="0" err="1">
                          <a:latin typeface="Arial" panose="020B0604020202020204" pitchFamily="34" charset="0"/>
                          <a:cs typeface="Arial" panose="020B0604020202020204" pitchFamily="34" charset="0"/>
                        </a:rPr>
                        <a:t>What</a:t>
                      </a:r>
                      <a:r>
                        <a:rPr lang="es-MX" sz="1400" b="0" baseline="0" dirty="0">
                          <a:latin typeface="Arial" panose="020B0604020202020204" pitchFamily="34" charset="0"/>
                          <a:cs typeface="Arial" panose="020B0604020202020204" pitchFamily="34" charset="0"/>
                        </a:rPr>
                        <a:t> </a:t>
                      </a:r>
                      <a:r>
                        <a:rPr lang="es-MX" sz="1400" b="0" baseline="0" dirty="0" err="1">
                          <a:latin typeface="Arial" panose="020B0604020202020204" pitchFamily="34" charset="0"/>
                          <a:cs typeface="Arial" panose="020B0604020202020204" pitchFamily="34" charset="0"/>
                        </a:rPr>
                        <a:t>should</a:t>
                      </a:r>
                      <a:r>
                        <a:rPr lang="es-MX" sz="1400" b="0" baseline="0" dirty="0">
                          <a:latin typeface="Arial" panose="020B0604020202020204" pitchFamily="34" charset="0"/>
                          <a:cs typeface="Arial" panose="020B0604020202020204" pitchFamily="34" charset="0"/>
                        </a:rPr>
                        <a:t> I </a:t>
                      </a:r>
                      <a:r>
                        <a:rPr lang="es-MX" sz="1400" b="0" baseline="0" dirty="0" err="1">
                          <a:latin typeface="Arial" panose="020B0604020202020204" pitchFamily="34" charset="0"/>
                          <a:cs typeface="Arial" panose="020B0604020202020204" pitchFamily="34" charset="0"/>
                        </a:rPr>
                        <a:t>eat</a:t>
                      </a:r>
                      <a:r>
                        <a:rPr lang="es-MX" sz="1400" b="0" baseline="0" dirty="0">
                          <a:latin typeface="Arial" panose="020B0604020202020204" pitchFamily="34" charset="0"/>
                          <a:cs typeface="Arial" panose="020B0604020202020204" pitchFamily="34" charset="0"/>
                        </a:rPr>
                        <a:t>?”</a:t>
                      </a:r>
                    </a:p>
                  </a:txBody>
                  <a:tcPr>
                    <a:solidFill>
                      <a:srgbClr val="CAD8EE"/>
                    </a:solidFill>
                  </a:tcPr>
                </a:tc>
                <a:extLst>
                  <a:ext uri="{0D108BD9-81ED-4DB2-BD59-A6C34878D82A}">
                    <a16:rowId xmlns:a16="http://schemas.microsoft.com/office/drawing/2014/main" val="10002"/>
                  </a:ext>
                </a:extLst>
              </a:tr>
              <a:tr h="548640">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kern="1200" dirty="0">
                          <a:solidFill>
                            <a:schemeClr val="dk1"/>
                          </a:solidFill>
                          <a:effectLst/>
                          <a:latin typeface="Arial" panose="020B0604020202020204" pitchFamily="34" charset="0"/>
                          <a:ea typeface="+mn-ea"/>
                          <a:cs typeface="Arial" panose="020B0604020202020204" pitchFamily="34" charset="0"/>
                        </a:rPr>
                        <a:t>Unit 10 </a:t>
                      </a:r>
                      <a:r>
                        <a:rPr lang="en-US" sz="1400" kern="1200" dirty="0">
                          <a:solidFill>
                            <a:schemeClr val="dk1"/>
                          </a:solidFill>
                          <a:effectLst/>
                          <a:latin typeface="Arial" panose="020B0604020202020204" pitchFamily="34" charset="0"/>
                          <a:ea typeface="+mn-ea"/>
                          <a:cs typeface="Arial" panose="020B0604020202020204" pitchFamily="34" charset="0"/>
                        </a:rPr>
                        <a:t>What sports do you like?</a:t>
                      </a:r>
                      <a:endParaRPr lang="es-MX" sz="1400"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txBody>
                  <a:tcPr>
                    <a:solidFill>
                      <a:srgbClr val="CAD8EE"/>
                    </a:solidFill>
                  </a:tcPr>
                </a:tc>
                <a:tc>
                  <a:txBody>
                    <a:bodyPr/>
                    <a:lstStyle/>
                    <a:p>
                      <a:pPr marL="0" marR="0" indent="0" algn="l" defTabSz="914400" rtl="0" eaLnBrk="1" fontAlgn="auto" latinLnBrk="0" hangingPunct="1">
                        <a:lnSpc>
                          <a:spcPct val="115000"/>
                        </a:lnSpc>
                        <a:spcBef>
                          <a:spcPts val="240"/>
                        </a:spcBef>
                        <a:spcAft>
                          <a:spcPts val="240"/>
                        </a:spcAft>
                        <a:buClrTx/>
                        <a:buSzTx/>
                        <a:buFontTx/>
                        <a:buNone/>
                        <a:tabLst/>
                        <a:defRPr/>
                      </a:pPr>
                      <a:r>
                        <a:rPr lang="en-US" sz="1400" b="1" u="sng" dirty="0">
                          <a:effectLst/>
                          <a:latin typeface="Arial" panose="020B0604020202020204" pitchFamily="34" charset="0"/>
                          <a:ea typeface="Calibri" panose="020F0502020204030204" pitchFamily="34" charset="0"/>
                          <a:cs typeface="Arial" panose="020B0604020202020204" pitchFamily="34" charset="0"/>
                        </a:rPr>
                        <a:t>Unit 10 </a:t>
                      </a:r>
                      <a:r>
                        <a:rPr lang="en-US" sz="1400" b="0" u="none" dirty="0">
                          <a:effectLst/>
                          <a:latin typeface="Arial" panose="020B0604020202020204" pitchFamily="34" charset="0"/>
                          <a:ea typeface="Calibri" panose="020F0502020204030204" pitchFamily="34" charset="0"/>
                          <a:cs typeface="Arial" panose="020B0604020202020204" pitchFamily="34" charset="0"/>
                        </a:rPr>
                        <a:t>Talking about sports, free time activities, abilities</a:t>
                      </a:r>
                      <a:r>
                        <a:rPr lang="en-US" sz="1400" b="0" u="none" baseline="0" dirty="0">
                          <a:effectLst/>
                          <a:latin typeface="Arial" panose="020B0604020202020204" pitchFamily="34" charset="0"/>
                          <a:ea typeface="Calibri" panose="020F0502020204030204" pitchFamily="34" charset="0"/>
                          <a:cs typeface="Arial" panose="020B0604020202020204" pitchFamily="34" charset="0"/>
                        </a:rPr>
                        <a:t> and talents. Use of simple present </a:t>
                      </a:r>
                      <a:r>
                        <a:rPr lang="en-US" sz="1400" b="0" i="1" u="sng" baseline="0" dirty="0" err="1">
                          <a:effectLst/>
                          <a:latin typeface="Arial" panose="020B0604020202020204" pitchFamily="34" charset="0"/>
                          <a:ea typeface="Calibri" panose="020F0502020204030204" pitchFamily="34" charset="0"/>
                          <a:cs typeface="Arial" panose="020B0604020202020204" pitchFamily="34" charset="0"/>
                        </a:rPr>
                        <a:t>wh</a:t>
                      </a:r>
                      <a:r>
                        <a:rPr lang="en-US" sz="1400" b="0" u="none" baseline="0" dirty="0">
                          <a:effectLst/>
                          <a:latin typeface="Arial" panose="020B0604020202020204" pitchFamily="34" charset="0"/>
                          <a:ea typeface="Calibri" panose="020F0502020204030204" pitchFamily="34" charset="0"/>
                          <a:cs typeface="Arial" panose="020B0604020202020204" pitchFamily="34" charset="0"/>
                        </a:rPr>
                        <a:t> questions. Use of can for ability. </a:t>
                      </a:r>
                      <a:r>
                        <a:rPr lang="en-US" sz="1400" b="0" i="1" u="sng" baseline="0" dirty="0" err="1">
                          <a:effectLst/>
                          <a:latin typeface="Arial" panose="020B0604020202020204" pitchFamily="34" charset="0"/>
                          <a:ea typeface="Calibri" panose="020F0502020204030204" pitchFamily="34" charset="0"/>
                          <a:cs typeface="Arial" panose="020B0604020202020204" pitchFamily="34" charset="0"/>
                        </a:rPr>
                        <a:t>Wh</a:t>
                      </a:r>
                      <a:r>
                        <a:rPr lang="en-US" sz="1400" b="0" u="none" baseline="0" dirty="0">
                          <a:effectLst/>
                          <a:latin typeface="Arial" panose="020B0604020202020204" pitchFamily="34" charset="0"/>
                          <a:ea typeface="Calibri" panose="020F0502020204030204" pitchFamily="34" charset="0"/>
                          <a:cs typeface="Arial" panose="020B0604020202020204" pitchFamily="34" charset="0"/>
                        </a:rPr>
                        <a:t> questions with can.</a:t>
                      </a:r>
                      <a:endParaRPr lang="es-MX" sz="1400" b="0" u="none"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240"/>
                        </a:spcBef>
                        <a:spcAft>
                          <a:spcPts val="240"/>
                        </a:spcAft>
                      </a:pPr>
                      <a:endParaRPr lang="es-MX"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AD8EE"/>
                    </a:solidFill>
                  </a:tcPr>
                </a:tc>
                <a:tc vMerge="1">
                  <a:txBody>
                    <a:bodyPr/>
                    <a:lstStyle/>
                    <a:p>
                      <a:endParaRPr lang="es-MX" sz="1400" dirty="0">
                        <a:latin typeface="Arial" panose="020B0604020202020204" pitchFamily="34" charset="0"/>
                        <a:cs typeface="Arial" panose="020B0604020202020204" pitchFamily="34" charset="0"/>
                      </a:endParaRPr>
                    </a:p>
                  </a:txBody>
                  <a:tcPr>
                    <a:solidFill>
                      <a:srgbClr val="CAD8EE"/>
                    </a:solidFill>
                  </a:tcPr>
                </a:tc>
                <a:extLst>
                  <a:ext uri="{0D108BD9-81ED-4DB2-BD59-A6C34878D82A}">
                    <a16:rowId xmlns:a16="http://schemas.microsoft.com/office/drawing/2014/main" val="10005"/>
                  </a:ext>
                </a:extLst>
              </a:tr>
              <a:tr h="880529">
                <a:tc>
                  <a:txBody>
                    <a:bodyPr/>
                    <a:lstStyle/>
                    <a:p>
                      <a:pPr algn="ctr"/>
                      <a:r>
                        <a:rPr lang="es-MX" sz="5400" b="1" dirty="0">
                          <a:latin typeface="Arial" panose="020B0604020202020204" pitchFamily="34" charset="0"/>
                          <a:cs typeface="Arial" panose="020B0604020202020204" pitchFamily="34" charset="0"/>
                        </a:rPr>
                        <a:t>3</a:t>
                      </a:r>
                    </a:p>
                  </a:txBody>
                  <a:tcPr anchor="ctr"/>
                </a:tc>
                <a:tc>
                  <a:txBody>
                    <a:bodyPr/>
                    <a:lstStyle/>
                    <a:p>
                      <a:r>
                        <a:rPr lang="en-US" sz="1400" b="1" u="sng" kern="1200" dirty="0">
                          <a:solidFill>
                            <a:schemeClr val="dk1"/>
                          </a:solidFill>
                          <a:effectLst/>
                          <a:latin typeface="Arial" panose="020B0604020202020204" pitchFamily="34" charset="0"/>
                          <a:ea typeface="+mn-ea"/>
                          <a:cs typeface="Arial" panose="020B0604020202020204" pitchFamily="34" charset="0"/>
                        </a:rPr>
                        <a:t>Unit 11</a:t>
                      </a:r>
                      <a:r>
                        <a:rPr lang="en-US" sz="1400" b="0" u="none" kern="1200" dirty="0">
                          <a:solidFill>
                            <a:schemeClr val="dk1"/>
                          </a:solidFill>
                          <a:effectLst/>
                          <a:latin typeface="Arial" panose="020B0604020202020204" pitchFamily="34" charset="0"/>
                          <a:ea typeface="+mn-ea"/>
                          <a:cs typeface="Arial" panose="020B0604020202020204" pitchFamily="34" charset="0"/>
                        </a:rPr>
                        <a:t> I am going to have a party</a:t>
                      </a:r>
                      <a:r>
                        <a:rPr lang="en-US" sz="1400" b="0" u="sng" kern="1200" dirty="0">
                          <a:solidFill>
                            <a:schemeClr val="dk1"/>
                          </a:solidFill>
                          <a:effectLst/>
                          <a:latin typeface="Arial" panose="020B0604020202020204" pitchFamily="34" charset="0"/>
                          <a:ea typeface="+mn-ea"/>
                          <a:cs typeface="Arial" panose="020B0604020202020204" pitchFamily="34" charset="0"/>
                        </a:rPr>
                        <a:t>  </a:t>
                      </a:r>
                      <a:r>
                        <a:rPr lang="en-US" sz="1400" b="0" u="none" kern="1200" dirty="0">
                          <a:solidFill>
                            <a:schemeClr val="dk1"/>
                          </a:solidFill>
                          <a:effectLst/>
                          <a:latin typeface="Arial" panose="020B0604020202020204" pitchFamily="34" charset="0"/>
                          <a:ea typeface="+mn-ea"/>
                          <a:cs typeface="Arial" panose="020B0604020202020204" pitchFamily="34" charset="0"/>
                        </a:rPr>
                        <a:t> </a:t>
                      </a:r>
                    </a:p>
                    <a:p>
                      <a:r>
                        <a:rPr lang="en-US" sz="1400" dirty="0">
                          <a:latin typeface="Arial" panose="020B0604020202020204" pitchFamily="34" charset="0"/>
                          <a:cs typeface="Arial" panose="020B0604020202020204" pitchFamily="34" charset="0"/>
                        </a:rPr>
                        <a:t>Unit 12 How do you feel?</a:t>
                      </a:r>
                    </a:p>
                  </a:txBody>
                  <a:tcPr/>
                </a:tc>
                <a:tc>
                  <a:txBody>
                    <a:bodyPr/>
                    <a:lstStyle/>
                    <a:p>
                      <a:pPr>
                        <a:lnSpc>
                          <a:spcPct val="115000"/>
                        </a:lnSpc>
                        <a:spcBef>
                          <a:spcPts val="240"/>
                        </a:spcBef>
                        <a:spcAft>
                          <a:spcPts val="24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Unit 11</a:t>
                      </a:r>
                      <a:r>
                        <a:rPr lang="en-US" sz="1400" b="0" u="none" dirty="0">
                          <a:effectLst/>
                          <a:latin typeface="Arial" panose="020B0604020202020204" pitchFamily="34" charset="0"/>
                          <a:ea typeface="Calibri" panose="020F0502020204030204" pitchFamily="34" charset="0"/>
                          <a:cs typeface="Arial" panose="020B0604020202020204" pitchFamily="34" charset="0"/>
                        </a:rPr>
                        <a:t> Months and dates, birthdays,</a:t>
                      </a:r>
                      <a:r>
                        <a:rPr lang="en-US" sz="1400" b="0" u="none" baseline="0" dirty="0">
                          <a:effectLst/>
                          <a:latin typeface="Arial" panose="020B0604020202020204" pitchFamily="34" charset="0"/>
                          <a:ea typeface="Calibri" panose="020F0502020204030204" pitchFamily="34" charset="0"/>
                          <a:cs typeface="Arial" panose="020B0604020202020204" pitchFamily="34" charset="0"/>
                        </a:rPr>
                        <a:t> holidays, festivals and special days. Use of the future with going to, yes/no and </a:t>
                      </a:r>
                      <a:r>
                        <a:rPr lang="en-US" sz="1400" b="0" u="none" baseline="0" dirty="0" err="1">
                          <a:effectLst/>
                          <a:latin typeface="Arial" panose="020B0604020202020204" pitchFamily="34" charset="0"/>
                          <a:ea typeface="Calibri" panose="020F0502020204030204" pitchFamily="34" charset="0"/>
                          <a:cs typeface="Arial" panose="020B0604020202020204" pitchFamily="34" charset="0"/>
                        </a:rPr>
                        <a:t>wh</a:t>
                      </a:r>
                      <a:r>
                        <a:rPr lang="en-US" sz="1400" b="0" u="none" baseline="0" dirty="0">
                          <a:effectLst/>
                          <a:latin typeface="Arial" panose="020B0604020202020204" pitchFamily="34" charset="0"/>
                          <a:ea typeface="Calibri" panose="020F0502020204030204" pitchFamily="34" charset="0"/>
                          <a:cs typeface="Arial" panose="020B0604020202020204" pitchFamily="34" charset="0"/>
                        </a:rPr>
                        <a:t> questions with be going to, future time expressions</a:t>
                      </a:r>
                    </a:p>
                    <a:p>
                      <a:pPr>
                        <a:lnSpc>
                          <a:spcPct val="115000"/>
                        </a:lnSpc>
                        <a:spcBef>
                          <a:spcPts val="240"/>
                        </a:spcBef>
                        <a:spcAft>
                          <a:spcPts val="240"/>
                        </a:spcAft>
                      </a:pPr>
                      <a:r>
                        <a:rPr lang="en-US" sz="1400" b="0" u="none" dirty="0">
                          <a:effectLst/>
                          <a:latin typeface="Arial" panose="020B0604020202020204" pitchFamily="34" charset="0"/>
                          <a:ea typeface="Calibri" panose="020F0502020204030204" pitchFamily="34" charset="0"/>
                          <a:cs typeface="Arial" panose="020B0604020202020204" pitchFamily="34" charset="0"/>
                        </a:rPr>
                        <a:t>Parts of the body; health problems and advice</a:t>
                      </a:r>
                      <a:r>
                        <a:rPr lang="en-US" sz="1400" b="0" u="none">
                          <a:effectLst/>
                          <a:latin typeface="Arial" panose="020B0604020202020204" pitchFamily="34" charset="0"/>
                          <a:ea typeface="Calibri" panose="020F0502020204030204" pitchFamily="34" charset="0"/>
                          <a:cs typeface="Arial" panose="020B0604020202020204" pitchFamily="34" charset="0"/>
                        </a:rPr>
                        <a:t>; medication</a:t>
                      </a:r>
                      <a:endParaRPr lang="en-US" sz="1400" b="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400" b="1" kern="1200" dirty="0">
                          <a:solidFill>
                            <a:schemeClr val="dk1"/>
                          </a:solidFill>
                          <a:effectLst/>
                          <a:latin typeface="Arial" panose="020B0604020202020204" pitchFamily="34" charset="0"/>
                          <a:ea typeface="+mn-ea"/>
                          <a:cs typeface="Arial" panose="020B0604020202020204" pitchFamily="34" charset="0"/>
                        </a:rPr>
                        <a:t>Project 3</a:t>
                      </a:r>
                      <a:r>
                        <a:rPr lang="en-US" sz="1400" b="1" kern="1200" baseline="0" dirty="0">
                          <a:solidFill>
                            <a:schemeClr val="dk1"/>
                          </a:solidFill>
                          <a:effectLst/>
                          <a:latin typeface="Arial" panose="020B0604020202020204" pitchFamily="34" charset="0"/>
                          <a:ea typeface="+mn-ea"/>
                          <a:cs typeface="Arial" panose="020B0604020202020204" pitchFamily="34" charset="0"/>
                        </a:rPr>
                        <a:t> </a:t>
                      </a:r>
                      <a:r>
                        <a:rPr lang="en-US" sz="1400" b="1" kern="1200" dirty="0">
                          <a:solidFill>
                            <a:schemeClr val="dk1"/>
                          </a:solidFill>
                          <a:effectLst/>
                          <a:latin typeface="Arial" panose="020B0604020202020204" pitchFamily="34" charset="0"/>
                          <a:ea typeface="+mn-ea"/>
                          <a:cs typeface="Arial" panose="020B0604020202020204" pitchFamily="34" charset="0"/>
                        </a:rPr>
                        <a:t>:</a:t>
                      </a:r>
                      <a:r>
                        <a:rPr lang="en-US" sz="1400" b="0" kern="1200" dirty="0">
                          <a:solidFill>
                            <a:schemeClr val="dk1"/>
                          </a:solidFill>
                          <a:effectLst/>
                          <a:latin typeface="Arial" panose="020B0604020202020204" pitchFamily="34" charset="0"/>
                          <a:ea typeface="+mn-ea"/>
                          <a:cs typeface="Arial" panose="020B0604020202020204" pitchFamily="34" charset="0"/>
                        </a:rPr>
                        <a:t> “Let´s have a party”</a:t>
                      </a:r>
                    </a:p>
                    <a:p>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2" name="1 Título"/>
          <p:cNvSpPr>
            <a:spLocks noGrp="1"/>
          </p:cNvSpPr>
          <p:nvPr>
            <p:ph type="title"/>
          </p:nvPr>
        </p:nvSpPr>
        <p:spPr>
          <a:xfrm>
            <a:off x="965200" y="-244475"/>
            <a:ext cx="10515600" cy="1325563"/>
          </a:xfrm>
        </p:spPr>
        <p:txBody>
          <a:bodyPr/>
          <a:lstStyle/>
          <a:p>
            <a:pPr algn="ctr"/>
            <a:r>
              <a:rPr lang="es-MX" b="1" dirty="0" err="1"/>
              <a:t>Course</a:t>
            </a:r>
            <a:r>
              <a:rPr lang="es-MX" b="1" dirty="0"/>
              <a:t> </a:t>
            </a:r>
            <a:r>
              <a:rPr lang="es-MX" b="1" dirty="0" err="1"/>
              <a:t>structure</a:t>
            </a:r>
            <a:endParaRPr lang="es-MX" b="1" dirty="0"/>
          </a:p>
        </p:txBody>
      </p:sp>
    </p:spTree>
    <p:extLst>
      <p:ext uri="{BB962C8B-B14F-4D97-AF65-F5344CB8AC3E}">
        <p14:creationId xmlns:p14="http://schemas.microsoft.com/office/powerpoint/2010/main" val="15716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t>Assessment</a:t>
            </a:r>
            <a:r>
              <a:rPr lang="es-MX" b="1" dirty="0"/>
              <a:t> </a:t>
            </a:r>
            <a:r>
              <a:rPr lang="es-MX" b="1" dirty="0" err="1"/>
              <a:t>Criteria</a:t>
            </a:r>
            <a:endParaRPr lang="es-MX" b="1" dirty="0"/>
          </a:p>
        </p:txBody>
      </p:sp>
      <p:graphicFrame>
        <p:nvGraphicFramePr>
          <p:cNvPr id="6" name="5 Tabla"/>
          <p:cNvGraphicFramePr>
            <a:graphicFrameLocks noGrp="1"/>
          </p:cNvGraphicFramePr>
          <p:nvPr>
            <p:extLst>
              <p:ext uri="{D42A27DB-BD31-4B8C-83A1-F6EECF244321}">
                <p14:modId xmlns:p14="http://schemas.microsoft.com/office/powerpoint/2010/main" val="4235088520"/>
              </p:ext>
            </p:extLst>
          </p:nvPr>
        </p:nvGraphicFramePr>
        <p:xfrm>
          <a:off x="3774536" y="1271748"/>
          <a:ext cx="8128000" cy="362712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r>
                        <a:rPr lang="es-MX" sz="2800" dirty="0" err="1"/>
                        <a:t>Exam</a:t>
                      </a:r>
                      <a:endParaRPr lang="es-MX" sz="2800" dirty="0"/>
                    </a:p>
                  </a:txBody>
                  <a:tcPr/>
                </a:tc>
                <a:tc>
                  <a:txBody>
                    <a:bodyPr/>
                    <a:lstStyle/>
                    <a:p>
                      <a:pPr algn="ctr"/>
                      <a:r>
                        <a:rPr lang="es-MX" sz="2800" b="1" dirty="0"/>
                        <a:t>35%</a:t>
                      </a:r>
                    </a:p>
                  </a:txBody>
                  <a:tcPr/>
                </a:tc>
                <a:extLst>
                  <a:ext uri="{0D108BD9-81ED-4DB2-BD59-A6C34878D82A}">
                    <a16:rowId xmlns:a16="http://schemas.microsoft.com/office/drawing/2014/main" val="10001"/>
                  </a:ext>
                </a:extLst>
              </a:tr>
              <a:tr h="370840">
                <a:tc>
                  <a:txBody>
                    <a:bodyPr/>
                    <a:lstStyle/>
                    <a:p>
                      <a:r>
                        <a:rPr lang="es-MX" sz="2800" dirty="0" err="1"/>
                        <a:t>Projects</a:t>
                      </a:r>
                      <a:r>
                        <a:rPr lang="es-MX" sz="2800" baseline="0" dirty="0"/>
                        <a:t> (3)</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2"/>
                  </a:ext>
                </a:extLst>
              </a:tr>
              <a:tr h="370840">
                <a:tc>
                  <a:txBody>
                    <a:bodyPr/>
                    <a:lstStyle/>
                    <a:p>
                      <a:r>
                        <a:rPr lang="es-MX" sz="2800" dirty="0" err="1"/>
                        <a:t>Participation</a:t>
                      </a:r>
                      <a:endParaRPr lang="es-MX" sz="2800" dirty="0"/>
                    </a:p>
                  </a:txBody>
                  <a:tcPr/>
                </a:tc>
                <a:tc>
                  <a:txBody>
                    <a:bodyPr/>
                    <a:lstStyle/>
                    <a:p>
                      <a:pPr algn="ctr"/>
                      <a:r>
                        <a:rPr lang="es-MX" sz="2800" b="1" dirty="0"/>
                        <a:t>15%</a:t>
                      </a:r>
                    </a:p>
                  </a:txBody>
                  <a:tcPr/>
                </a:tc>
                <a:extLst>
                  <a:ext uri="{0D108BD9-81ED-4DB2-BD59-A6C34878D82A}">
                    <a16:rowId xmlns:a16="http://schemas.microsoft.com/office/drawing/2014/main" val="10003"/>
                  </a:ext>
                </a:extLst>
              </a:tr>
              <a:tr h="370840">
                <a:tc>
                  <a:txBody>
                    <a:bodyPr/>
                    <a:lstStyle/>
                    <a:p>
                      <a:r>
                        <a:rPr lang="es-MX" sz="2800" dirty="0" err="1"/>
                        <a:t>Homework</a:t>
                      </a:r>
                      <a:endParaRPr lang="es-MX" sz="2800" dirty="0"/>
                    </a:p>
                  </a:txBody>
                  <a:tcPr/>
                </a:tc>
                <a:tc>
                  <a:txBody>
                    <a:bodyPr/>
                    <a:lstStyle/>
                    <a:p>
                      <a:pPr algn="ctr"/>
                      <a:r>
                        <a:rPr lang="es-MX" sz="2800" b="1" dirty="0"/>
                        <a:t>10%</a:t>
                      </a:r>
                    </a:p>
                  </a:txBody>
                  <a:tcPr/>
                </a:tc>
                <a:extLst>
                  <a:ext uri="{0D108BD9-81ED-4DB2-BD59-A6C34878D82A}">
                    <a16:rowId xmlns:a16="http://schemas.microsoft.com/office/drawing/2014/main" val="10004"/>
                  </a:ext>
                </a:extLst>
              </a:tr>
              <a:tr h="370840">
                <a:tc>
                  <a:txBody>
                    <a:bodyPr/>
                    <a:lstStyle/>
                    <a:p>
                      <a:r>
                        <a:rPr lang="es-MX" sz="2800" dirty="0"/>
                        <a:t>Portfolio</a:t>
                      </a:r>
                    </a:p>
                  </a:txBody>
                  <a:tcPr/>
                </a:tc>
                <a:tc>
                  <a:txBody>
                    <a:bodyPr/>
                    <a:lstStyle/>
                    <a:p>
                      <a:pPr algn="ctr"/>
                      <a:r>
                        <a:rPr lang="es-MX" sz="2800" b="1" dirty="0"/>
                        <a:t>10%</a:t>
                      </a:r>
                    </a:p>
                  </a:txBody>
                  <a:tcPr/>
                </a:tc>
                <a:extLst>
                  <a:ext uri="{0D108BD9-81ED-4DB2-BD59-A6C34878D82A}">
                    <a16:rowId xmlns:a16="http://schemas.microsoft.com/office/drawing/2014/main" val="10005"/>
                  </a:ext>
                </a:extLst>
              </a:tr>
              <a:tr h="370840">
                <a:tc>
                  <a:txBody>
                    <a:bodyPr/>
                    <a:lstStyle/>
                    <a:p>
                      <a:r>
                        <a:rPr lang="es-MX" sz="2800" dirty="0"/>
                        <a:t>English </a:t>
                      </a:r>
                      <a:r>
                        <a:rPr lang="es-MX" sz="2800" dirty="0" err="1"/>
                        <a:t>Discoveries</a:t>
                      </a:r>
                      <a:r>
                        <a:rPr lang="es-MX" sz="2800" baseline="0" dirty="0"/>
                        <a:t> </a:t>
                      </a:r>
                      <a:r>
                        <a:rPr lang="es-MX" sz="2800" baseline="0" dirty="0" err="1"/>
                        <a:t>Platform</a:t>
                      </a:r>
                      <a:endParaRPr lang="es-MX" sz="2800" dirty="0"/>
                    </a:p>
                  </a:txBody>
                  <a:tcPr/>
                </a:tc>
                <a:tc>
                  <a:txBody>
                    <a:bodyPr/>
                    <a:lstStyle/>
                    <a:p>
                      <a:pPr algn="ctr"/>
                      <a:r>
                        <a:rPr lang="es-MX" sz="2800" b="1" dirty="0"/>
                        <a:t>10%</a:t>
                      </a:r>
                    </a:p>
                  </a:txBody>
                  <a:tcPr/>
                </a:tc>
                <a:extLst>
                  <a:ext uri="{0D108BD9-81ED-4DB2-BD59-A6C34878D82A}">
                    <a16:rowId xmlns:a16="http://schemas.microsoft.com/office/drawing/2014/main" val="10006"/>
                  </a:ext>
                </a:extLst>
              </a:tr>
            </a:tbl>
          </a:graphicData>
        </a:graphic>
      </p:graphicFrame>
      <p:sp>
        <p:nvSpPr>
          <p:cNvPr id="7" name="6 Flecha arriba"/>
          <p:cNvSpPr/>
          <p:nvPr/>
        </p:nvSpPr>
        <p:spPr>
          <a:xfrm rot="5400000">
            <a:off x="712398" y="1202660"/>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3105511" cy="1323439"/>
          </a:xfrm>
          <a:prstGeom prst="rect">
            <a:avLst/>
          </a:prstGeom>
          <a:noFill/>
        </p:spPr>
        <p:txBody>
          <a:bodyPr wrap="square" rtlCol="0">
            <a:spAutoFit/>
          </a:bodyPr>
          <a:lstStyle/>
          <a:p>
            <a:pPr algn="ctr"/>
            <a:r>
              <a:rPr lang="es-MX" sz="2000" b="1" dirty="0" err="1"/>
              <a:t>Attendance</a:t>
            </a:r>
            <a:r>
              <a:rPr lang="es-MX" sz="2000" b="1" dirty="0"/>
              <a:t>, </a:t>
            </a:r>
            <a:r>
              <a:rPr lang="es-MX" sz="2000" b="1" dirty="0" err="1"/>
              <a:t>punctuality</a:t>
            </a:r>
            <a:r>
              <a:rPr lang="es-MX" sz="2000" b="1" dirty="0"/>
              <a:t>, </a:t>
            </a:r>
            <a:r>
              <a:rPr lang="es-MX" sz="2000" b="1" u="sng" dirty="0" err="1"/>
              <a:t>attitude</a:t>
            </a:r>
            <a:r>
              <a:rPr lang="es-MX" sz="2000" b="1" dirty="0"/>
              <a:t>, complete </a:t>
            </a:r>
            <a:r>
              <a:rPr lang="es-MX" sz="2000" b="1" dirty="0" err="1"/>
              <a:t>materials</a:t>
            </a:r>
            <a:r>
              <a:rPr lang="es-MX" sz="2000" b="1" dirty="0"/>
              <a:t>, </a:t>
            </a:r>
            <a:r>
              <a:rPr lang="es-MX" sz="2000" b="1" dirty="0" err="1"/>
              <a:t>respect</a:t>
            </a:r>
            <a:r>
              <a:rPr lang="es-MX" sz="2000" b="1" dirty="0"/>
              <a:t>, and </a:t>
            </a:r>
            <a:r>
              <a:rPr lang="es-MX" sz="2000" b="1" dirty="0" err="1"/>
              <a:t>classwork</a:t>
            </a:r>
            <a:endParaRPr lang="es-MX" sz="2000" b="1" dirty="0"/>
          </a:p>
        </p:txBody>
      </p:sp>
      <p:graphicFrame>
        <p:nvGraphicFramePr>
          <p:cNvPr id="10" name="9 Tabla"/>
          <p:cNvGraphicFramePr>
            <a:graphicFrameLocks noGrp="1"/>
          </p:cNvGraphicFramePr>
          <p:nvPr>
            <p:extLst>
              <p:ext uri="{D42A27DB-BD31-4B8C-83A1-F6EECF244321}">
                <p14:modId xmlns:p14="http://schemas.microsoft.com/office/powerpoint/2010/main" val="745112788"/>
              </p:ext>
            </p:extLst>
          </p:nvPr>
        </p:nvGraphicFramePr>
        <p:xfrm>
          <a:off x="3766148" y="5119135"/>
          <a:ext cx="8138306" cy="1229418"/>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09806">
                <a:tc gridSpan="2">
                  <a:txBody>
                    <a:bodyPr/>
                    <a:lstStyle/>
                    <a:p>
                      <a:pPr algn="ctr"/>
                      <a:r>
                        <a:rPr lang="es-MX" sz="20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09806">
                <a:tc>
                  <a:txBody>
                    <a:bodyPr/>
                    <a:lstStyle/>
                    <a:p>
                      <a:r>
                        <a:rPr lang="es-MX" sz="2000" dirty="0"/>
                        <a:t>AVERAGE LEARNING UNITS</a:t>
                      </a:r>
                    </a:p>
                  </a:txBody>
                  <a:tcPr/>
                </a:tc>
                <a:tc>
                  <a:txBody>
                    <a:bodyPr/>
                    <a:lstStyle/>
                    <a:p>
                      <a:pPr algn="ctr"/>
                      <a:r>
                        <a:rPr lang="es-MX" sz="2000" b="1" dirty="0"/>
                        <a:t>50%</a:t>
                      </a:r>
                    </a:p>
                  </a:txBody>
                  <a:tcPr/>
                </a:tc>
                <a:extLst>
                  <a:ext uri="{0D108BD9-81ED-4DB2-BD59-A6C34878D82A}">
                    <a16:rowId xmlns:a16="http://schemas.microsoft.com/office/drawing/2014/main" val="10002"/>
                  </a:ext>
                </a:extLst>
              </a:tr>
              <a:tr h="409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dirty="0"/>
                        <a:t>FINAL EVIDENCE (INTERVIEW)</a:t>
                      </a:r>
                    </a:p>
                  </a:txBody>
                  <a:tcPr/>
                </a:tc>
                <a:tc>
                  <a:txBody>
                    <a:bodyPr/>
                    <a:lstStyle/>
                    <a:p>
                      <a:pPr algn="ctr"/>
                      <a:r>
                        <a:rPr lang="es-MX" sz="2000" b="1" dirty="0"/>
                        <a:t>50%</a:t>
                      </a:r>
                    </a:p>
                  </a:txBody>
                  <a:tcPr/>
                </a:tc>
                <a:extLst>
                  <a:ext uri="{0D108BD9-81ED-4DB2-BD59-A6C34878D82A}">
                    <a16:rowId xmlns:a16="http://schemas.microsoft.com/office/drawing/2014/main" val="3141574545"/>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5167222"/>
            <a:ext cx="3586760" cy="146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E62D1E7-E0A3-4D00-A8AC-F021C61DA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62" y="0"/>
            <a:ext cx="97489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25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a:extLst>
              <a:ext uri="{FF2B5EF4-FFF2-40B4-BE49-F238E27FC236}">
                <a16:creationId xmlns:a16="http://schemas.microsoft.com/office/drawing/2014/main" id="{5CF23C57-32FD-43DB-BE63-1159F89039B8}"/>
              </a:ext>
            </a:extLst>
          </p:cNvPr>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a:extLst>
              <a:ext uri="{FF2B5EF4-FFF2-40B4-BE49-F238E27FC236}">
                <a16:creationId xmlns:a16="http://schemas.microsoft.com/office/drawing/2014/main" id="{6FA690EF-FE3C-4D6A-BB27-5C971CAC270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4" name="Picture 2" descr="Resultado de imagen para pie chart 50 50">
            <a:extLst>
              <a:ext uri="{FF2B5EF4-FFF2-40B4-BE49-F238E27FC236}">
                <a16:creationId xmlns:a16="http://schemas.microsoft.com/office/drawing/2014/main" id="{041AFBFE-242A-45D1-9745-C33DA5175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a:extLst>
              <a:ext uri="{FF2B5EF4-FFF2-40B4-BE49-F238E27FC236}">
                <a16:creationId xmlns:a16="http://schemas.microsoft.com/office/drawing/2014/main" id="{73B790EF-9CEC-447A-849F-C4E9533E413E}"/>
              </a:ext>
            </a:extLst>
          </p:cNvPr>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6 CuadroTexto">
            <a:extLst>
              <a:ext uri="{FF2B5EF4-FFF2-40B4-BE49-F238E27FC236}">
                <a16:creationId xmlns:a16="http://schemas.microsoft.com/office/drawing/2014/main" id="{F8D8A927-C6A2-411A-A958-6BB3239447B9}"/>
              </a:ext>
            </a:extLst>
          </p:cNvPr>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5 CuadroTexto">
            <a:extLst>
              <a:ext uri="{FF2B5EF4-FFF2-40B4-BE49-F238E27FC236}">
                <a16:creationId xmlns:a16="http://schemas.microsoft.com/office/drawing/2014/main" id="{9E1FA1F5-9035-4032-A72F-44911331513C}"/>
              </a:ext>
            </a:extLst>
          </p:cNvPr>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8" name="8 CuadroTexto">
            <a:extLst>
              <a:ext uri="{FF2B5EF4-FFF2-40B4-BE49-F238E27FC236}">
                <a16:creationId xmlns:a16="http://schemas.microsoft.com/office/drawing/2014/main" id="{AFA2471F-7BC6-425C-99F3-83B352ECE0FA}"/>
              </a:ext>
            </a:extLst>
          </p:cNvPr>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9" name="7 CuadroTexto">
            <a:extLst>
              <a:ext uri="{FF2B5EF4-FFF2-40B4-BE49-F238E27FC236}">
                <a16:creationId xmlns:a16="http://schemas.microsoft.com/office/drawing/2014/main" id="{441C6213-EE2F-4B53-ACE9-B894255E0F6F}"/>
              </a:ext>
            </a:extLst>
          </p:cNvPr>
          <p:cNvSpPr txBox="1"/>
          <p:nvPr/>
        </p:nvSpPr>
        <p:spPr>
          <a:xfrm>
            <a:off x="155271" y="2001329"/>
            <a:ext cx="3899144" cy="4031873"/>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s-MX" sz="2000" b="1" dirty="0"/>
              <a:t>In case </a:t>
            </a:r>
            <a:r>
              <a:rPr lang="es-MX" sz="2000" b="1" dirty="0" err="1"/>
              <a:t>you</a:t>
            </a:r>
            <a:r>
              <a:rPr lang="es-MX" sz="2000" b="1" dirty="0"/>
              <a:t> </a:t>
            </a:r>
            <a:r>
              <a:rPr lang="es-MX" sz="2000" b="1" dirty="0" err="1"/>
              <a:t>fail</a:t>
            </a:r>
            <a:r>
              <a:rPr lang="es-MX" sz="2000" b="1" dirty="0"/>
              <a:t> </a:t>
            </a:r>
            <a:r>
              <a:rPr lang="es-MX" sz="2000" b="1" dirty="0" err="1"/>
              <a:t>one</a:t>
            </a:r>
            <a:r>
              <a:rPr lang="es-MX" sz="2000" b="1" dirty="0"/>
              <a:t> of </a:t>
            </a:r>
            <a:r>
              <a:rPr lang="es-MX" sz="2000" b="1" dirty="0" err="1"/>
              <a:t>the</a:t>
            </a:r>
            <a:r>
              <a:rPr lang="es-MX" sz="2000" b="1" dirty="0"/>
              <a:t> </a:t>
            </a:r>
            <a:r>
              <a:rPr lang="es-MX" sz="2000" b="1" dirty="0" err="1"/>
              <a:t>learning</a:t>
            </a:r>
            <a:r>
              <a:rPr lang="es-MX" sz="2000" b="1" dirty="0"/>
              <a:t> </a:t>
            </a:r>
            <a:r>
              <a:rPr lang="es-MX" sz="2000" b="1" dirty="0" err="1"/>
              <a:t>units</a:t>
            </a:r>
            <a:r>
              <a:rPr lang="es-MX" sz="2000" b="1" dirty="0"/>
              <a:t>, </a:t>
            </a:r>
            <a:r>
              <a:rPr lang="es-MX" sz="2000" b="1" dirty="0" err="1"/>
              <a:t>you</a:t>
            </a:r>
            <a:r>
              <a:rPr lang="es-MX" sz="2000" b="1" dirty="0"/>
              <a:t> </a:t>
            </a:r>
            <a:r>
              <a:rPr lang="es-MX" sz="2000" b="1" dirty="0" err="1"/>
              <a:t>will</a:t>
            </a:r>
            <a:r>
              <a:rPr lang="es-MX" sz="2000" b="1" dirty="0"/>
              <a:t> </a:t>
            </a:r>
            <a:r>
              <a:rPr lang="es-MX" sz="2000" b="1" dirty="0" err="1"/>
              <a:t>not</a:t>
            </a:r>
            <a:r>
              <a:rPr lang="es-MX" sz="2000" b="1" dirty="0"/>
              <a:t> be </a:t>
            </a:r>
            <a:r>
              <a:rPr lang="es-MX" sz="2000" b="1" dirty="0" err="1"/>
              <a:t>allowed</a:t>
            </a:r>
            <a:r>
              <a:rPr lang="es-MX" sz="2000" b="1" dirty="0"/>
              <a:t> to </a:t>
            </a:r>
            <a:r>
              <a:rPr lang="es-MX" sz="2000" b="1" dirty="0" err="1"/>
              <a:t>present</a:t>
            </a:r>
            <a:r>
              <a:rPr lang="es-MX" sz="2000" b="1" dirty="0"/>
              <a:t> </a:t>
            </a:r>
            <a:r>
              <a:rPr lang="es-MX" sz="2000" b="1" dirty="0" err="1"/>
              <a:t>the</a:t>
            </a:r>
            <a:r>
              <a:rPr lang="es-MX" sz="2000" b="1" dirty="0"/>
              <a:t> final </a:t>
            </a:r>
            <a:r>
              <a:rPr lang="es-MX" sz="2000" b="1" dirty="0" err="1"/>
              <a:t>evidence</a:t>
            </a:r>
            <a:r>
              <a:rPr lang="es-MX" sz="2000" b="1" dirty="0"/>
              <a:t> </a:t>
            </a:r>
            <a:r>
              <a:rPr lang="es-MX" sz="2000" b="1" dirty="0" err="1"/>
              <a:t>losing</a:t>
            </a:r>
            <a:r>
              <a:rPr lang="es-MX" sz="2000" b="1" dirty="0"/>
              <a:t> 50% of </a:t>
            </a:r>
            <a:r>
              <a:rPr lang="es-MX" sz="2000" b="1" dirty="0" err="1"/>
              <a:t>your</a:t>
            </a:r>
            <a:r>
              <a:rPr lang="es-MX" sz="2000" b="1" dirty="0"/>
              <a:t> global </a:t>
            </a:r>
            <a:r>
              <a:rPr lang="es-MX" sz="2000" b="1" dirty="0" err="1"/>
              <a:t>evaluation</a:t>
            </a:r>
            <a:r>
              <a:rPr lang="es-MX" sz="2000" b="1" dirty="0"/>
              <a:t>. In </a:t>
            </a:r>
            <a:r>
              <a:rPr lang="es-MX" sz="2000" b="1" dirty="0" err="1"/>
              <a:t>which</a:t>
            </a:r>
            <a:r>
              <a:rPr lang="es-MX" sz="2000" b="1" dirty="0"/>
              <a:t> case, </a:t>
            </a:r>
            <a:r>
              <a:rPr lang="es-MX" sz="2000" b="1" dirty="0" err="1"/>
              <a:t>you</a:t>
            </a:r>
            <a:r>
              <a:rPr lang="es-MX" sz="2000" b="1" dirty="0"/>
              <a:t> </a:t>
            </a:r>
            <a:r>
              <a:rPr lang="es-MX" sz="2000" b="1" dirty="0" err="1"/>
              <a:t>will</a:t>
            </a:r>
            <a:r>
              <a:rPr lang="es-MX" sz="2000" b="1" dirty="0"/>
              <a:t> </a:t>
            </a:r>
            <a:r>
              <a:rPr lang="es-MX" sz="2000" b="1" dirty="0" err="1"/>
              <a:t>have</a:t>
            </a:r>
            <a:r>
              <a:rPr lang="es-MX" sz="2000" b="1" dirty="0"/>
              <a:t> to </a:t>
            </a:r>
            <a:r>
              <a:rPr lang="es-MX" sz="2000" b="1" dirty="0" err="1"/>
              <a:t>present</a:t>
            </a:r>
            <a:r>
              <a:rPr lang="es-MX" sz="2000" b="1" dirty="0"/>
              <a:t> </a:t>
            </a:r>
            <a:r>
              <a:rPr lang="es-MX" sz="2000" b="1" dirty="0" err="1"/>
              <a:t>the</a:t>
            </a:r>
            <a:r>
              <a:rPr lang="es-MX" sz="2000" b="1" dirty="0"/>
              <a:t> </a:t>
            </a:r>
            <a:r>
              <a:rPr lang="es-MX" sz="2000" b="1" dirty="0" err="1"/>
              <a:t>extraordinary</a:t>
            </a:r>
            <a:r>
              <a:rPr lang="es-MX" sz="2000" b="1" dirty="0"/>
              <a:t> </a:t>
            </a:r>
            <a:r>
              <a:rPr lang="es-MX" sz="2000" b="1" dirty="0" err="1"/>
              <a:t>exam</a:t>
            </a:r>
            <a:r>
              <a:rPr lang="es-MX" sz="2000" b="1" dirty="0"/>
              <a:t>.</a:t>
            </a:r>
          </a:p>
          <a:p>
            <a:pPr algn="just"/>
            <a:endParaRPr lang="es-MX" sz="2000" b="1" dirty="0"/>
          </a:p>
          <a:p>
            <a:pPr algn="just"/>
            <a:r>
              <a:rPr lang="es-MX" sz="2000" b="1" dirty="0"/>
              <a:t>In </a:t>
            </a:r>
            <a:r>
              <a:rPr lang="es-MX" sz="2000" b="1" dirty="0" err="1"/>
              <a:t>order</a:t>
            </a:r>
            <a:r>
              <a:rPr lang="es-MX" sz="2000" b="1" dirty="0"/>
              <a:t> to </a:t>
            </a:r>
            <a:r>
              <a:rPr lang="es-MX" sz="2000" b="1" dirty="0" err="1"/>
              <a:t>have</a:t>
            </a:r>
            <a:r>
              <a:rPr lang="es-MX" sz="2000" b="1" dirty="0"/>
              <a:t> </a:t>
            </a:r>
            <a:r>
              <a:rPr lang="es-MX" sz="2000" b="1" dirty="0" err="1"/>
              <a:t>two</a:t>
            </a:r>
            <a:r>
              <a:rPr lang="es-MX" sz="2000" b="1" dirty="0"/>
              <a:t> </a:t>
            </a:r>
            <a:r>
              <a:rPr lang="es-MX" sz="2000" b="1" dirty="0" err="1"/>
              <a:t>opportunities</a:t>
            </a:r>
            <a:r>
              <a:rPr lang="es-MX" sz="2000" b="1" dirty="0"/>
              <a:t> to </a:t>
            </a:r>
            <a:r>
              <a:rPr lang="es-MX" sz="2000" b="1" dirty="0" err="1"/>
              <a:t>regularize</a:t>
            </a:r>
            <a:r>
              <a:rPr lang="es-MX" sz="2000" b="1" dirty="0"/>
              <a:t>  </a:t>
            </a:r>
            <a:r>
              <a:rPr lang="es-MX" sz="2000" b="1" dirty="0" err="1"/>
              <a:t>your</a:t>
            </a:r>
            <a:r>
              <a:rPr lang="es-MX" sz="2000" b="1" dirty="0"/>
              <a:t> status </a:t>
            </a:r>
            <a:r>
              <a:rPr lang="es-MX" sz="2000" b="1" dirty="0" err="1"/>
              <a:t>you</a:t>
            </a:r>
            <a:r>
              <a:rPr lang="es-MX" sz="2000" b="1" dirty="0"/>
              <a:t> </a:t>
            </a:r>
            <a:r>
              <a:rPr lang="es-MX" sz="2000" b="1" dirty="0" err="1"/>
              <a:t>must</a:t>
            </a:r>
            <a:r>
              <a:rPr lang="es-MX" sz="2000" b="1" dirty="0"/>
              <a:t> </a:t>
            </a:r>
            <a:r>
              <a:rPr lang="es-MX" sz="2000" b="1" dirty="0" err="1"/>
              <a:t>attend</a:t>
            </a:r>
            <a:r>
              <a:rPr lang="es-MX" sz="2000" b="1" dirty="0"/>
              <a:t>  85% of </a:t>
            </a:r>
            <a:r>
              <a:rPr lang="es-MX" sz="2000" b="1" dirty="0" err="1"/>
              <a:t>class</a:t>
            </a:r>
            <a:r>
              <a:rPr lang="es-MX" sz="2000" b="1" dirty="0"/>
              <a:t> </a:t>
            </a:r>
            <a:r>
              <a:rPr lang="es-MX" sz="2000" b="1" dirty="0" err="1"/>
              <a:t>hours</a:t>
            </a:r>
            <a:r>
              <a:rPr lang="es-MX" sz="2000" b="1" dirty="0"/>
              <a:t>.</a:t>
            </a:r>
          </a:p>
        </p:txBody>
      </p:sp>
      <p:sp>
        <p:nvSpPr>
          <p:cNvPr id="10" name="9 Igual que">
            <a:extLst>
              <a:ext uri="{FF2B5EF4-FFF2-40B4-BE49-F238E27FC236}">
                <a16:creationId xmlns:a16="http://schemas.microsoft.com/office/drawing/2014/main" id="{33730813-CB04-4F5C-8528-5B3E37EE2F24}"/>
              </a:ext>
            </a:extLst>
          </p:cNvPr>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11" name="Picture 4" descr="Resultado de imagen para 100%">
            <a:extLst>
              <a:ext uri="{FF2B5EF4-FFF2-40B4-BE49-F238E27FC236}">
                <a16:creationId xmlns:a16="http://schemas.microsoft.com/office/drawing/2014/main" id="{E8E8B472-5A27-4D1D-A0DE-B16BEE1FC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406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2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4893647"/>
          </a:xfrm>
          <a:prstGeom prst="rect">
            <a:avLst/>
          </a:prstGeom>
        </p:spPr>
        <p:txBody>
          <a:bodyPr wrap="square">
            <a:spAutoFit/>
          </a:bodyPr>
          <a:lstStyle/>
          <a:p>
            <a:pPr algn="just"/>
            <a:r>
              <a:rPr lang="es-MX" sz="26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600" dirty="0">
              <a:latin typeface="Arial" panose="020B0604020202020204" pitchFamily="34" charset="0"/>
              <a:cs typeface="Arial" panose="020B0604020202020204" pitchFamily="34" charset="0"/>
            </a:endParaRPr>
          </a:p>
          <a:p>
            <a:pPr algn="just"/>
            <a:r>
              <a:rPr lang="es-MX" sz="2600" dirty="0">
                <a:latin typeface="Arial" panose="020B0604020202020204" pitchFamily="34" charset="0"/>
                <a:cs typeface="Arial" panose="020B0604020202020204" pitchFamily="34" charset="0"/>
              </a:rPr>
              <a:t>El estudiante </a:t>
            </a:r>
            <a:r>
              <a:rPr lang="es-MX" sz="2600" b="1" u="sng" dirty="0">
                <a:latin typeface="Arial" panose="020B0604020202020204" pitchFamily="34" charset="0"/>
                <a:cs typeface="Arial" panose="020B0604020202020204" pitchFamily="34" charset="0"/>
              </a:rPr>
              <a:t>acreditará el curso</a:t>
            </a:r>
            <a:r>
              <a:rPr lang="es-MX" sz="26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600" dirty="0">
              <a:latin typeface="Arial" panose="020B0604020202020204" pitchFamily="34" charset="0"/>
              <a:cs typeface="Arial" panose="020B0604020202020204" pitchFamily="34" charset="0"/>
            </a:endParaRPr>
          </a:p>
          <a:p>
            <a:pPr algn="just"/>
            <a:r>
              <a:rPr lang="es-MX" sz="2600" dirty="0">
                <a:latin typeface="Arial" panose="020B0604020202020204" pitchFamily="34" charset="0"/>
                <a:cs typeface="Arial" panose="020B0604020202020204" pitchFamily="34" charset="0"/>
              </a:rPr>
              <a:t>El estudiante </a:t>
            </a:r>
            <a:r>
              <a:rPr lang="es-MX" sz="2600" b="1" u="sng" dirty="0">
                <a:latin typeface="Arial" panose="020B0604020202020204" pitchFamily="34" charset="0"/>
                <a:cs typeface="Arial" panose="020B0604020202020204" pitchFamily="34" charset="0"/>
              </a:rPr>
              <a:t>acreditará el nivel</a:t>
            </a:r>
            <a:r>
              <a:rPr lang="es-MX" sz="26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6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NOTA IMPORTANTE</a:t>
            </a:r>
          </a:p>
        </p:txBody>
      </p:sp>
    </p:spTree>
    <p:extLst>
      <p:ext uri="{BB962C8B-B14F-4D97-AF65-F5344CB8AC3E}">
        <p14:creationId xmlns:p14="http://schemas.microsoft.com/office/powerpoint/2010/main" val="110340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40716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t>Course</a:t>
            </a:r>
            <a:r>
              <a:rPr lang="es-MX" b="1" dirty="0"/>
              <a:t> </a:t>
            </a:r>
            <a:r>
              <a:rPr lang="es-MX" b="1" dirty="0" err="1"/>
              <a:t>Policies</a:t>
            </a:r>
            <a:endParaRPr lang="es-MX" b="1" dirty="0"/>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44312" y="1537678"/>
            <a:ext cx="11790185" cy="508383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Course Materials: </a:t>
            </a:r>
            <a:r>
              <a:rPr lang="en-US" dirty="0">
                <a:latin typeface="Arial" panose="020B0604020202020204" pitchFamily="34" charset="0"/>
                <a:cs typeface="Arial" panose="020B0604020202020204" pitchFamily="34" charset="0"/>
              </a:rPr>
              <a:t>Failure to bring the book results in losing points per day.</a:t>
            </a:r>
          </a:p>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these will be graded </a:t>
            </a:r>
            <a:endParaRPr lang="en-US" b="1" dirty="0">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Grading: </a:t>
            </a:r>
            <a:r>
              <a:rPr lang="en-US" dirty="0">
                <a:latin typeface="Arial" panose="020B0604020202020204" pitchFamily="34" charset="0"/>
                <a:cs typeface="Arial" panose="020B0604020202020204" pitchFamily="34" charset="0"/>
              </a:rPr>
              <a:t>Your course grade will depend on performance on tests, speeches given, and participation. Satisfactory participation means completing the tasks assigned in class and interacting with your classmates in </a:t>
            </a:r>
            <a:r>
              <a:rPr lang="en-US" b="1" dirty="0">
                <a:latin typeface="Arial" panose="020B0604020202020204" pitchFamily="34" charset="0"/>
                <a:cs typeface="Arial" panose="020B0604020202020204" pitchFamily="34" charset="0"/>
              </a:rPr>
              <a:t>English at all times</a:t>
            </a:r>
            <a:r>
              <a:rPr lang="en-US" dirty="0">
                <a:latin typeface="Arial" panose="020B0604020202020204" pitchFamily="34" charset="0"/>
                <a:cs typeface="Arial" panose="020B0604020202020204" pitchFamily="34" charset="0"/>
              </a:rPr>
              <a:t>. Quizzes, tests, speeches, and other presentations cannot be made up unless the student has an excuse absence by ENEP. This means that if a student is not in class for this work, he or she will receive a grade of 0 for the missed work.</a:t>
            </a: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1855" y="1255899"/>
            <a:ext cx="11921714" cy="5016758"/>
          </a:xfrm>
          <a:prstGeom prst="rect">
            <a:avLst/>
          </a:prstGeom>
        </p:spPr>
        <p:txBody>
          <a:bodyPr wrap="square">
            <a:spAutoFit/>
          </a:bodyPr>
          <a:lstStyle/>
          <a:p>
            <a:pPr lvl="0" algn="just"/>
            <a:r>
              <a:rPr lang="en-US" sz="2000" b="1" dirty="0">
                <a:solidFill>
                  <a:prstClr val="black"/>
                </a:solidFill>
                <a:latin typeface="Arial" panose="020B0604020202020204" pitchFamily="34" charset="0"/>
                <a:cs typeface="Arial" panose="020B0604020202020204" pitchFamily="34" charset="0"/>
              </a:rPr>
              <a:t>Class participation grade will be affected if you:</a:t>
            </a:r>
          </a:p>
          <a:p>
            <a:pPr marL="342900" lvl="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Arrive late or leave early.</a:t>
            </a:r>
          </a:p>
          <a:p>
            <a:pPr marL="342900" lvl="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Miss class.</a:t>
            </a:r>
          </a:p>
          <a:p>
            <a:pPr marL="342900" lvl="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Sleep during a class.</a:t>
            </a:r>
          </a:p>
          <a:p>
            <a:pPr marL="342900" lvl="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Read anything during class which is not related to class activities.</a:t>
            </a:r>
          </a:p>
          <a:p>
            <a:pPr marL="342900" lvl="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Speak Spanish in class.</a:t>
            </a:r>
          </a:p>
          <a:p>
            <a:pPr marL="342900" lvl="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Disrespect teacher or classmates during the class.</a:t>
            </a:r>
          </a:p>
          <a:p>
            <a:pPr lvl="0" algn="just"/>
            <a:endParaRPr lang="es-ES" sz="2000"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Please turn off cell phones during class!</a:t>
            </a:r>
            <a:endParaRPr lang="en-US" sz="2000" b="1" dirty="0">
              <a:solidFill>
                <a:prstClr val="black"/>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a:t>
            </a:r>
          </a:p>
          <a:p>
            <a:pPr marL="342900" lvl="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Electronic dictionaries may be used in class but not during tests.</a:t>
            </a:r>
          </a:p>
          <a:p>
            <a:pPr lvl="0" algn="just"/>
            <a:endParaRPr lang="en-US" sz="2000" b="1" dirty="0">
              <a:solidFill>
                <a:prstClr val="black"/>
              </a:solidFill>
              <a:latin typeface="Arial" panose="020B0604020202020204" pitchFamily="34" charset="0"/>
              <a:cs typeface="Arial" panose="020B0604020202020204" pitchFamily="34" charset="0"/>
            </a:endParaRPr>
          </a:p>
          <a:p>
            <a:pPr lvl="0" algn="just"/>
            <a:r>
              <a:rPr lang="en-US" sz="2000" b="1" dirty="0">
                <a:solidFill>
                  <a:prstClr val="black"/>
                </a:solidFill>
                <a:latin typeface="Arial" panose="020B0604020202020204" pitchFamily="34" charset="0"/>
                <a:cs typeface="Arial" panose="020B0604020202020204" pitchFamily="34" charset="0"/>
              </a:rPr>
              <a:t>Policies about being late and being absent</a:t>
            </a:r>
          </a:p>
          <a:p>
            <a:pPr marL="342900" lvl="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In accordance to ENEP ‘s policies, you must attend 85% of class time hours. </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052425" cy="1301712"/>
          </a:xfrm>
          <a:prstGeom prst="rect">
            <a:avLst/>
          </a:prstGeom>
          <a:noFill/>
        </p:spPr>
      </p:pic>
    </p:spTree>
    <p:extLst>
      <p:ext uri="{BB962C8B-B14F-4D97-AF65-F5344CB8AC3E}">
        <p14:creationId xmlns:p14="http://schemas.microsoft.com/office/powerpoint/2010/main" val="418795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fontScale="90000"/>
          </a:bodyPr>
          <a:lstStyle/>
          <a:p>
            <a:r>
              <a:rPr lang="es-ES" sz="3200" b="1" dirty="0">
                <a:latin typeface="Arial" panose="020B0604020202020204" pitchFamily="34" charset="0"/>
                <a:cs typeface="Arial" panose="020B0604020202020204" pitchFamily="34" charset="0"/>
              </a:rPr>
              <a:t>Escuela Normal de Educación Preescolar</a:t>
            </a:r>
            <a:br>
              <a:rPr lang="es-ES" b="1" dirty="0"/>
            </a:br>
            <a:br>
              <a:rPr lang="es-ES" b="1" dirty="0"/>
            </a:br>
            <a:r>
              <a:rPr lang="es-ES" dirty="0"/>
              <a:t>English A1.2</a:t>
            </a:r>
            <a:br>
              <a:rPr lang="es-ES" b="1" dirty="0">
                <a:solidFill>
                  <a:schemeClr val="tx2">
                    <a:lumMod val="60000"/>
                    <a:lumOff val="40000"/>
                  </a:schemeClr>
                </a:solidFill>
              </a:rPr>
            </a:br>
            <a:br>
              <a:rPr lang="es-ES" b="1" dirty="0">
                <a:solidFill>
                  <a:schemeClr val="tx2">
                    <a:lumMod val="60000"/>
                    <a:lumOff val="40000"/>
                  </a:schemeClr>
                </a:solidFill>
              </a:rPr>
            </a:br>
            <a:r>
              <a:rPr lang="es-MX" sz="4900" b="1" dirty="0"/>
              <a:t>English. </a:t>
            </a:r>
            <a:r>
              <a:rPr lang="es-MX" sz="4900" b="1" dirty="0" err="1"/>
              <a:t>Developing</a:t>
            </a:r>
            <a:r>
              <a:rPr lang="es-MX" sz="4900" b="1" dirty="0"/>
              <a:t> </a:t>
            </a:r>
            <a:r>
              <a:rPr lang="es-MX" sz="4900" b="1" dirty="0" err="1"/>
              <a:t>elementary</a:t>
            </a:r>
            <a:r>
              <a:rPr lang="es-MX" sz="4900" b="1" dirty="0"/>
              <a:t> </a:t>
            </a:r>
            <a:r>
              <a:rPr lang="es-MX" sz="4900" b="1" dirty="0" err="1"/>
              <a:t>conversations</a:t>
            </a:r>
            <a:endParaRPr lang="es-ES" sz="49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5777234"/>
            <a:ext cx="9144000" cy="556575"/>
          </a:xfrm>
        </p:spPr>
        <p:txBody>
          <a:bodyPr>
            <a:normAutofit/>
          </a:bodyPr>
          <a:lstStyle/>
          <a:p>
            <a:r>
              <a:rPr lang="en-US" dirty="0">
                <a:latin typeface="Arial" panose="020B0604020202020204" pitchFamily="34" charset="0"/>
                <a:cs typeface="Arial" panose="020B0604020202020204" pitchFamily="34" charset="0"/>
              </a:rPr>
              <a:t>Teacher: </a:t>
            </a:r>
            <a:r>
              <a:rPr lang="en-US" sz="2000" dirty="0">
                <a:latin typeface="Arial" panose="020B0604020202020204" pitchFamily="34" charset="0"/>
                <a:cs typeface="Arial" panose="020B0604020202020204" pitchFamily="34" charset="0"/>
              </a:rPr>
              <a:t>BRENDA BOLLAIN Y GOYTIA DE LA PEÑA</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369332"/>
          </a:xfrm>
          <a:prstGeom prst="rect">
            <a:avLst/>
          </a:prstGeom>
        </p:spPr>
        <p:txBody>
          <a:bodyPr wrap="none">
            <a:spAutoFit/>
          </a:bodyPr>
          <a:lstStyle/>
          <a:p>
            <a:pPr lvl="0" algn="just"/>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1.bp.blogspot.com/-Ou_4RDTmqu0/UK4k5UAQtII/AAAAAAAAAEs/HFLwmpWRV5w/s1600/bart-simpson-generator.gif">
            <a:extLst>
              <a:ext uri="{FF2B5EF4-FFF2-40B4-BE49-F238E27FC236}">
                <a16:creationId xmlns:a16="http://schemas.microsoft.com/office/drawing/2014/main" id="{6EAE2DEC-E761-4133-9710-0CF625F94702}"/>
              </a:ext>
            </a:extLst>
          </p:cNvPr>
          <p:cNvPicPr>
            <a:picLocks noChangeAspect="1" noChangeArrowheads="1"/>
          </p:cNvPicPr>
          <p:nvPr/>
        </p:nvPicPr>
        <p:blipFill>
          <a:blip r:embed="rId2" cstate="print"/>
          <a:srcRect/>
          <a:stretch>
            <a:fillRect/>
          </a:stretch>
        </p:blipFill>
        <p:spPr bwMode="auto">
          <a:xfrm>
            <a:off x="71406" y="0"/>
            <a:ext cx="12120594" cy="6858024"/>
          </a:xfrm>
          <a:prstGeom prst="rect">
            <a:avLst/>
          </a:prstGeom>
          <a:noFill/>
        </p:spPr>
      </p:pic>
      <p:sp>
        <p:nvSpPr>
          <p:cNvPr id="3" name="4 CuadroTexto">
            <a:extLst>
              <a:ext uri="{FF2B5EF4-FFF2-40B4-BE49-F238E27FC236}">
                <a16:creationId xmlns:a16="http://schemas.microsoft.com/office/drawing/2014/main" id="{E69DC46C-E3E7-4855-955C-A4FE5C114F54}"/>
              </a:ext>
            </a:extLst>
          </p:cNvPr>
          <p:cNvSpPr txBox="1"/>
          <p:nvPr/>
        </p:nvSpPr>
        <p:spPr>
          <a:xfrm>
            <a:off x="1326221" y="1200354"/>
            <a:ext cx="6871695" cy="3416320"/>
          </a:xfrm>
          <a:prstGeom prst="rect">
            <a:avLst/>
          </a:prstGeom>
          <a:noFill/>
        </p:spPr>
        <p:txBody>
          <a:bodyPr wrap="square" rtlCol="0">
            <a:spAutoFit/>
          </a:bodyPr>
          <a:lstStyle/>
          <a:p>
            <a:r>
              <a:rPr lang="es-ES_tradnl" sz="3600" b="1" dirty="0">
                <a:solidFill>
                  <a:schemeClr val="bg1"/>
                </a:solidFill>
                <a:latin typeface="MV Boli" pitchFamily="2" charset="0"/>
                <a:cs typeface="MV Boli" pitchFamily="2" charset="0"/>
              </a:rPr>
              <a:t>Do</a:t>
            </a:r>
          </a:p>
          <a:p>
            <a:r>
              <a:rPr lang="es-ES_tradnl" sz="2000" b="1" dirty="0" err="1">
                <a:solidFill>
                  <a:schemeClr val="bg1"/>
                </a:solidFill>
                <a:latin typeface="MV Boli" pitchFamily="2" charset="0"/>
                <a:cs typeface="MV Boli" pitchFamily="2" charset="0"/>
              </a:rPr>
              <a:t>Arrive</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on</a:t>
            </a:r>
            <a:r>
              <a:rPr lang="es-ES_tradnl" sz="2000" b="1" dirty="0">
                <a:solidFill>
                  <a:schemeClr val="bg1"/>
                </a:solidFill>
                <a:latin typeface="MV Boli" pitchFamily="2" charset="0"/>
                <a:cs typeface="MV Boli" pitchFamily="2" charset="0"/>
              </a:rPr>
              <a:t> time</a:t>
            </a:r>
          </a:p>
          <a:p>
            <a:r>
              <a:rPr lang="es-ES_tradnl" sz="2000" b="1" dirty="0" err="1">
                <a:solidFill>
                  <a:schemeClr val="bg1"/>
                </a:solidFill>
                <a:latin typeface="MV Boli" pitchFamily="2" charset="0"/>
                <a:cs typeface="MV Boli" pitchFamily="2" charset="0"/>
              </a:rPr>
              <a:t>Speak</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english</a:t>
            </a:r>
            <a:endParaRPr lang="es-ES_tradnl" sz="2000" b="1" dirty="0">
              <a:solidFill>
                <a:schemeClr val="bg1"/>
              </a:solidFill>
              <a:latin typeface="MV Boli" pitchFamily="2" charset="0"/>
              <a:cs typeface="MV Boli" pitchFamily="2" charset="0"/>
            </a:endParaRPr>
          </a:p>
          <a:p>
            <a:r>
              <a:rPr lang="es-ES_tradnl" sz="2000" b="1" dirty="0" err="1">
                <a:solidFill>
                  <a:schemeClr val="bg1"/>
                </a:solidFill>
                <a:latin typeface="MV Boli" pitchFamily="2" charset="0"/>
                <a:cs typeface="MV Boli" pitchFamily="2" charset="0"/>
              </a:rPr>
              <a:t>Bring</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the</a:t>
            </a:r>
            <a:r>
              <a:rPr lang="es-ES_tradnl" sz="2000" b="1" dirty="0">
                <a:solidFill>
                  <a:schemeClr val="bg1"/>
                </a:solidFill>
                <a:latin typeface="MV Boli" pitchFamily="2" charset="0"/>
                <a:cs typeface="MV Boli" pitchFamily="2" charset="0"/>
              </a:rPr>
              <a:t> material</a:t>
            </a:r>
          </a:p>
          <a:p>
            <a:r>
              <a:rPr lang="es-ES_tradnl" sz="2000" b="1" dirty="0" err="1">
                <a:solidFill>
                  <a:schemeClr val="bg1"/>
                </a:solidFill>
                <a:latin typeface="MV Boli" pitchFamily="2" charset="0"/>
                <a:cs typeface="MV Boli" pitchFamily="2" charset="0"/>
              </a:rPr>
              <a:t>Raise</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your</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hand</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before</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you</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speak</a:t>
            </a:r>
            <a:endParaRPr lang="es-ES_tradnl" sz="2000" b="1" dirty="0">
              <a:solidFill>
                <a:schemeClr val="bg1"/>
              </a:solidFill>
              <a:latin typeface="MV Boli" pitchFamily="2" charset="0"/>
              <a:cs typeface="MV Boli" pitchFamily="2" charset="0"/>
            </a:endParaRPr>
          </a:p>
          <a:p>
            <a:r>
              <a:rPr lang="es-ES_tradnl" sz="2000" b="1" dirty="0" err="1">
                <a:solidFill>
                  <a:schemeClr val="bg1"/>
                </a:solidFill>
                <a:latin typeface="MV Boli" pitchFamily="2" charset="0"/>
                <a:cs typeface="MV Boli" pitchFamily="2" charset="0"/>
              </a:rPr>
              <a:t>Respect</a:t>
            </a:r>
            <a:r>
              <a:rPr lang="es-ES_tradnl" sz="2000" b="1" dirty="0">
                <a:solidFill>
                  <a:schemeClr val="bg1"/>
                </a:solidFill>
                <a:latin typeface="MV Boli" pitchFamily="2" charset="0"/>
                <a:cs typeface="MV Boli" pitchFamily="2" charset="0"/>
              </a:rPr>
              <a:t> and </a:t>
            </a:r>
            <a:r>
              <a:rPr lang="es-ES_tradnl" sz="2000" b="1" dirty="0" err="1">
                <a:solidFill>
                  <a:schemeClr val="bg1"/>
                </a:solidFill>
                <a:latin typeface="MV Boli" pitchFamily="2" charset="0"/>
                <a:cs typeface="MV Boli" pitchFamily="2" charset="0"/>
              </a:rPr>
              <a:t>help</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others</a:t>
            </a:r>
            <a:endParaRPr lang="es-ES_tradnl" sz="2000" b="1" dirty="0">
              <a:solidFill>
                <a:schemeClr val="bg1"/>
              </a:solidFill>
              <a:latin typeface="MV Boli" pitchFamily="2" charset="0"/>
              <a:cs typeface="MV Boli" pitchFamily="2" charset="0"/>
            </a:endParaRPr>
          </a:p>
          <a:p>
            <a:r>
              <a:rPr lang="es-ES_tradnl" sz="2000" b="1" dirty="0">
                <a:solidFill>
                  <a:schemeClr val="bg1"/>
                </a:solidFill>
                <a:latin typeface="MV Boli" pitchFamily="2" charset="0"/>
                <a:cs typeface="MV Boli" pitchFamily="2" charset="0"/>
              </a:rPr>
              <a:t>Do </a:t>
            </a:r>
            <a:r>
              <a:rPr lang="es-ES_tradnl" sz="2000" b="1" dirty="0" err="1">
                <a:solidFill>
                  <a:schemeClr val="bg1"/>
                </a:solidFill>
                <a:latin typeface="MV Boli" pitchFamily="2" charset="0"/>
                <a:cs typeface="MV Boli" pitchFamily="2" charset="0"/>
              </a:rPr>
              <a:t>your</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homework</a:t>
            </a:r>
            <a:endParaRPr lang="es-ES_tradnl" sz="2000" b="1" dirty="0">
              <a:solidFill>
                <a:schemeClr val="bg1"/>
              </a:solidFill>
              <a:latin typeface="MV Boli" pitchFamily="2" charset="0"/>
              <a:cs typeface="MV Boli" pitchFamily="2" charset="0"/>
            </a:endParaRPr>
          </a:p>
          <a:p>
            <a:r>
              <a:rPr lang="es-ES_tradnl" sz="2000" b="1" dirty="0" err="1">
                <a:solidFill>
                  <a:schemeClr val="bg1"/>
                </a:solidFill>
                <a:latin typeface="MV Boli" pitchFamily="2" charset="0"/>
                <a:cs typeface="MV Boli" pitchFamily="2" charset="0"/>
              </a:rPr>
              <a:t>Say</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please</a:t>
            </a:r>
            <a:r>
              <a:rPr lang="es-ES_tradnl" sz="2000" b="1" dirty="0">
                <a:solidFill>
                  <a:schemeClr val="bg1"/>
                </a:solidFill>
                <a:latin typeface="MV Boli" pitchFamily="2" charset="0"/>
                <a:cs typeface="MV Boli" pitchFamily="2" charset="0"/>
              </a:rPr>
              <a:t>” and “</a:t>
            </a:r>
            <a:r>
              <a:rPr lang="es-ES_tradnl" sz="2000" b="1" dirty="0" err="1">
                <a:solidFill>
                  <a:schemeClr val="bg1"/>
                </a:solidFill>
                <a:latin typeface="MV Boli" pitchFamily="2" charset="0"/>
                <a:cs typeface="MV Boli" pitchFamily="2" charset="0"/>
              </a:rPr>
              <a:t>thank</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you</a:t>
            </a:r>
            <a:r>
              <a:rPr lang="es-ES_tradnl" sz="2000" b="1" dirty="0">
                <a:solidFill>
                  <a:schemeClr val="bg1"/>
                </a:solidFill>
                <a:latin typeface="MV Boli" pitchFamily="2" charset="0"/>
                <a:cs typeface="MV Boli" pitchFamily="2" charset="0"/>
              </a:rPr>
              <a:t>”</a:t>
            </a:r>
          </a:p>
          <a:p>
            <a:r>
              <a:rPr lang="es-ES_tradnl" sz="2000" b="1" dirty="0" err="1">
                <a:solidFill>
                  <a:schemeClr val="bg1"/>
                </a:solidFill>
                <a:latin typeface="MV Boli" pitchFamily="2" charset="0"/>
                <a:cs typeface="MV Boli" pitchFamily="2" charset="0"/>
              </a:rPr>
              <a:t>Keep</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the</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room</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clean</a:t>
            </a:r>
            <a:r>
              <a:rPr lang="es-ES_tradnl" sz="2000" b="1" dirty="0">
                <a:solidFill>
                  <a:schemeClr val="bg1"/>
                </a:solidFill>
                <a:latin typeface="MV Boli" pitchFamily="2" charset="0"/>
                <a:cs typeface="MV Boli" pitchFamily="2" charset="0"/>
              </a:rPr>
              <a:t> and </a:t>
            </a:r>
            <a:r>
              <a:rPr lang="es-ES_tradnl" sz="2000" b="1" dirty="0" err="1">
                <a:solidFill>
                  <a:schemeClr val="bg1"/>
                </a:solidFill>
                <a:latin typeface="MV Boli" pitchFamily="2" charset="0"/>
                <a:cs typeface="MV Boli" pitchFamily="2" charset="0"/>
              </a:rPr>
              <a:t>tidy</a:t>
            </a:r>
            <a:endParaRPr lang="es-ES_tradnl" sz="2000" b="1" dirty="0">
              <a:solidFill>
                <a:schemeClr val="bg1"/>
              </a:solidFill>
              <a:latin typeface="MV Boli" pitchFamily="2" charset="0"/>
              <a:cs typeface="MV Boli" pitchFamily="2" charset="0"/>
            </a:endParaRPr>
          </a:p>
          <a:p>
            <a:r>
              <a:rPr lang="es-ES_tradnl" sz="2000" b="1" dirty="0">
                <a:solidFill>
                  <a:schemeClr val="bg1"/>
                </a:solidFill>
                <a:latin typeface="MV Boli" pitchFamily="2" charset="0"/>
                <a:cs typeface="MV Boli" pitchFamily="2" charset="0"/>
              </a:rPr>
              <a:t>Try </a:t>
            </a:r>
            <a:r>
              <a:rPr lang="es-ES_tradnl" sz="2000" b="1" dirty="0" err="1">
                <a:solidFill>
                  <a:schemeClr val="bg1"/>
                </a:solidFill>
                <a:latin typeface="MV Boli" pitchFamily="2" charset="0"/>
                <a:cs typeface="MV Boli" pitchFamily="2" charset="0"/>
              </a:rPr>
              <a:t>your</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best</a:t>
            </a:r>
            <a:r>
              <a:rPr lang="es-ES_tradnl" sz="2000" b="1" dirty="0">
                <a:solidFill>
                  <a:schemeClr val="bg1"/>
                </a:solidFill>
                <a:latin typeface="MV Boli" pitchFamily="2" charset="0"/>
                <a:cs typeface="MV Boli" pitchFamily="2" charset="0"/>
              </a:rPr>
              <a:t>!</a:t>
            </a:r>
          </a:p>
        </p:txBody>
      </p:sp>
      <p:sp>
        <p:nvSpPr>
          <p:cNvPr id="4" name="5 Rectángulo">
            <a:extLst>
              <a:ext uri="{FF2B5EF4-FFF2-40B4-BE49-F238E27FC236}">
                <a16:creationId xmlns:a16="http://schemas.microsoft.com/office/drawing/2014/main" id="{291920DD-709C-4C77-BA9D-BB2F3F016605}"/>
              </a:ext>
            </a:extLst>
          </p:cNvPr>
          <p:cNvSpPr/>
          <p:nvPr/>
        </p:nvSpPr>
        <p:spPr>
          <a:xfrm>
            <a:off x="3439534" y="4147780"/>
            <a:ext cx="6060297" cy="2000548"/>
          </a:xfrm>
          <a:prstGeom prst="rect">
            <a:avLst/>
          </a:prstGeom>
        </p:spPr>
        <p:txBody>
          <a:bodyPr wrap="square">
            <a:spAutoFit/>
          </a:bodyPr>
          <a:lstStyle/>
          <a:p>
            <a:pPr algn="r"/>
            <a:r>
              <a:rPr lang="es-ES_tradnl" sz="4400" b="1" dirty="0" err="1">
                <a:solidFill>
                  <a:schemeClr val="bg1"/>
                </a:solidFill>
                <a:latin typeface="MV Boli" pitchFamily="2" charset="0"/>
                <a:cs typeface="MV Boli" pitchFamily="2" charset="0"/>
              </a:rPr>
              <a:t>Don´t</a:t>
            </a:r>
            <a:endParaRPr lang="es-ES_tradnl" sz="2000" b="1" dirty="0">
              <a:solidFill>
                <a:schemeClr val="bg1"/>
              </a:solidFill>
              <a:latin typeface="MV Boli" pitchFamily="2" charset="0"/>
              <a:cs typeface="MV Boli" pitchFamily="2" charset="0"/>
            </a:endParaRPr>
          </a:p>
          <a:p>
            <a:pPr algn="r"/>
            <a:r>
              <a:rPr lang="es-ES_tradnl" sz="2000" b="1" dirty="0" err="1">
                <a:solidFill>
                  <a:schemeClr val="bg1"/>
                </a:solidFill>
                <a:latin typeface="MV Boli" pitchFamily="2" charset="0"/>
                <a:cs typeface="MV Boli" pitchFamily="2" charset="0"/>
              </a:rPr>
              <a:t>Eat</a:t>
            </a:r>
            <a:r>
              <a:rPr lang="es-ES_tradnl" sz="2000" b="1" dirty="0">
                <a:solidFill>
                  <a:schemeClr val="bg1"/>
                </a:solidFill>
                <a:latin typeface="MV Boli" pitchFamily="2" charset="0"/>
                <a:cs typeface="MV Boli" pitchFamily="2" charset="0"/>
              </a:rPr>
              <a:t> in </a:t>
            </a:r>
            <a:r>
              <a:rPr lang="es-ES_tradnl" sz="2000" b="1" dirty="0" err="1">
                <a:solidFill>
                  <a:schemeClr val="bg1"/>
                </a:solidFill>
                <a:latin typeface="MV Boli" pitchFamily="2" charset="0"/>
                <a:cs typeface="MV Boli" pitchFamily="2" charset="0"/>
              </a:rPr>
              <a:t>classroom</a:t>
            </a:r>
            <a:endParaRPr lang="es-ES_tradnl" sz="2000" b="1" dirty="0">
              <a:solidFill>
                <a:schemeClr val="bg1"/>
              </a:solidFill>
              <a:latin typeface="MV Boli" pitchFamily="2" charset="0"/>
              <a:cs typeface="MV Boli" pitchFamily="2" charset="0"/>
            </a:endParaRPr>
          </a:p>
          <a:p>
            <a:pPr algn="r"/>
            <a:r>
              <a:rPr lang="es-ES_tradnl" sz="2000" b="1" dirty="0">
                <a:solidFill>
                  <a:schemeClr val="bg1"/>
                </a:solidFill>
                <a:latin typeface="MV Boli" pitchFamily="2" charset="0"/>
                <a:cs typeface="MV Boli" pitchFamily="2" charset="0"/>
              </a:rPr>
              <a:t>Use </a:t>
            </a:r>
            <a:r>
              <a:rPr lang="es-ES_tradnl" sz="2000" b="1" dirty="0" err="1">
                <a:solidFill>
                  <a:schemeClr val="bg1"/>
                </a:solidFill>
                <a:latin typeface="MV Boli" pitchFamily="2" charset="0"/>
                <a:cs typeface="MV Boli" pitchFamily="2" charset="0"/>
              </a:rPr>
              <a:t>cellphone</a:t>
            </a:r>
            <a:r>
              <a:rPr lang="es-ES_tradnl" sz="2000" b="1" dirty="0">
                <a:solidFill>
                  <a:schemeClr val="bg1"/>
                </a:solidFill>
                <a:latin typeface="MV Boli" pitchFamily="2" charset="0"/>
                <a:cs typeface="MV Boli" pitchFamily="2" charset="0"/>
              </a:rPr>
              <a:t> in </a:t>
            </a:r>
            <a:r>
              <a:rPr lang="es-ES_tradnl" sz="2000" b="1" dirty="0" err="1">
                <a:solidFill>
                  <a:schemeClr val="bg1"/>
                </a:solidFill>
                <a:latin typeface="MV Boli" pitchFamily="2" charset="0"/>
                <a:cs typeface="MV Boli" pitchFamily="2" charset="0"/>
              </a:rPr>
              <a:t>class</a:t>
            </a:r>
            <a:endParaRPr lang="es-ES_tradnl" sz="2000" b="1" dirty="0">
              <a:solidFill>
                <a:schemeClr val="bg1"/>
              </a:solidFill>
              <a:latin typeface="MV Boli" pitchFamily="2" charset="0"/>
              <a:cs typeface="MV Boli" pitchFamily="2" charset="0"/>
            </a:endParaRPr>
          </a:p>
          <a:p>
            <a:pPr algn="r"/>
            <a:r>
              <a:rPr lang="es-ES_tradnl" sz="2000" b="1" dirty="0" err="1">
                <a:solidFill>
                  <a:schemeClr val="bg1"/>
                </a:solidFill>
                <a:latin typeface="MV Boli" pitchFamily="2" charset="0"/>
                <a:cs typeface="MV Boli" pitchFamily="2" charset="0"/>
              </a:rPr>
              <a:t>Leave</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classroom</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without</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asking</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first</a:t>
            </a:r>
            <a:endParaRPr lang="es-ES_tradnl" sz="2000" b="1" dirty="0">
              <a:solidFill>
                <a:schemeClr val="bg1"/>
              </a:solidFill>
              <a:latin typeface="MV Boli" pitchFamily="2" charset="0"/>
              <a:cs typeface="MV Boli" pitchFamily="2" charset="0"/>
            </a:endParaRPr>
          </a:p>
          <a:p>
            <a:pPr algn="r"/>
            <a:r>
              <a:rPr lang="es-ES_tradnl" sz="2000" b="1" dirty="0" err="1">
                <a:solidFill>
                  <a:schemeClr val="bg1"/>
                </a:solidFill>
                <a:latin typeface="MV Boli" pitchFamily="2" charset="0"/>
                <a:cs typeface="MV Boli" pitchFamily="2" charset="0"/>
              </a:rPr>
              <a:t>Talk</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when</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someone</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else</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is</a:t>
            </a:r>
            <a:r>
              <a:rPr lang="es-ES_tradnl" sz="2000" b="1" dirty="0">
                <a:solidFill>
                  <a:schemeClr val="bg1"/>
                </a:solidFill>
                <a:latin typeface="MV Boli" pitchFamily="2" charset="0"/>
                <a:cs typeface="MV Boli" pitchFamily="2" charset="0"/>
              </a:rPr>
              <a:t> </a:t>
            </a:r>
            <a:r>
              <a:rPr lang="es-ES_tradnl" sz="2000" b="1" dirty="0" err="1">
                <a:solidFill>
                  <a:schemeClr val="bg1"/>
                </a:solidFill>
                <a:latin typeface="MV Boli" pitchFamily="2" charset="0"/>
                <a:cs typeface="MV Boli" pitchFamily="2" charset="0"/>
              </a:rPr>
              <a:t>talking</a:t>
            </a:r>
            <a:endParaRPr lang="es-ES_tradnl" sz="2000" b="1" dirty="0">
              <a:solidFill>
                <a:schemeClr val="bg1"/>
              </a:solidFill>
              <a:latin typeface="MV Boli" pitchFamily="2" charset="0"/>
              <a:cs typeface="MV Boli" pitchFamily="2" charset="0"/>
            </a:endParaRPr>
          </a:p>
        </p:txBody>
      </p:sp>
      <p:sp>
        <p:nvSpPr>
          <p:cNvPr id="5" name="6 CuadroTexto">
            <a:extLst>
              <a:ext uri="{FF2B5EF4-FFF2-40B4-BE49-F238E27FC236}">
                <a16:creationId xmlns:a16="http://schemas.microsoft.com/office/drawing/2014/main" id="{6B9F3B56-23E8-4383-A9E0-DE55741D80E5}"/>
              </a:ext>
            </a:extLst>
          </p:cNvPr>
          <p:cNvSpPr txBox="1"/>
          <p:nvPr/>
        </p:nvSpPr>
        <p:spPr>
          <a:xfrm rot="21125319">
            <a:off x="7266480" y="4097958"/>
            <a:ext cx="794772" cy="769441"/>
          </a:xfrm>
          <a:prstGeom prst="rect">
            <a:avLst/>
          </a:prstGeom>
          <a:noFill/>
        </p:spPr>
        <p:txBody>
          <a:bodyPr wrap="square" rtlCol="0">
            <a:spAutoFit/>
          </a:bodyPr>
          <a:lstStyle/>
          <a:p>
            <a:r>
              <a:rPr lang="es-ES_tradnl" sz="4400" b="1" dirty="0">
                <a:solidFill>
                  <a:schemeClr val="bg1"/>
                </a:solidFill>
                <a:latin typeface="Forte" pitchFamily="66" charset="0"/>
              </a:rPr>
              <a:t>X</a:t>
            </a:r>
            <a:endParaRPr lang="es-ES" sz="4400" b="1" dirty="0">
              <a:solidFill>
                <a:schemeClr val="bg1"/>
              </a:solidFill>
              <a:latin typeface="Forte" pitchFamily="66" charset="0"/>
            </a:endParaRPr>
          </a:p>
        </p:txBody>
      </p:sp>
      <p:sp>
        <p:nvSpPr>
          <p:cNvPr id="6" name="7 CuadroTexto">
            <a:extLst>
              <a:ext uri="{FF2B5EF4-FFF2-40B4-BE49-F238E27FC236}">
                <a16:creationId xmlns:a16="http://schemas.microsoft.com/office/drawing/2014/main" id="{64E03C2E-FBF9-4A9B-8C88-406664B909AE}"/>
              </a:ext>
            </a:extLst>
          </p:cNvPr>
          <p:cNvSpPr txBox="1"/>
          <p:nvPr/>
        </p:nvSpPr>
        <p:spPr>
          <a:xfrm>
            <a:off x="852441" y="1000108"/>
            <a:ext cx="1064588" cy="830997"/>
          </a:xfrm>
          <a:prstGeom prst="rect">
            <a:avLst/>
          </a:prstGeom>
          <a:noFill/>
        </p:spPr>
        <p:txBody>
          <a:bodyPr wrap="square" rtlCol="0">
            <a:spAutoFit/>
          </a:bodyPr>
          <a:lstStyle/>
          <a:p>
            <a:pPr>
              <a:buFont typeface="Wingdings" pitchFamily="2" charset="2"/>
              <a:buChar char="ü"/>
            </a:pPr>
            <a:r>
              <a:rPr lang="es-ES_tradnl" sz="4800" dirty="0">
                <a:solidFill>
                  <a:schemeClr val="bg1"/>
                </a:solidFill>
                <a:latin typeface="Forte" pitchFamily="66" charset="0"/>
              </a:rPr>
              <a:t>.</a:t>
            </a:r>
            <a:endParaRPr lang="es-ES" sz="4800" dirty="0">
              <a:solidFill>
                <a:schemeClr val="bg1"/>
              </a:solidFill>
              <a:latin typeface="Forte" pitchFamily="66" charset="0"/>
            </a:endParaRPr>
          </a:p>
        </p:txBody>
      </p:sp>
      <p:sp>
        <p:nvSpPr>
          <p:cNvPr id="7" name="8 CuadroTexto">
            <a:extLst>
              <a:ext uri="{FF2B5EF4-FFF2-40B4-BE49-F238E27FC236}">
                <a16:creationId xmlns:a16="http://schemas.microsoft.com/office/drawing/2014/main" id="{DBDCD364-479F-4226-9F29-CD056A09D31A}"/>
              </a:ext>
            </a:extLst>
          </p:cNvPr>
          <p:cNvSpPr txBox="1"/>
          <p:nvPr/>
        </p:nvSpPr>
        <p:spPr>
          <a:xfrm>
            <a:off x="4071934" y="571480"/>
            <a:ext cx="5573761" cy="769441"/>
          </a:xfrm>
          <a:prstGeom prst="rect">
            <a:avLst/>
          </a:prstGeom>
          <a:noFill/>
        </p:spPr>
        <p:txBody>
          <a:bodyPr wrap="square" rtlCol="0">
            <a:spAutoFit/>
          </a:bodyPr>
          <a:lstStyle/>
          <a:p>
            <a:r>
              <a:rPr lang="es-ES_tradnl" sz="4400" dirty="0" err="1">
                <a:solidFill>
                  <a:schemeClr val="bg1"/>
                </a:solidFill>
                <a:latin typeface="Comic Sans MS" pitchFamily="66" charset="0"/>
                <a:cs typeface="MV Boli" pitchFamily="2" charset="0"/>
              </a:rPr>
              <a:t>Clasroom</a:t>
            </a:r>
            <a:r>
              <a:rPr lang="es-ES_tradnl" sz="4400" dirty="0">
                <a:solidFill>
                  <a:schemeClr val="bg1"/>
                </a:solidFill>
                <a:latin typeface="Comic Sans MS" pitchFamily="66" charset="0"/>
                <a:cs typeface="MV Boli" pitchFamily="2" charset="0"/>
              </a:rPr>
              <a:t> Rules</a:t>
            </a:r>
            <a:endParaRPr lang="es-ES" sz="4400" dirty="0">
              <a:solidFill>
                <a:schemeClr val="bg1"/>
              </a:solidFill>
              <a:latin typeface="Comic Sans MS" pitchFamily="66" charset="0"/>
              <a:cs typeface="MV Boli" pitchFamily="2" charset="0"/>
            </a:endParaRPr>
          </a:p>
        </p:txBody>
      </p:sp>
    </p:spTree>
    <p:extLst>
      <p:ext uri="{BB962C8B-B14F-4D97-AF65-F5344CB8AC3E}">
        <p14:creationId xmlns:p14="http://schemas.microsoft.com/office/powerpoint/2010/main" val="231371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t3.gstatic.com/images?q=tbn:ANd9GcQhNalRX0_UN1_bdjF9Kmq0TDZirc6RoPjBhcmL5inLKVSEd_7W">
            <a:extLst>
              <a:ext uri="{FF2B5EF4-FFF2-40B4-BE49-F238E27FC236}">
                <a16:creationId xmlns:a16="http://schemas.microsoft.com/office/drawing/2014/main" id="{A0AE15C6-67DE-464F-A1E4-C6D6CE6B33BC}"/>
              </a:ext>
            </a:extLst>
          </p:cNvPr>
          <p:cNvPicPr>
            <a:picLocks noChangeAspect="1" noChangeArrowheads="1"/>
          </p:cNvPicPr>
          <p:nvPr/>
        </p:nvPicPr>
        <p:blipFill>
          <a:blip r:embed="rId2" cstate="print"/>
          <a:srcRect/>
          <a:stretch>
            <a:fillRect/>
          </a:stretch>
        </p:blipFill>
        <p:spPr bwMode="auto">
          <a:xfrm rot="20299810">
            <a:off x="1220612" y="1193086"/>
            <a:ext cx="5701940" cy="4484925"/>
          </a:xfrm>
          <a:prstGeom prst="rect">
            <a:avLst/>
          </a:prstGeom>
          <a:noFill/>
        </p:spPr>
      </p:pic>
      <p:sp>
        <p:nvSpPr>
          <p:cNvPr id="6" name="2 CuadroTexto">
            <a:extLst>
              <a:ext uri="{FF2B5EF4-FFF2-40B4-BE49-F238E27FC236}">
                <a16:creationId xmlns:a16="http://schemas.microsoft.com/office/drawing/2014/main" id="{B2457722-9BDE-47DC-8474-35C9F10DE763}"/>
              </a:ext>
            </a:extLst>
          </p:cNvPr>
          <p:cNvSpPr txBox="1"/>
          <p:nvPr/>
        </p:nvSpPr>
        <p:spPr>
          <a:xfrm>
            <a:off x="4477278" y="5987497"/>
            <a:ext cx="7026091" cy="584775"/>
          </a:xfrm>
          <a:prstGeom prst="rect">
            <a:avLst/>
          </a:prstGeom>
          <a:noFill/>
        </p:spPr>
        <p:txBody>
          <a:bodyPr wrap="none" rtlCol="0">
            <a:spAutoFit/>
          </a:bodyPr>
          <a:lstStyle/>
          <a:p>
            <a:r>
              <a:rPr lang="es-ES_tradnl" sz="3200" b="1" dirty="0" err="1">
                <a:solidFill>
                  <a:srgbClr val="008000"/>
                </a:solidFill>
                <a:latin typeface="Script MT Bold" pitchFamily="66" charset="0"/>
              </a:rPr>
              <a:t>Teacher</a:t>
            </a:r>
            <a:r>
              <a:rPr lang="es-ES_tradnl" sz="3200" b="1" dirty="0">
                <a:solidFill>
                  <a:srgbClr val="008000"/>
                </a:solidFill>
                <a:latin typeface="Script MT Bold" pitchFamily="66" charset="0"/>
              </a:rPr>
              <a:t> Mayela Alejandra Gaona García</a:t>
            </a:r>
            <a:endParaRPr lang="es-ES" sz="3200" b="1" dirty="0">
              <a:solidFill>
                <a:srgbClr val="008000"/>
              </a:solidFill>
              <a:latin typeface="Script MT Bold" pitchFamily="66" charset="0"/>
            </a:endParaRPr>
          </a:p>
        </p:txBody>
      </p:sp>
    </p:spTree>
    <p:extLst>
      <p:ext uri="{BB962C8B-B14F-4D97-AF65-F5344CB8AC3E}">
        <p14:creationId xmlns:p14="http://schemas.microsoft.com/office/powerpoint/2010/main" val="53469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t>Course</a:t>
            </a:r>
            <a:r>
              <a:rPr lang="es-MX" b="1" dirty="0"/>
              <a:t> </a:t>
            </a:r>
            <a:r>
              <a:rPr lang="es-MX" b="1" dirty="0" err="1"/>
              <a:t>Purpose</a:t>
            </a:r>
            <a:endParaRPr lang="es-MX" b="1" dirty="0"/>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1903866"/>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471056"/>
            <a:ext cx="11628407" cy="5404556"/>
          </a:xfrm>
          <a:prstGeom prst="rect">
            <a:avLst/>
          </a:prstGeom>
          <a:noFill/>
        </p:spPr>
        <p:txBody>
          <a:bodyPr wrap="square" rtlCol="0">
            <a:spAutoFit/>
          </a:bodyPr>
          <a:lstStyle/>
          <a:p>
            <a:pPr marL="0" indent="0">
              <a:buNone/>
            </a:pPr>
            <a:r>
              <a:rPr lang="es-MX" b="1" u="sng" dirty="0" err="1">
                <a:latin typeface="Arial" panose="020B0604020202020204" pitchFamily="34" charset="0"/>
                <a:cs typeface="Arial" panose="020B0604020202020204" pitchFamily="34" charset="0"/>
              </a:rPr>
              <a:t>This</a:t>
            </a:r>
            <a:r>
              <a:rPr lang="es-MX" b="1" u="sng" dirty="0">
                <a:latin typeface="Arial" panose="020B0604020202020204" pitchFamily="34" charset="0"/>
                <a:cs typeface="Arial" panose="020B0604020202020204" pitchFamily="34" charset="0"/>
              </a:rPr>
              <a:t> </a:t>
            </a:r>
            <a:r>
              <a:rPr lang="es-MX" b="1" u="sng" dirty="0" err="1">
                <a:latin typeface="Arial" panose="020B0604020202020204" pitchFamily="34" charset="0"/>
                <a:cs typeface="Arial" panose="020B0604020202020204" pitchFamily="34" charset="0"/>
              </a:rPr>
              <a:t>course</a:t>
            </a:r>
            <a:r>
              <a:rPr lang="es-MX" b="1" u="sng" dirty="0">
                <a:latin typeface="Arial" panose="020B0604020202020204" pitchFamily="34" charset="0"/>
                <a:cs typeface="Arial" panose="020B0604020202020204" pitchFamily="34" charset="0"/>
              </a:rPr>
              <a:t> has </a:t>
            </a:r>
            <a:r>
              <a:rPr lang="es-MX" b="1" u="sng" dirty="0" err="1">
                <a:latin typeface="Arial" panose="020B0604020202020204" pitchFamily="34" charset="0"/>
                <a:cs typeface="Arial" panose="020B0604020202020204" pitchFamily="34" charset="0"/>
              </a:rPr>
              <a:t>three</a:t>
            </a:r>
            <a:r>
              <a:rPr lang="es-MX" b="1" u="sng" dirty="0">
                <a:latin typeface="Arial" panose="020B0604020202020204" pitchFamily="34" charset="0"/>
                <a:cs typeface="Arial" panose="020B0604020202020204" pitchFamily="34" charset="0"/>
              </a:rPr>
              <a:t> </a:t>
            </a:r>
            <a:r>
              <a:rPr lang="es-MX" b="1" u="sng" dirty="0" err="1">
                <a:latin typeface="Arial" panose="020B0604020202020204" pitchFamily="34" charset="0"/>
                <a:cs typeface="Arial" panose="020B0604020202020204" pitchFamily="34" charset="0"/>
              </a:rPr>
              <a:t>main</a:t>
            </a:r>
            <a:r>
              <a:rPr lang="es-MX" b="1" u="sng" dirty="0">
                <a:latin typeface="Arial" panose="020B0604020202020204" pitchFamily="34" charset="0"/>
                <a:cs typeface="Arial" panose="020B0604020202020204" pitchFamily="34" charset="0"/>
              </a:rPr>
              <a:t> </a:t>
            </a:r>
            <a:r>
              <a:rPr lang="es-MX" b="1" u="sng" dirty="0" err="1">
                <a:latin typeface="Arial" panose="020B0604020202020204" pitchFamily="34" charset="0"/>
                <a:cs typeface="Arial" panose="020B0604020202020204" pitchFamily="34" charset="0"/>
              </a:rPr>
              <a:t>objectives</a:t>
            </a:r>
            <a:r>
              <a:rPr lang="es-MX" b="1" u="sng" dirty="0">
                <a:latin typeface="Arial" panose="020B0604020202020204" pitchFamily="34" charset="0"/>
                <a:cs typeface="Arial" panose="020B0604020202020204" pitchFamily="34" charset="0"/>
              </a:rPr>
              <a:t>:</a:t>
            </a:r>
          </a:p>
          <a:p>
            <a:endParaRPr lang="es-MX" dirty="0">
              <a:latin typeface="Arial" panose="020B0604020202020204" pitchFamily="34" charset="0"/>
              <a:cs typeface="Arial" panose="020B0604020202020204" pitchFamily="34" charset="0"/>
            </a:endParaRPr>
          </a:p>
          <a:p>
            <a:pPr lvl="0"/>
            <a:r>
              <a:rPr lang="es-MX" sz="2000" dirty="0" err="1">
                <a:latin typeface="Arial" panose="020B0604020202020204" pitchFamily="34" charset="0"/>
                <a:cs typeface="Arial" panose="020B0604020202020204" pitchFamily="34" charset="0"/>
              </a:rPr>
              <a:t>The</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students</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will</a:t>
            </a:r>
            <a:r>
              <a:rPr lang="en-US" sz="2000" dirty="0"/>
              <a:t> </a:t>
            </a:r>
            <a:r>
              <a:rPr lang="en-US" sz="2400" dirty="0"/>
              <a:t>develop their ability to use English in personal and social communications, to develop relationships, complete transactions and meet every day needs.</a:t>
            </a:r>
            <a:endParaRPr lang="es-MX" sz="2400" dirty="0"/>
          </a:p>
          <a:p>
            <a:pPr lvl="0"/>
            <a:r>
              <a:rPr lang="es-MX" sz="2000" dirty="0" err="1">
                <a:latin typeface="Arial" panose="020B0604020202020204" pitchFamily="34" charset="0"/>
                <a:cs typeface="Arial" panose="020B0604020202020204" pitchFamily="34" charset="0"/>
              </a:rPr>
              <a:t>The</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students</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will</a:t>
            </a:r>
            <a:r>
              <a:rPr lang="en-US" sz="2000" dirty="0"/>
              <a:t> </a:t>
            </a:r>
            <a:r>
              <a:rPr lang="en-US" sz="2400" dirty="0"/>
              <a:t>increase their engagement with cultural and intercultural activities in English, in order to develop a better understanding of their own culture as well as other cultures around the world</a:t>
            </a:r>
            <a:endParaRPr lang="es-MX" sz="2400" dirty="0"/>
          </a:p>
          <a:p>
            <a:r>
              <a:rPr lang="es-MX" sz="2000" dirty="0" err="1">
                <a:latin typeface="Arial" panose="020B0604020202020204" pitchFamily="34" charset="0"/>
                <a:cs typeface="Arial" panose="020B0604020202020204" pitchFamily="34" charset="0"/>
              </a:rPr>
              <a:t>The</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students</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will</a:t>
            </a:r>
            <a:r>
              <a:rPr lang="en-US" sz="2000" dirty="0"/>
              <a:t> </a:t>
            </a:r>
            <a:r>
              <a:rPr lang="es-MX" sz="2400" dirty="0" err="1"/>
              <a:t>develop</a:t>
            </a:r>
            <a:r>
              <a:rPr lang="es-MX" sz="2400" dirty="0"/>
              <a:t> </a:t>
            </a:r>
            <a:r>
              <a:rPr lang="es-MX" sz="2400" dirty="0" err="1"/>
              <a:t>their</a:t>
            </a:r>
            <a:r>
              <a:rPr lang="es-MX" sz="2400" dirty="0"/>
              <a:t> </a:t>
            </a:r>
            <a:r>
              <a:rPr lang="es-MX" sz="2400" dirty="0" err="1"/>
              <a:t>ability</a:t>
            </a:r>
            <a:r>
              <a:rPr lang="es-MX" sz="2400" dirty="0"/>
              <a:t> to </a:t>
            </a:r>
            <a:r>
              <a:rPr lang="es-MX" sz="2400" dirty="0" err="1"/>
              <a:t>teach</a:t>
            </a:r>
            <a:r>
              <a:rPr lang="es-MX" sz="2400" dirty="0"/>
              <a:t> in a </a:t>
            </a:r>
            <a:r>
              <a:rPr lang="es-MX" sz="2400" dirty="0" err="1"/>
              <a:t>school</a:t>
            </a:r>
            <a:r>
              <a:rPr lang="es-MX" sz="2400" dirty="0"/>
              <a:t> </a:t>
            </a:r>
            <a:r>
              <a:rPr lang="es-MX" sz="2400" dirty="0" err="1"/>
              <a:t>environment</a:t>
            </a:r>
            <a:r>
              <a:rPr lang="es-MX" sz="2400" dirty="0"/>
              <a:t> </a:t>
            </a:r>
            <a:r>
              <a:rPr lang="es-MX" sz="2400" dirty="0" err="1"/>
              <a:t>where</a:t>
            </a:r>
            <a:r>
              <a:rPr lang="es-MX" sz="2400" dirty="0"/>
              <a:t> English </a:t>
            </a:r>
            <a:r>
              <a:rPr lang="es-MX" sz="2400" dirty="0" err="1"/>
              <a:t>is</a:t>
            </a:r>
            <a:r>
              <a:rPr lang="es-MX" sz="2400" dirty="0"/>
              <a:t> </a:t>
            </a:r>
            <a:r>
              <a:rPr lang="es-MX" sz="2400" dirty="0" err="1"/>
              <a:t>an</a:t>
            </a:r>
            <a:r>
              <a:rPr lang="es-MX" sz="2400" dirty="0"/>
              <a:t> </a:t>
            </a:r>
            <a:r>
              <a:rPr lang="es-MX" sz="2400" dirty="0" err="1"/>
              <a:t>important</a:t>
            </a:r>
            <a:r>
              <a:rPr lang="es-MX" sz="2400" dirty="0"/>
              <a:t> </a:t>
            </a:r>
            <a:r>
              <a:rPr lang="es-MX" sz="2400" dirty="0" err="1"/>
              <a:t>aspect</a:t>
            </a:r>
            <a:r>
              <a:rPr lang="es-MX" sz="2400" dirty="0"/>
              <a:t> of </a:t>
            </a:r>
            <a:r>
              <a:rPr lang="es-MX" sz="2400" dirty="0" err="1"/>
              <a:t>the</a:t>
            </a:r>
            <a:r>
              <a:rPr lang="es-MX" sz="2400" dirty="0"/>
              <a:t> </a:t>
            </a:r>
            <a:r>
              <a:rPr lang="es-MX" sz="2400" dirty="0" err="1"/>
              <a:t>school</a:t>
            </a:r>
            <a:r>
              <a:rPr lang="es-MX" sz="2400" dirty="0"/>
              <a:t> </a:t>
            </a:r>
            <a:r>
              <a:rPr lang="es-MX" sz="2400" dirty="0" err="1"/>
              <a:t>approach</a:t>
            </a:r>
            <a:r>
              <a:rPr lang="es-MX" sz="2400" dirty="0"/>
              <a:t>. </a:t>
            </a:r>
            <a:r>
              <a:rPr lang="es-MX" sz="2400" dirty="0" err="1"/>
              <a:t>Schools</a:t>
            </a:r>
            <a:r>
              <a:rPr lang="es-MX" sz="2400" dirty="0"/>
              <a:t> are </a:t>
            </a:r>
            <a:r>
              <a:rPr lang="es-MX" sz="2400" dirty="0" err="1"/>
              <a:t>expected</a:t>
            </a:r>
            <a:r>
              <a:rPr lang="es-MX" sz="2400" dirty="0"/>
              <a:t> to use English </a:t>
            </a:r>
            <a:r>
              <a:rPr lang="es-MX" sz="2400" dirty="0" err="1"/>
              <a:t>increasingly</a:t>
            </a:r>
            <a:r>
              <a:rPr lang="es-MX" sz="2400" dirty="0"/>
              <a:t> </a:t>
            </a:r>
            <a:r>
              <a:rPr lang="es-MX" sz="2400" dirty="0" err="1"/>
              <a:t>for</a:t>
            </a:r>
            <a:r>
              <a:rPr lang="es-MX" sz="2400" dirty="0"/>
              <a:t> </a:t>
            </a:r>
            <a:r>
              <a:rPr lang="es-MX" sz="2400" dirty="0" err="1"/>
              <a:t>various</a:t>
            </a:r>
            <a:r>
              <a:rPr lang="es-MX" sz="2400" dirty="0"/>
              <a:t> </a:t>
            </a:r>
            <a:r>
              <a:rPr lang="es-MX" sz="2400" dirty="0" err="1"/>
              <a:t>teaching</a:t>
            </a:r>
            <a:r>
              <a:rPr lang="es-MX" sz="2400" dirty="0"/>
              <a:t> and </a:t>
            </a:r>
            <a:r>
              <a:rPr lang="es-MX" sz="2400" dirty="0" err="1"/>
              <a:t>learning</a:t>
            </a:r>
            <a:r>
              <a:rPr lang="es-MX" sz="2400" dirty="0"/>
              <a:t> </a:t>
            </a:r>
            <a:r>
              <a:rPr lang="es-MX" sz="2400" dirty="0" err="1"/>
              <a:t>activities</a:t>
            </a:r>
            <a:r>
              <a:rPr lang="es-MX" sz="2400" dirty="0"/>
              <a:t>, and </a:t>
            </a:r>
            <a:r>
              <a:rPr lang="es-MX" sz="2400" dirty="0" err="1"/>
              <a:t>future</a:t>
            </a:r>
            <a:r>
              <a:rPr lang="es-MX" sz="2400" dirty="0"/>
              <a:t> </a:t>
            </a:r>
            <a:r>
              <a:rPr lang="es-MX" sz="2400" dirty="0" err="1"/>
              <a:t>teachers</a:t>
            </a:r>
            <a:r>
              <a:rPr lang="es-MX" sz="2400" dirty="0"/>
              <a:t> </a:t>
            </a:r>
            <a:r>
              <a:rPr lang="es-MX" sz="2400" dirty="0" err="1"/>
              <a:t>need</a:t>
            </a:r>
            <a:r>
              <a:rPr lang="es-MX" sz="2400" dirty="0"/>
              <a:t> to be </a:t>
            </a:r>
            <a:r>
              <a:rPr lang="es-MX" sz="2400" dirty="0" err="1"/>
              <a:t>confident</a:t>
            </a:r>
            <a:r>
              <a:rPr lang="es-MX" sz="2400" dirty="0"/>
              <a:t> in </a:t>
            </a:r>
            <a:r>
              <a:rPr lang="es-MX" sz="2400" dirty="0" err="1"/>
              <a:t>using</a:t>
            </a:r>
            <a:r>
              <a:rPr lang="es-MX" sz="2400" dirty="0"/>
              <a:t> English in </a:t>
            </a:r>
            <a:r>
              <a:rPr lang="es-MX" sz="2400" dirty="0" err="1"/>
              <a:t>the</a:t>
            </a:r>
            <a:r>
              <a:rPr lang="es-MX" sz="2400" dirty="0"/>
              <a:t> </a:t>
            </a:r>
            <a:r>
              <a:rPr lang="es-MX" sz="2400" dirty="0" err="1"/>
              <a:t>school</a:t>
            </a:r>
            <a:r>
              <a:rPr lang="es-MX" sz="2400" dirty="0"/>
              <a:t> </a:t>
            </a:r>
            <a:r>
              <a:rPr lang="es-MX" sz="2400" dirty="0" err="1"/>
              <a:t>environment</a:t>
            </a:r>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sz="2400" dirty="0"/>
          </a:p>
        </p:txBody>
      </p:sp>
    </p:spTree>
    <p:extLst>
      <p:ext uri="{BB962C8B-B14F-4D97-AF65-F5344CB8AC3E}">
        <p14:creationId xmlns:p14="http://schemas.microsoft.com/office/powerpoint/2010/main" val="379803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102" name="Imagen 4101"/>
          <p:cNvPicPr>
            <a:picLocks noChangeAspect="1"/>
          </p:cNvPicPr>
          <p:nvPr/>
        </p:nvPicPr>
        <p:blipFill rotWithShape="1">
          <a:blip r:embed="rId3"/>
          <a:srcRect l="27414" t="30188" r="27586" b="17753"/>
          <a:stretch/>
        </p:blipFill>
        <p:spPr>
          <a:xfrm>
            <a:off x="2461846" y="898621"/>
            <a:ext cx="8377148" cy="5833244"/>
          </a:xfrm>
          <a:prstGeom prst="rect">
            <a:avLst/>
          </a:prstGeom>
        </p:spPr>
      </p:pic>
      <p:pic>
        <p:nvPicPr>
          <p:cNvPr id="46" name="Imagen 45"/>
          <p:cNvPicPr>
            <a:picLocks noChangeAspect="1"/>
          </p:cNvPicPr>
          <p:nvPr/>
        </p:nvPicPr>
        <p:blipFill rotWithShape="1">
          <a:blip r:embed="rId3"/>
          <a:srcRect l="27414" t="22602" r="27586" b="70047"/>
          <a:stretch/>
        </p:blipFill>
        <p:spPr>
          <a:xfrm>
            <a:off x="2808177" y="74962"/>
            <a:ext cx="7597072" cy="823659"/>
          </a:xfrm>
          <a:prstGeom prst="rect">
            <a:avLst/>
          </a:prstGeom>
        </p:spPr>
      </p:pic>
    </p:spTree>
    <p:extLst>
      <p:ext uri="{BB962C8B-B14F-4D97-AF65-F5344CB8AC3E}">
        <p14:creationId xmlns:p14="http://schemas.microsoft.com/office/powerpoint/2010/main" val="80324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E1AF5026-AFAC-4969-B19E-B84906DABC88}"/>
              </a:ext>
            </a:extLst>
          </p:cNvPr>
          <p:cNvGraphicFramePr>
            <a:graphicFrameLocks noGrp="1"/>
          </p:cNvGraphicFramePr>
          <p:nvPr>
            <p:extLst>
              <p:ext uri="{D42A27DB-BD31-4B8C-83A1-F6EECF244321}">
                <p14:modId xmlns:p14="http://schemas.microsoft.com/office/powerpoint/2010/main" val="4049363148"/>
              </p:ext>
            </p:extLst>
          </p:nvPr>
        </p:nvGraphicFramePr>
        <p:xfrm>
          <a:off x="1055077" y="1615308"/>
          <a:ext cx="10114671" cy="4743288"/>
        </p:xfrm>
        <a:graphic>
          <a:graphicData uri="http://schemas.openxmlformats.org/drawingml/2006/table">
            <a:tbl>
              <a:tblPr firstRow="1" bandRow="1">
                <a:tableStyleId>{5C22544A-7EE6-4342-B048-85BDC9FD1C3A}</a:tableStyleId>
              </a:tblPr>
              <a:tblGrid>
                <a:gridCol w="5801317">
                  <a:extLst>
                    <a:ext uri="{9D8B030D-6E8A-4147-A177-3AD203B41FA5}">
                      <a16:colId xmlns:a16="http://schemas.microsoft.com/office/drawing/2014/main" val="3596345084"/>
                    </a:ext>
                  </a:extLst>
                </a:gridCol>
                <a:gridCol w="4313354">
                  <a:extLst>
                    <a:ext uri="{9D8B030D-6E8A-4147-A177-3AD203B41FA5}">
                      <a16:colId xmlns:a16="http://schemas.microsoft.com/office/drawing/2014/main" val="175257434"/>
                    </a:ext>
                  </a:extLst>
                </a:gridCol>
              </a:tblGrid>
              <a:tr h="790548">
                <a:tc>
                  <a:txBody>
                    <a:bodyPr/>
                    <a:lstStyle/>
                    <a:p>
                      <a:r>
                        <a:rPr lang="es-MX" sz="3200" dirty="0"/>
                        <a:t>EVALUATION</a:t>
                      </a:r>
                    </a:p>
                  </a:txBody>
                  <a:tcPr/>
                </a:tc>
                <a:tc>
                  <a:txBody>
                    <a:bodyPr/>
                    <a:lstStyle/>
                    <a:p>
                      <a:r>
                        <a:rPr lang="es-MX" sz="3200" dirty="0"/>
                        <a:t>DATE</a:t>
                      </a:r>
                    </a:p>
                  </a:txBody>
                  <a:tcPr/>
                </a:tc>
                <a:extLst>
                  <a:ext uri="{0D108BD9-81ED-4DB2-BD59-A6C34878D82A}">
                    <a16:rowId xmlns:a16="http://schemas.microsoft.com/office/drawing/2014/main" val="3619861308"/>
                  </a:ext>
                </a:extLst>
              </a:tr>
              <a:tr h="790548">
                <a:tc>
                  <a:txBody>
                    <a:bodyPr/>
                    <a:lstStyle/>
                    <a:p>
                      <a:r>
                        <a:rPr lang="es-MX" sz="3200" dirty="0"/>
                        <a:t>1ST EVALUATION</a:t>
                      </a:r>
                    </a:p>
                  </a:txBody>
                  <a:tcPr/>
                </a:tc>
                <a:tc>
                  <a:txBody>
                    <a:bodyPr/>
                    <a:lstStyle/>
                    <a:p>
                      <a:r>
                        <a:rPr lang="es-MX" sz="3200" dirty="0"/>
                        <a:t>16-20 MARCH</a:t>
                      </a:r>
                    </a:p>
                  </a:txBody>
                  <a:tcPr/>
                </a:tc>
                <a:extLst>
                  <a:ext uri="{0D108BD9-81ED-4DB2-BD59-A6C34878D82A}">
                    <a16:rowId xmlns:a16="http://schemas.microsoft.com/office/drawing/2014/main" val="3827371516"/>
                  </a:ext>
                </a:extLst>
              </a:tr>
              <a:tr h="790548">
                <a:tc>
                  <a:txBody>
                    <a:bodyPr/>
                    <a:lstStyle/>
                    <a:p>
                      <a:r>
                        <a:rPr lang="es-MX" sz="3200" dirty="0"/>
                        <a:t>2ND EVALUATION</a:t>
                      </a:r>
                    </a:p>
                  </a:txBody>
                  <a:tcPr/>
                </a:tc>
                <a:tc>
                  <a:txBody>
                    <a:bodyPr/>
                    <a:lstStyle/>
                    <a:p>
                      <a:r>
                        <a:rPr lang="es-MX" sz="3200" dirty="0"/>
                        <a:t>11-14 MAY</a:t>
                      </a:r>
                    </a:p>
                  </a:txBody>
                  <a:tcPr/>
                </a:tc>
                <a:extLst>
                  <a:ext uri="{0D108BD9-81ED-4DB2-BD59-A6C34878D82A}">
                    <a16:rowId xmlns:a16="http://schemas.microsoft.com/office/drawing/2014/main" val="1061662802"/>
                  </a:ext>
                </a:extLst>
              </a:tr>
              <a:tr h="790548">
                <a:tc>
                  <a:txBody>
                    <a:bodyPr/>
                    <a:lstStyle/>
                    <a:p>
                      <a:r>
                        <a:rPr lang="es-MX" sz="3200" dirty="0"/>
                        <a:t>3RD EVALUATION</a:t>
                      </a:r>
                    </a:p>
                  </a:txBody>
                  <a:tcPr/>
                </a:tc>
                <a:tc>
                  <a:txBody>
                    <a:bodyPr/>
                    <a:lstStyle/>
                    <a:p>
                      <a:r>
                        <a:rPr lang="es-MX" sz="3200" dirty="0"/>
                        <a:t>16-19 JUNE</a:t>
                      </a:r>
                    </a:p>
                  </a:txBody>
                  <a:tcPr/>
                </a:tc>
                <a:extLst>
                  <a:ext uri="{0D108BD9-81ED-4DB2-BD59-A6C34878D82A}">
                    <a16:rowId xmlns:a16="http://schemas.microsoft.com/office/drawing/2014/main" val="526096534"/>
                  </a:ext>
                </a:extLst>
              </a:tr>
              <a:tr h="790548">
                <a:tc>
                  <a:txBody>
                    <a:bodyPr/>
                    <a:lstStyle/>
                    <a:p>
                      <a:r>
                        <a:rPr lang="es-MX" sz="3200" dirty="0"/>
                        <a:t>GLOBAL EVALUATION</a:t>
                      </a:r>
                    </a:p>
                  </a:txBody>
                  <a:tcPr/>
                </a:tc>
                <a:tc>
                  <a:txBody>
                    <a:bodyPr/>
                    <a:lstStyle/>
                    <a:p>
                      <a:r>
                        <a:rPr lang="es-MX" sz="3200" dirty="0"/>
                        <a:t>22-26 JUNE</a:t>
                      </a:r>
                    </a:p>
                  </a:txBody>
                  <a:tcPr/>
                </a:tc>
                <a:extLst>
                  <a:ext uri="{0D108BD9-81ED-4DB2-BD59-A6C34878D82A}">
                    <a16:rowId xmlns:a16="http://schemas.microsoft.com/office/drawing/2014/main" val="1984042771"/>
                  </a:ext>
                </a:extLst>
              </a:tr>
              <a:tr h="790548">
                <a:tc>
                  <a:txBody>
                    <a:bodyPr/>
                    <a:lstStyle/>
                    <a:p>
                      <a:r>
                        <a:rPr lang="es-MX" sz="3200" dirty="0"/>
                        <a:t>FINAL EVALUATION INTERVIEW</a:t>
                      </a:r>
                    </a:p>
                  </a:txBody>
                  <a:tcPr/>
                </a:tc>
                <a:tc>
                  <a:txBody>
                    <a:bodyPr/>
                    <a:lstStyle/>
                    <a:p>
                      <a:r>
                        <a:rPr lang="es-MX" sz="3200" dirty="0"/>
                        <a:t>JUNE</a:t>
                      </a:r>
                    </a:p>
                  </a:txBody>
                  <a:tcPr/>
                </a:tc>
                <a:extLst>
                  <a:ext uri="{0D108BD9-81ED-4DB2-BD59-A6C34878D82A}">
                    <a16:rowId xmlns:a16="http://schemas.microsoft.com/office/drawing/2014/main" val="2363237152"/>
                  </a:ext>
                </a:extLst>
              </a:tr>
            </a:tbl>
          </a:graphicData>
        </a:graphic>
      </p:graphicFrame>
      <p:sp>
        <p:nvSpPr>
          <p:cNvPr id="4" name="CuadroTexto 3">
            <a:extLst>
              <a:ext uri="{FF2B5EF4-FFF2-40B4-BE49-F238E27FC236}">
                <a16:creationId xmlns:a16="http://schemas.microsoft.com/office/drawing/2014/main" id="{B4450F9F-A5B3-4C8F-8E51-8CCAD8F386FA}"/>
              </a:ext>
            </a:extLst>
          </p:cNvPr>
          <p:cNvSpPr txBox="1"/>
          <p:nvPr/>
        </p:nvSpPr>
        <p:spPr>
          <a:xfrm>
            <a:off x="979018" y="647829"/>
            <a:ext cx="4002506" cy="646331"/>
          </a:xfrm>
          <a:prstGeom prst="rect">
            <a:avLst/>
          </a:prstGeom>
          <a:noFill/>
        </p:spPr>
        <p:txBody>
          <a:bodyPr wrap="none" rtlCol="0">
            <a:spAutoFit/>
          </a:bodyPr>
          <a:lstStyle/>
          <a:p>
            <a:r>
              <a:rPr lang="es-MX" sz="3600" b="1" dirty="0" err="1"/>
              <a:t>Evaluation</a:t>
            </a:r>
            <a:r>
              <a:rPr lang="es-MX" sz="3600" b="1" dirty="0"/>
              <a:t> Calendar</a:t>
            </a:r>
          </a:p>
        </p:txBody>
      </p:sp>
    </p:spTree>
    <p:extLst>
      <p:ext uri="{BB962C8B-B14F-4D97-AF65-F5344CB8AC3E}">
        <p14:creationId xmlns:p14="http://schemas.microsoft.com/office/powerpoint/2010/main" val="347582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254763"/>
            <a:ext cx="10515600" cy="1325563"/>
          </a:xfrm>
        </p:spPr>
        <p:txBody>
          <a:bodyPr/>
          <a:lstStyle/>
          <a:p>
            <a:pPr algn="ctr"/>
            <a:r>
              <a:rPr lang="es-MX" b="1" dirty="0" err="1"/>
              <a:t>Course</a:t>
            </a:r>
            <a:r>
              <a:rPr lang="es-MX" b="1" dirty="0"/>
              <a:t> </a:t>
            </a:r>
            <a:r>
              <a:rPr lang="es-MX" b="1" dirty="0" err="1"/>
              <a:t>Progression</a:t>
            </a:r>
            <a:endParaRPr lang="es-MX" b="1" dirty="0"/>
          </a:p>
        </p:txBody>
      </p:sp>
      <p:sp>
        <p:nvSpPr>
          <p:cNvPr id="3" name="2 Flecha izquierda"/>
          <p:cNvSpPr/>
          <p:nvPr/>
        </p:nvSpPr>
        <p:spPr>
          <a:xfrm>
            <a:off x="10563045" y="2842697"/>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5125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7646" t="19015" r="24429" b="22381"/>
          <a:stretch/>
        </p:blipFill>
        <p:spPr>
          <a:xfrm>
            <a:off x="2252351" y="399246"/>
            <a:ext cx="9080775" cy="6243034"/>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299742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1498</Words>
  <Application>Microsoft Office PowerPoint</Application>
  <PresentationFormat>Panorámica</PresentationFormat>
  <Paragraphs>161</Paragraphs>
  <Slides>23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Arial</vt:lpstr>
      <vt:lpstr>Calibri</vt:lpstr>
      <vt:lpstr>Calibri Light</vt:lpstr>
      <vt:lpstr>Comic Sans MS</vt:lpstr>
      <vt:lpstr>Forte</vt:lpstr>
      <vt:lpstr>MV Boli</vt:lpstr>
      <vt:lpstr>Script MT Bold</vt:lpstr>
      <vt:lpstr>Symbol</vt:lpstr>
      <vt:lpstr>Wingdings</vt:lpstr>
      <vt:lpstr>Office Theme</vt:lpstr>
      <vt:lpstr>Presentación de PowerPoint</vt:lpstr>
      <vt:lpstr>Escuela Normal de Educación Preescolar  English A1.2  English. Developing elementary conversations</vt:lpstr>
      <vt:lpstr>Course Purpose</vt:lpstr>
      <vt:lpstr>Presentación de PowerPoint</vt:lpstr>
      <vt:lpstr>Presentación de PowerPoint</vt:lpstr>
      <vt:lpstr>Presentación de PowerPoint</vt:lpstr>
      <vt:lpstr>Course Progression</vt:lpstr>
      <vt:lpstr>Presentación de PowerPoint</vt:lpstr>
      <vt:lpstr>Presentación de PowerPoint</vt:lpstr>
      <vt:lpstr>Course Description</vt:lpstr>
      <vt:lpstr>Competences of the degree profile developed by the course</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brenda bollain y goytia de la peña</dc:creator>
  <cp:lastModifiedBy>brenda bollain y goytia de la peña</cp:lastModifiedBy>
  <cp:revision>1</cp:revision>
  <dcterms:created xsi:type="dcterms:W3CDTF">2020-02-07T04:01:28Z</dcterms:created>
  <dcterms:modified xsi:type="dcterms:W3CDTF">2020-02-07T04:07:50Z</dcterms:modified>
</cp:coreProperties>
</file>