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3EAB646-1BA4-44EF-BAAD-1081C2886E13}" type="datetimeFigureOut">
              <a:rPr lang="es-MX" smtClean="0"/>
              <a:t>10/03/2020</a:t>
            </a:fld>
            <a:endParaRPr lang="es-MX"/>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MX"/>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E958B4C-6049-4AA7-B187-034A9AFFAF4A}" type="slidenum">
              <a:rPr lang="es-MX" smtClean="0"/>
              <a:t>‹Nº›</a:t>
            </a:fld>
            <a:endParaRPr lang="es-MX"/>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78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EAB646-1BA4-44EF-BAAD-1081C2886E13}" type="datetimeFigureOut">
              <a:rPr lang="es-MX" smtClean="0"/>
              <a:t>10/03/2020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170131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EAB646-1BA4-44EF-BAAD-1081C2886E13}" type="datetimeFigureOut">
              <a:rPr lang="es-MX" smtClean="0"/>
              <a:t>10/03/2020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142571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EAB646-1BA4-44EF-BAAD-1081C2886E13}" type="datetimeFigureOut">
              <a:rPr lang="es-MX" smtClean="0"/>
              <a:t>10/03/2020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24266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3EAB646-1BA4-44EF-BAAD-1081C2886E13}" type="datetimeFigureOut">
              <a:rPr lang="es-MX" smtClean="0"/>
              <a:t>10/03/2020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958B4C-6049-4AA7-B187-034A9AFFAF4A}" type="slidenum">
              <a:rPr lang="es-MX" smtClean="0"/>
              <a:t>‹Nº›</a:t>
            </a:fld>
            <a:endParaRPr lang="es-MX"/>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10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EAB646-1BA4-44EF-BAAD-1081C2886E13}" type="datetimeFigureOut">
              <a:rPr lang="es-MX" smtClean="0"/>
              <a:t>10/03/2020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17100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EAB646-1BA4-44EF-BAAD-1081C2886E13}" type="datetimeFigureOut">
              <a:rPr lang="es-MX" smtClean="0"/>
              <a:t>10/03/2020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2496988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EAB646-1BA4-44EF-BAAD-1081C2886E13}" type="datetimeFigureOut">
              <a:rPr lang="es-MX" smtClean="0"/>
              <a:t>10/03/2020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2955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AB646-1BA4-44EF-BAAD-1081C2886E13}" type="datetimeFigureOut">
              <a:rPr lang="es-MX" smtClean="0"/>
              <a:t>10/03/2020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355076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3EAB646-1BA4-44EF-BAAD-1081C2886E13}" type="datetimeFigureOut">
              <a:rPr lang="es-MX" smtClean="0"/>
              <a:t>10/03/2020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29106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3EAB646-1BA4-44EF-BAAD-1081C2886E13}" type="datetimeFigureOut">
              <a:rPr lang="es-MX" smtClean="0"/>
              <a:t>10/03/2020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958B4C-6049-4AA7-B187-034A9AFFAF4A}" type="slidenum">
              <a:rPr lang="es-MX" smtClean="0"/>
              <a:t>‹Nº›</a:t>
            </a:fld>
            <a:endParaRPr lang="es-MX"/>
          </a:p>
        </p:txBody>
      </p:sp>
    </p:spTree>
    <p:extLst>
      <p:ext uri="{BB962C8B-B14F-4D97-AF65-F5344CB8AC3E}">
        <p14:creationId xmlns:p14="http://schemas.microsoft.com/office/powerpoint/2010/main" val="352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3EAB646-1BA4-44EF-BAAD-1081C2886E13}" type="datetimeFigureOut">
              <a:rPr lang="es-MX" smtClean="0"/>
              <a:t>10/03/2020</a:t>
            </a:fld>
            <a:endParaRPr lang="es-MX"/>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E958B4C-6049-4AA7-B187-034A9AFFAF4A}" type="slidenum">
              <a:rPr lang="es-MX" smtClean="0"/>
              <a:t>‹Nº›</a:t>
            </a:fld>
            <a:endParaRPr lang="es-MX"/>
          </a:p>
        </p:txBody>
      </p:sp>
    </p:spTree>
    <p:extLst>
      <p:ext uri="{BB962C8B-B14F-4D97-AF65-F5344CB8AC3E}">
        <p14:creationId xmlns:p14="http://schemas.microsoft.com/office/powerpoint/2010/main" val="928733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CFA4F2-2E55-4F57-9DE3-3AEB78DE6350}"/>
              </a:ext>
            </a:extLst>
          </p:cNvPr>
          <p:cNvSpPr>
            <a:spLocks noGrp="1"/>
          </p:cNvSpPr>
          <p:nvPr>
            <p:ph type="ctrTitle"/>
          </p:nvPr>
        </p:nvSpPr>
        <p:spPr>
          <a:xfrm>
            <a:off x="1524000" y="1318418"/>
            <a:ext cx="9144000" cy="1071563"/>
          </a:xfrm>
        </p:spPr>
        <p:txBody>
          <a:bodyPr>
            <a:normAutofit fontScale="90000"/>
          </a:bodyPr>
          <a:lstStyle/>
          <a:p>
            <a:r>
              <a:rPr lang="es-MX" dirty="0"/>
              <a:t>Unidad de aprendizaje II </a:t>
            </a:r>
          </a:p>
        </p:txBody>
      </p:sp>
      <p:sp>
        <p:nvSpPr>
          <p:cNvPr id="3" name="Subtítulo 2">
            <a:extLst>
              <a:ext uri="{FF2B5EF4-FFF2-40B4-BE49-F238E27FC236}">
                <a16:creationId xmlns:a16="http://schemas.microsoft.com/office/drawing/2014/main" id="{8BA8EC2A-88FA-4F79-9D96-7765515D0122}"/>
              </a:ext>
            </a:extLst>
          </p:cNvPr>
          <p:cNvSpPr>
            <a:spLocks noGrp="1"/>
          </p:cNvSpPr>
          <p:nvPr>
            <p:ph type="subTitle" idx="1"/>
          </p:nvPr>
        </p:nvSpPr>
        <p:spPr/>
        <p:txBody>
          <a:bodyPr>
            <a:normAutofit fontScale="92500" lnSpcReduction="10000"/>
          </a:bodyPr>
          <a:lstStyle/>
          <a:p>
            <a:r>
              <a:rPr lang="es-MX" sz="3600" dirty="0"/>
              <a:t>Estrategias de enseñanza y aprendizaje para el desarrollo de la ubicación espacial y del pensamiento geométrico </a:t>
            </a:r>
          </a:p>
        </p:txBody>
      </p:sp>
    </p:spTree>
    <p:extLst>
      <p:ext uri="{BB962C8B-B14F-4D97-AF65-F5344CB8AC3E}">
        <p14:creationId xmlns:p14="http://schemas.microsoft.com/office/powerpoint/2010/main" val="93447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046309-5368-4EAE-876D-C5AA9C35F21D}"/>
              </a:ext>
            </a:extLst>
          </p:cNvPr>
          <p:cNvSpPr>
            <a:spLocks noGrp="1"/>
          </p:cNvSpPr>
          <p:nvPr>
            <p:ph type="title"/>
          </p:nvPr>
        </p:nvSpPr>
        <p:spPr/>
        <p:txBody>
          <a:bodyPr>
            <a:normAutofit fontScale="90000"/>
          </a:bodyPr>
          <a:lstStyle/>
          <a:p>
            <a:br>
              <a:rPr lang="es-MX" dirty="0"/>
            </a:br>
            <a:r>
              <a:rPr lang="es-MX" b="1" dirty="0"/>
              <a:t>COPIA DE UN ESPACIO BIDIMENSIONAL </a:t>
            </a:r>
            <a:endParaRPr lang="es-MX" dirty="0"/>
          </a:p>
        </p:txBody>
      </p:sp>
      <p:sp>
        <p:nvSpPr>
          <p:cNvPr id="3" name="Marcador de contenido 2">
            <a:extLst>
              <a:ext uri="{FF2B5EF4-FFF2-40B4-BE49-F238E27FC236}">
                <a16:creationId xmlns:a16="http://schemas.microsoft.com/office/drawing/2014/main" id="{BAEA9AF2-13FC-455E-9AC7-E94BDD1E3F28}"/>
              </a:ext>
            </a:extLst>
          </p:cNvPr>
          <p:cNvSpPr>
            <a:spLocks noGrp="1"/>
          </p:cNvSpPr>
          <p:nvPr>
            <p:ph idx="1"/>
          </p:nvPr>
        </p:nvSpPr>
        <p:spPr/>
        <p:txBody>
          <a:bodyPr>
            <a:normAutofit lnSpcReduction="10000"/>
          </a:bodyPr>
          <a:lstStyle/>
          <a:p>
            <a:pPr marL="0" indent="0" algn="just">
              <a:buNone/>
            </a:pPr>
            <a:r>
              <a:rPr lang="es-MX" sz="3600" dirty="0"/>
              <a:t>En este tipo de situación lo que se plantea es ampliar o reducir el tamaño de un modelo  por medio de un dibujo:</a:t>
            </a:r>
          </a:p>
          <a:p>
            <a:pPr marL="0" indent="0" algn="just">
              <a:buNone/>
            </a:pPr>
            <a:endParaRPr lang="es-MX" sz="3600" dirty="0"/>
          </a:p>
          <a:p>
            <a:pPr marL="0" indent="0" algn="just">
              <a:buNone/>
            </a:pPr>
            <a:r>
              <a:rPr lang="es-MX" sz="3600" dirty="0"/>
              <a:t>Con figuras geométricas, puede pedirse a los alumnos que armen una forma cualquiera. Luego, deberán reproducir en una hoja lo construido, en tamaño reducido o ampliado</a:t>
            </a:r>
          </a:p>
        </p:txBody>
      </p:sp>
    </p:spTree>
    <p:extLst>
      <p:ext uri="{BB962C8B-B14F-4D97-AF65-F5344CB8AC3E}">
        <p14:creationId xmlns:p14="http://schemas.microsoft.com/office/powerpoint/2010/main" val="2416989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6D9ECB-BCCE-401C-AA5A-FF08A56311BE}"/>
              </a:ext>
            </a:extLst>
          </p:cNvPr>
          <p:cNvSpPr>
            <a:spLocks noGrp="1"/>
          </p:cNvSpPr>
          <p:nvPr>
            <p:ph type="title"/>
          </p:nvPr>
        </p:nvSpPr>
        <p:spPr/>
        <p:txBody>
          <a:bodyPr/>
          <a:lstStyle/>
          <a:p>
            <a:r>
              <a:rPr lang="es-MX" dirty="0"/>
              <a:t>SITUACIONES DE SELLADOS</a:t>
            </a:r>
          </a:p>
        </p:txBody>
      </p:sp>
      <p:sp>
        <p:nvSpPr>
          <p:cNvPr id="3" name="Marcador de contenido 2">
            <a:extLst>
              <a:ext uri="{FF2B5EF4-FFF2-40B4-BE49-F238E27FC236}">
                <a16:creationId xmlns:a16="http://schemas.microsoft.com/office/drawing/2014/main" id="{5850ADAB-C0C0-4FDE-9D7E-2DE4DEA10AE0}"/>
              </a:ext>
            </a:extLst>
          </p:cNvPr>
          <p:cNvSpPr>
            <a:spLocks noGrp="1"/>
          </p:cNvSpPr>
          <p:nvPr>
            <p:ph idx="1"/>
          </p:nvPr>
        </p:nvSpPr>
        <p:spPr/>
        <p:txBody>
          <a:bodyPr>
            <a:normAutofit/>
          </a:bodyPr>
          <a:lstStyle/>
          <a:p>
            <a:pPr marL="0" indent="0" algn="just">
              <a:buNone/>
            </a:pPr>
            <a:r>
              <a:rPr lang="es-MX" sz="3600" dirty="0"/>
              <a:t>Con trozos de papa, corcho, </a:t>
            </a:r>
            <a:r>
              <a:rPr lang="es-MX" sz="3600" dirty="0" err="1"/>
              <a:t>telgopor</a:t>
            </a:r>
            <a:r>
              <a:rPr lang="es-MX" sz="3600" dirty="0"/>
              <a:t>, etcétera, se pueden hacer formas, como por ejemplo, cilindros, cubos, pirámides, prismas, conos, etcétera. Cada alumno elige una forma y trata de conseguir la mayor cantidad posible de figuras diferentes, mediante el sellado con témpera de las caras de ese cuerpo. </a:t>
            </a:r>
          </a:p>
        </p:txBody>
      </p:sp>
    </p:spTree>
    <p:extLst>
      <p:ext uri="{BB962C8B-B14F-4D97-AF65-F5344CB8AC3E}">
        <p14:creationId xmlns:p14="http://schemas.microsoft.com/office/powerpoint/2010/main" val="2420478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6C7356-D16D-4F85-BB18-79F01C3B1B1F}"/>
              </a:ext>
            </a:extLst>
          </p:cNvPr>
          <p:cNvSpPr>
            <a:spLocks noGrp="1"/>
          </p:cNvSpPr>
          <p:nvPr>
            <p:ph type="title"/>
          </p:nvPr>
        </p:nvSpPr>
        <p:spPr/>
        <p:txBody>
          <a:bodyPr>
            <a:normAutofit fontScale="90000"/>
          </a:bodyPr>
          <a:lstStyle/>
          <a:p>
            <a:br>
              <a:rPr lang="es-MX" dirty="0"/>
            </a:br>
            <a:r>
              <a:rPr lang="es-MX" b="1" dirty="0"/>
              <a:t>CONSTRUCCIÓN Y REPRODUCCIÓN DE GUARDAS </a:t>
            </a:r>
            <a:endParaRPr lang="es-MX" dirty="0"/>
          </a:p>
        </p:txBody>
      </p:sp>
      <p:sp>
        <p:nvSpPr>
          <p:cNvPr id="3" name="Marcador de contenido 2">
            <a:extLst>
              <a:ext uri="{FF2B5EF4-FFF2-40B4-BE49-F238E27FC236}">
                <a16:creationId xmlns:a16="http://schemas.microsoft.com/office/drawing/2014/main" id="{41E1C7BF-DD17-4B41-ACB5-9A83023DE6EA}"/>
              </a:ext>
            </a:extLst>
          </p:cNvPr>
          <p:cNvSpPr>
            <a:spLocks noGrp="1"/>
          </p:cNvSpPr>
          <p:nvPr>
            <p:ph idx="1"/>
          </p:nvPr>
        </p:nvSpPr>
        <p:spPr/>
        <p:txBody>
          <a:bodyPr>
            <a:normAutofit fontScale="92500" lnSpcReduction="10000"/>
          </a:bodyPr>
          <a:lstStyle/>
          <a:p>
            <a:pPr marL="0" indent="0" algn="just">
              <a:buNone/>
            </a:pPr>
            <a:r>
              <a:rPr lang="es-MX" sz="3600" dirty="0"/>
              <a:t>Se les pedirá a los alumnos que después de haber explorado diferentes modelos de guardas inventen y confeccionen guardas con círculos, triángulos, cuadrados y rectángulos de diferente tamaño hechos en cartulina u otro material. </a:t>
            </a:r>
          </a:p>
          <a:p>
            <a:pPr algn="just"/>
            <a:endParaRPr lang="es-MX" dirty="0"/>
          </a:p>
          <a:p>
            <a:pPr marL="0" indent="0" algn="just">
              <a:buNone/>
            </a:pPr>
            <a:r>
              <a:rPr lang="es-MX" sz="3600" dirty="0"/>
              <a:t>El maestro muestra el dibujo de dos guardas diferentes realizadas con las mismas figuras geométricas, por ejemplo: </a:t>
            </a:r>
            <a:endParaRPr lang="es-MX" sz="4400" dirty="0"/>
          </a:p>
        </p:txBody>
      </p:sp>
    </p:spTree>
    <p:extLst>
      <p:ext uri="{BB962C8B-B14F-4D97-AF65-F5344CB8AC3E}">
        <p14:creationId xmlns:p14="http://schemas.microsoft.com/office/powerpoint/2010/main" val="420630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EC6829C8-9DC5-4328-8722-FA3B6DF3DC24}"/>
              </a:ext>
            </a:extLst>
          </p:cNvPr>
          <p:cNvPicPr>
            <a:picLocks noGrp="1" noChangeAspect="1"/>
          </p:cNvPicPr>
          <p:nvPr>
            <p:ph idx="1"/>
          </p:nvPr>
        </p:nvPicPr>
        <p:blipFill>
          <a:blip r:embed="rId2"/>
          <a:stretch>
            <a:fillRect/>
          </a:stretch>
        </p:blipFill>
        <p:spPr>
          <a:xfrm>
            <a:off x="2199861" y="683391"/>
            <a:ext cx="8057322" cy="2391114"/>
          </a:xfrm>
          <a:prstGeom prst="rect">
            <a:avLst/>
          </a:prstGeom>
        </p:spPr>
      </p:pic>
      <p:sp>
        <p:nvSpPr>
          <p:cNvPr id="5" name="Rectángulo 4">
            <a:extLst>
              <a:ext uri="{FF2B5EF4-FFF2-40B4-BE49-F238E27FC236}">
                <a16:creationId xmlns:a16="http://schemas.microsoft.com/office/drawing/2014/main" id="{1535657E-1104-4C4F-ADCA-EAFE699FF173}"/>
              </a:ext>
            </a:extLst>
          </p:cNvPr>
          <p:cNvSpPr/>
          <p:nvPr/>
        </p:nvSpPr>
        <p:spPr>
          <a:xfrm>
            <a:off x="795130" y="3429000"/>
            <a:ext cx="10601740" cy="1938992"/>
          </a:xfrm>
          <a:prstGeom prst="rect">
            <a:avLst/>
          </a:prstGeom>
        </p:spPr>
        <p:txBody>
          <a:bodyPr wrap="square">
            <a:spAutoFit/>
          </a:bodyPr>
          <a:lstStyle/>
          <a:p>
            <a:pPr algn="just"/>
            <a:endParaRPr lang="es-MX" sz="4800" b="0" i="0" u="none" strike="noStrike" baseline="0" dirty="0">
              <a:solidFill>
                <a:srgbClr val="000000"/>
              </a:solidFill>
            </a:endParaRPr>
          </a:p>
          <a:p>
            <a:pPr algn="just"/>
            <a:r>
              <a:rPr lang="es-MX" sz="3600" dirty="0"/>
              <a:t>Luego podrá preguntar: ¿qué hay que hacer con la primera guarda para que quede igual a la segunda? </a:t>
            </a:r>
          </a:p>
        </p:txBody>
      </p:sp>
    </p:spTree>
    <p:extLst>
      <p:ext uri="{BB962C8B-B14F-4D97-AF65-F5344CB8AC3E}">
        <p14:creationId xmlns:p14="http://schemas.microsoft.com/office/powerpoint/2010/main" val="1375560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0AC249-7DEF-4DEE-AF7D-8BA7D3FC08E3}"/>
              </a:ext>
            </a:extLst>
          </p:cNvPr>
          <p:cNvSpPr>
            <a:spLocks noGrp="1"/>
          </p:cNvSpPr>
          <p:nvPr>
            <p:ph type="title"/>
          </p:nvPr>
        </p:nvSpPr>
        <p:spPr/>
        <p:txBody>
          <a:bodyPr/>
          <a:lstStyle/>
          <a:p>
            <a:pPr algn="just"/>
            <a:br>
              <a:rPr lang="es-MX" dirty="0"/>
            </a:br>
            <a:r>
              <a:rPr lang="es-MX" b="1" dirty="0"/>
              <a:t>DICTADO DE FIGURAS </a:t>
            </a:r>
            <a:endParaRPr lang="es-MX" dirty="0"/>
          </a:p>
        </p:txBody>
      </p:sp>
      <p:sp>
        <p:nvSpPr>
          <p:cNvPr id="3" name="Marcador de contenido 2">
            <a:extLst>
              <a:ext uri="{FF2B5EF4-FFF2-40B4-BE49-F238E27FC236}">
                <a16:creationId xmlns:a16="http://schemas.microsoft.com/office/drawing/2014/main" id="{D5024A03-4A85-4185-85FF-0388F41ECE39}"/>
              </a:ext>
            </a:extLst>
          </p:cNvPr>
          <p:cNvSpPr>
            <a:spLocks noGrp="1"/>
          </p:cNvSpPr>
          <p:nvPr>
            <p:ph idx="1"/>
          </p:nvPr>
        </p:nvSpPr>
        <p:spPr/>
        <p:txBody>
          <a:bodyPr>
            <a:normAutofit fontScale="92500"/>
          </a:bodyPr>
          <a:lstStyle/>
          <a:p>
            <a:pPr marL="0" indent="0" algn="just">
              <a:buNone/>
            </a:pPr>
            <a:r>
              <a:rPr lang="es-MX" sz="3200" dirty="0"/>
              <a:t>Con figuras geométricas variadas de diferentes tamaños, se podrá solicitar que construya algo (en general construyen trenes, árboles, casitas, etc.). Luego tendrá que dictarle a otro alumno la información necesaria para que la reproduzca.</a:t>
            </a:r>
          </a:p>
          <a:p>
            <a:pPr marL="0" indent="0" algn="just">
              <a:buNone/>
            </a:pPr>
            <a:r>
              <a:rPr lang="es-MX" sz="3200" dirty="0"/>
              <a:t>Esta situación permite poner en juego tanto los conocimientos relacionados a las formas geométricas, –sus características, vocabulario– como también los conocimientos referidos a las ubicaciones espaciales, “arriba de”; “a la derecha de”; etcétera.  </a:t>
            </a:r>
          </a:p>
        </p:txBody>
      </p:sp>
    </p:spTree>
    <p:extLst>
      <p:ext uri="{BB962C8B-B14F-4D97-AF65-F5344CB8AC3E}">
        <p14:creationId xmlns:p14="http://schemas.microsoft.com/office/powerpoint/2010/main" val="312824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106A2E-B050-41E3-844E-AAC26E347EC9}"/>
              </a:ext>
            </a:extLst>
          </p:cNvPr>
          <p:cNvSpPr>
            <a:spLocks noGrp="1"/>
          </p:cNvSpPr>
          <p:nvPr>
            <p:ph type="title"/>
          </p:nvPr>
        </p:nvSpPr>
        <p:spPr/>
        <p:txBody>
          <a:bodyPr>
            <a:noAutofit/>
          </a:bodyPr>
          <a:lstStyle/>
          <a:p>
            <a:pPr algn="just"/>
            <a:br>
              <a:rPr lang="es-MX" b="1" dirty="0"/>
            </a:br>
            <a:r>
              <a:rPr lang="es-MX" b="1" dirty="0"/>
              <a:t>Formas y figuras geométricas, triángulos y cuadriláteros. </a:t>
            </a:r>
            <a:br>
              <a:rPr lang="es-MX" b="1" dirty="0"/>
            </a:br>
            <a:endParaRPr lang="es-MX" b="1" dirty="0"/>
          </a:p>
        </p:txBody>
      </p:sp>
      <p:sp>
        <p:nvSpPr>
          <p:cNvPr id="3" name="CuadroTexto 2">
            <a:extLst>
              <a:ext uri="{FF2B5EF4-FFF2-40B4-BE49-F238E27FC236}">
                <a16:creationId xmlns:a16="http://schemas.microsoft.com/office/drawing/2014/main" id="{089D5EA9-EFB4-49AA-9F1F-67014E246B43}"/>
              </a:ext>
            </a:extLst>
          </p:cNvPr>
          <p:cNvSpPr txBox="1"/>
          <p:nvPr/>
        </p:nvSpPr>
        <p:spPr>
          <a:xfrm>
            <a:off x="1073426" y="2319130"/>
            <a:ext cx="10137913" cy="3416320"/>
          </a:xfrm>
          <a:prstGeom prst="rect">
            <a:avLst/>
          </a:prstGeom>
          <a:noFill/>
        </p:spPr>
        <p:txBody>
          <a:bodyPr wrap="square" rtlCol="0">
            <a:spAutoFit/>
          </a:bodyPr>
          <a:lstStyle/>
          <a:p>
            <a:pPr algn="just"/>
            <a:endParaRPr lang="es-MX" sz="3600" dirty="0"/>
          </a:p>
          <a:p>
            <a:pPr algn="just"/>
            <a:r>
              <a:rPr lang="es-MX" sz="3600" dirty="0"/>
              <a:t>Diseña y utiliza los recursos y medios didácticos pertinentes para desarrollar el sentido espacial y el pensamiento geométrico, acorde con los procesos de desarrollo cognitivo y socioemocional de los alumnos. </a:t>
            </a:r>
          </a:p>
        </p:txBody>
      </p:sp>
    </p:spTree>
    <p:extLst>
      <p:ext uri="{BB962C8B-B14F-4D97-AF65-F5344CB8AC3E}">
        <p14:creationId xmlns:p14="http://schemas.microsoft.com/office/powerpoint/2010/main" val="34586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DFE110-CF10-431D-830F-8C40131E1630}"/>
              </a:ext>
            </a:extLst>
          </p:cNvPr>
          <p:cNvSpPr>
            <a:spLocks noGrp="1"/>
          </p:cNvSpPr>
          <p:nvPr>
            <p:ph type="title"/>
          </p:nvPr>
        </p:nvSpPr>
        <p:spPr>
          <a:xfrm>
            <a:off x="649357" y="609600"/>
            <a:ext cx="10893286" cy="1356360"/>
          </a:xfrm>
        </p:spPr>
        <p:txBody>
          <a:bodyPr>
            <a:noAutofit/>
          </a:bodyPr>
          <a:lstStyle/>
          <a:p>
            <a:pPr algn="just"/>
            <a:br>
              <a:rPr lang="es-MX" sz="4000" b="1" dirty="0"/>
            </a:br>
            <a:br>
              <a:rPr lang="es-MX" sz="4000" b="1" dirty="0"/>
            </a:br>
            <a:r>
              <a:rPr lang="es-MX" sz="4000" b="1" dirty="0"/>
              <a:t>La enseñanza de las figuras y los cuerpos geométricos </a:t>
            </a:r>
            <a:br>
              <a:rPr lang="es-MX" sz="4000" b="1" dirty="0"/>
            </a:br>
            <a:endParaRPr lang="es-MX" sz="4000" b="1" dirty="0"/>
          </a:p>
        </p:txBody>
      </p:sp>
      <p:sp>
        <p:nvSpPr>
          <p:cNvPr id="3" name="Marcador de contenido 2">
            <a:extLst>
              <a:ext uri="{FF2B5EF4-FFF2-40B4-BE49-F238E27FC236}">
                <a16:creationId xmlns:a16="http://schemas.microsoft.com/office/drawing/2014/main" id="{889DF3AC-1BE4-4B72-A432-32492AD89532}"/>
              </a:ext>
            </a:extLst>
          </p:cNvPr>
          <p:cNvSpPr>
            <a:spLocks noGrp="1"/>
          </p:cNvSpPr>
          <p:nvPr>
            <p:ph idx="1"/>
          </p:nvPr>
        </p:nvSpPr>
        <p:spPr>
          <a:xfrm>
            <a:off x="1143000" y="2057400"/>
            <a:ext cx="10399643" cy="4038600"/>
          </a:xfrm>
        </p:spPr>
        <p:txBody>
          <a:bodyPr>
            <a:normAutofit/>
          </a:bodyPr>
          <a:lstStyle/>
          <a:p>
            <a:pPr algn="just"/>
            <a:endParaRPr lang="es-MX" sz="2800" dirty="0"/>
          </a:p>
          <a:p>
            <a:pPr marL="0" indent="0" algn="just">
              <a:buNone/>
            </a:pPr>
            <a:r>
              <a:rPr lang="es-MX" sz="2800" dirty="0"/>
              <a:t>Enseñar matemáticas no es simplemente transmitir conocimientos matemáticos, se trata de hacer que los alumnos entren en el juego matemático, en la enseñanza de la Geometría en el Nivel Inicial apunta a dos objetivos:</a:t>
            </a:r>
          </a:p>
          <a:p>
            <a:pPr algn="just"/>
            <a:r>
              <a:rPr lang="es-MX" sz="2800" dirty="0"/>
              <a:t> anticipar relaciones no conocidas</a:t>
            </a:r>
          </a:p>
          <a:p>
            <a:pPr algn="just"/>
            <a:r>
              <a:rPr lang="es-MX" sz="2800" dirty="0"/>
              <a:t>Inferir nuevas propiedades</a:t>
            </a:r>
          </a:p>
        </p:txBody>
      </p:sp>
    </p:spTree>
    <p:extLst>
      <p:ext uri="{BB962C8B-B14F-4D97-AF65-F5344CB8AC3E}">
        <p14:creationId xmlns:p14="http://schemas.microsoft.com/office/powerpoint/2010/main" val="357352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10639D-BD50-4078-A2AD-EF1026C9A2EE}"/>
              </a:ext>
            </a:extLst>
          </p:cNvPr>
          <p:cNvSpPr>
            <a:spLocks noGrp="1"/>
          </p:cNvSpPr>
          <p:nvPr>
            <p:ph type="title"/>
          </p:nvPr>
        </p:nvSpPr>
        <p:spPr/>
        <p:txBody>
          <a:bodyPr>
            <a:noAutofit/>
          </a:bodyPr>
          <a:lstStyle/>
          <a:p>
            <a:br>
              <a:rPr lang="es-MX" sz="4800" dirty="0"/>
            </a:br>
            <a:r>
              <a:rPr lang="es-MX" sz="4800" b="1" dirty="0"/>
              <a:t>COPIADO DE FIGURAS </a:t>
            </a:r>
            <a:endParaRPr lang="es-MX" sz="4800" dirty="0"/>
          </a:p>
        </p:txBody>
      </p:sp>
      <p:sp>
        <p:nvSpPr>
          <p:cNvPr id="3" name="Marcador de contenido 2">
            <a:extLst>
              <a:ext uri="{FF2B5EF4-FFF2-40B4-BE49-F238E27FC236}">
                <a16:creationId xmlns:a16="http://schemas.microsoft.com/office/drawing/2014/main" id="{47F71086-7B0E-498C-948E-FA0295D71B0E}"/>
              </a:ext>
            </a:extLst>
          </p:cNvPr>
          <p:cNvSpPr>
            <a:spLocks noGrp="1"/>
          </p:cNvSpPr>
          <p:nvPr>
            <p:ph idx="1"/>
          </p:nvPr>
        </p:nvSpPr>
        <p:spPr/>
        <p:txBody>
          <a:bodyPr>
            <a:normAutofit lnSpcReduction="10000"/>
          </a:bodyPr>
          <a:lstStyle/>
          <a:p>
            <a:pPr algn="just"/>
            <a:endParaRPr lang="es-MX" sz="3600" dirty="0"/>
          </a:p>
          <a:p>
            <a:pPr marL="0" indent="0" algn="just">
              <a:buNone/>
            </a:pPr>
            <a:r>
              <a:rPr lang="es-MX" sz="3600" dirty="0"/>
              <a:t>El maestro explica a sus alumnos que tienen que hacer lo necesario para copiar en la otra hoja, el cuadrado que les dio dibujado; lo único que no pueden hacer es calcarlo. Tienen que quedar iguales. Una vez que lo hayan dibujado, van a tener que superponerlo sobre el modelo a trasluz para ver si quedaron iguales o no. </a:t>
            </a:r>
          </a:p>
        </p:txBody>
      </p:sp>
    </p:spTree>
    <p:extLst>
      <p:ext uri="{BB962C8B-B14F-4D97-AF65-F5344CB8AC3E}">
        <p14:creationId xmlns:p14="http://schemas.microsoft.com/office/powerpoint/2010/main" val="93304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0C7C55-386C-497A-AFC1-1CE82232822A}"/>
              </a:ext>
            </a:extLst>
          </p:cNvPr>
          <p:cNvSpPr>
            <a:spLocks noGrp="1"/>
          </p:cNvSpPr>
          <p:nvPr>
            <p:ph type="title"/>
          </p:nvPr>
        </p:nvSpPr>
        <p:spPr/>
        <p:txBody>
          <a:bodyPr>
            <a:noAutofit/>
          </a:bodyPr>
          <a:lstStyle/>
          <a:p>
            <a:br>
              <a:rPr lang="es-MX" sz="4800" dirty="0"/>
            </a:br>
            <a:r>
              <a:rPr lang="es-MX" sz="4800" b="1" dirty="0"/>
              <a:t>OBSERVACIÓN DE OBJETOS GEOMÉTRICOS </a:t>
            </a:r>
            <a:endParaRPr lang="es-MX" sz="4800" dirty="0"/>
          </a:p>
        </p:txBody>
      </p:sp>
      <p:sp>
        <p:nvSpPr>
          <p:cNvPr id="3" name="Marcador de contenido 2">
            <a:extLst>
              <a:ext uri="{FF2B5EF4-FFF2-40B4-BE49-F238E27FC236}">
                <a16:creationId xmlns:a16="http://schemas.microsoft.com/office/drawing/2014/main" id="{65539195-FF26-4FF3-A54D-AD5D5BB08D30}"/>
              </a:ext>
            </a:extLst>
          </p:cNvPr>
          <p:cNvSpPr>
            <a:spLocks noGrp="1"/>
          </p:cNvSpPr>
          <p:nvPr>
            <p:ph idx="1"/>
          </p:nvPr>
        </p:nvSpPr>
        <p:spPr/>
        <p:txBody>
          <a:bodyPr>
            <a:normAutofit/>
          </a:bodyPr>
          <a:lstStyle/>
          <a:p>
            <a:pPr algn="just"/>
            <a:endParaRPr lang="es-MX" sz="3600" dirty="0"/>
          </a:p>
          <a:p>
            <a:pPr marL="0" indent="0" algn="just">
              <a:buNone/>
            </a:pPr>
            <a:r>
              <a:rPr lang="es-MX" sz="3600" dirty="0"/>
              <a:t>Esta situación consiste en observar cuerpos geométricos describiendo sus formas, para avanzar en el descubrimiento de lo que tienen en común: por ejemplo, analizar que tienen en común los cilindros entre sí; los cubos; los conos; las pirámides; etcétera. </a:t>
            </a:r>
          </a:p>
        </p:txBody>
      </p:sp>
    </p:spTree>
    <p:extLst>
      <p:ext uri="{BB962C8B-B14F-4D97-AF65-F5344CB8AC3E}">
        <p14:creationId xmlns:p14="http://schemas.microsoft.com/office/powerpoint/2010/main" val="388502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9C463-6A25-494F-8010-7E0993E7987F}"/>
              </a:ext>
            </a:extLst>
          </p:cNvPr>
          <p:cNvSpPr>
            <a:spLocks noGrp="1"/>
          </p:cNvSpPr>
          <p:nvPr>
            <p:ph type="title"/>
          </p:nvPr>
        </p:nvSpPr>
        <p:spPr/>
        <p:txBody>
          <a:bodyPr>
            <a:noAutofit/>
          </a:bodyPr>
          <a:lstStyle/>
          <a:p>
            <a:br>
              <a:rPr lang="es-MX" sz="4800" dirty="0"/>
            </a:br>
            <a:r>
              <a:rPr lang="es-MX" sz="4800" b="1" dirty="0"/>
              <a:t>CLASIFICACIONES </a:t>
            </a:r>
            <a:endParaRPr lang="es-MX" sz="4800" dirty="0"/>
          </a:p>
        </p:txBody>
      </p:sp>
      <p:sp>
        <p:nvSpPr>
          <p:cNvPr id="3" name="Marcador de contenido 2">
            <a:extLst>
              <a:ext uri="{FF2B5EF4-FFF2-40B4-BE49-F238E27FC236}">
                <a16:creationId xmlns:a16="http://schemas.microsoft.com/office/drawing/2014/main" id="{75A14F7D-B4C7-47A7-8DED-717E452758B6}"/>
              </a:ext>
            </a:extLst>
          </p:cNvPr>
          <p:cNvSpPr>
            <a:spLocks noGrp="1"/>
          </p:cNvSpPr>
          <p:nvPr>
            <p:ph idx="1"/>
          </p:nvPr>
        </p:nvSpPr>
        <p:spPr/>
        <p:txBody>
          <a:bodyPr>
            <a:normAutofit lnSpcReduction="10000"/>
          </a:bodyPr>
          <a:lstStyle/>
          <a:p>
            <a:pPr algn="just"/>
            <a:endParaRPr lang="es-MX" sz="3600" dirty="0"/>
          </a:p>
          <a:p>
            <a:pPr marL="0" indent="0" algn="just">
              <a:buNone/>
            </a:pPr>
            <a:r>
              <a:rPr lang="es-MX" sz="3600" dirty="0"/>
              <a:t>Se les pide a los alumnos que clasifiquen sin tener en cuenta un atributo determinado; luego, por cantidad de lados, diferentes formas, tipo de caras, lados rectos o curvos, etcétera. También se podría proponer que agrupen las figuras para guardarlas en diferentes cajas para decir, luego, que cartel le pondrían a cada caja. </a:t>
            </a:r>
          </a:p>
          <a:p>
            <a:pPr marL="0" indent="0" algn="just">
              <a:buNone/>
            </a:pPr>
            <a:endParaRPr lang="es-MX" sz="3600" dirty="0"/>
          </a:p>
        </p:txBody>
      </p:sp>
    </p:spTree>
    <p:extLst>
      <p:ext uri="{BB962C8B-B14F-4D97-AF65-F5344CB8AC3E}">
        <p14:creationId xmlns:p14="http://schemas.microsoft.com/office/powerpoint/2010/main" val="1511836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578980-B175-4056-A393-695B4DCAFE43}"/>
              </a:ext>
            </a:extLst>
          </p:cNvPr>
          <p:cNvSpPr>
            <a:spLocks noGrp="1"/>
          </p:cNvSpPr>
          <p:nvPr>
            <p:ph type="title"/>
          </p:nvPr>
        </p:nvSpPr>
        <p:spPr>
          <a:xfrm>
            <a:off x="838200" y="18255"/>
            <a:ext cx="10515600" cy="1325563"/>
          </a:xfrm>
        </p:spPr>
        <p:txBody>
          <a:bodyPr/>
          <a:lstStyle/>
          <a:p>
            <a:br>
              <a:rPr lang="es-MX" dirty="0"/>
            </a:br>
            <a:r>
              <a:rPr lang="es-MX" b="1" dirty="0"/>
              <a:t>REPRESENTACIONES GRÁFICAS </a:t>
            </a:r>
            <a:endParaRPr lang="es-MX" dirty="0"/>
          </a:p>
        </p:txBody>
      </p:sp>
      <p:sp>
        <p:nvSpPr>
          <p:cNvPr id="3" name="Marcador de contenido 2">
            <a:extLst>
              <a:ext uri="{FF2B5EF4-FFF2-40B4-BE49-F238E27FC236}">
                <a16:creationId xmlns:a16="http://schemas.microsoft.com/office/drawing/2014/main" id="{E7393ED2-50DD-40EC-9C2E-DE38B6EA944E}"/>
              </a:ext>
            </a:extLst>
          </p:cNvPr>
          <p:cNvSpPr>
            <a:spLocks noGrp="1"/>
          </p:cNvSpPr>
          <p:nvPr>
            <p:ph idx="1"/>
          </p:nvPr>
        </p:nvSpPr>
        <p:spPr/>
        <p:txBody>
          <a:bodyPr>
            <a:normAutofit/>
          </a:bodyPr>
          <a:lstStyle/>
          <a:p>
            <a:pPr marL="0" indent="0" algn="just">
              <a:buNone/>
            </a:pPr>
            <a:r>
              <a:rPr lang="es-MX" sz="3600" dirty="0"/>
              <a:t>La maestra entrega “planos” para que, con bloques, los niños realicen una construcción que resulte igual al modelo. </a:t>
            </a:r>
          </a:p>
          <a:p>
            <a:pPr marL="0" indent="0" algn="just">
              <a:buNone/>
            </a:pPr>
            <a:endParaRPr lang="es-MX" sz="3600" dirty="0"/>
          </a:p>
        </p:txBody>
      </p:sp>
      <p:pic>
        <p:nvPicPr>
          <p:cNvPr id="4" name="Imagen 3">
            <a:extLst>
              <a:ext uri="{FF2B5EF4-FFF2-40B4-BE49-F238E27FC236}">
                <a16:creationId xmlns:a16="http://schemas.microsoft.com/office/drawing/2014/main" id="{9BC197C5-963D-4EDD-AB5F-86B395012C03}"/>
              </a:ext>
            </a:extLst>
          </p:cNvPr>
          <p:cNvPicPr>
            <a:picLocks noChangeAspect="1"/>
          </p:cNvPicPr>
          <p:nvPr/>
        </p:nvPicPr>
        <p:blipFill>
          <a:blip r:embed="rId2"/>
          <a:stretch>
            <a:fillRect/>
          </a:stretch>
        </p:blipFill>
        <p:spPr>
          <a:xfrm>
            <a:off x="3310320" y="3779545"/>
            <a:ext cx="4723222" cy="1949344"/>
          </a:xfrm>
          <a:prstGeom prst="rect">
            <a:avLst/>
          </a:prstGeom>
        </p:spPr>
      </p:pic>
    </p:spTree>
    <p:extLst>
      <p:ext uri="{BB962C8B-B14F-4D97-AF65-F5344CB8AC3E}">
        <p14:creationId xmlns:p14="http://schemas.microsoft.com/office/powerpoint/2010/main" val="177614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147544-30FE-4959-9EDB-457105EA0E96}"/>
              </a:ext>
            </a:extLst>
          </p:cNvPr>
          <p:cNvSpPr>
            <a:spLocks noGrp="1"/>
          </p:cNvSpPr>
          <p:nvPr>
            <p:ph type="title"/>
          </p:nvPr>
        </p:nvSpPr>
        <p:spPr>
          <a:xfrm>
            <a:off x="215348" y="0"/>
            <a:ext cx="9875520" cy="1356360"/>
          </a:xfrm>
        </p:spPr>
        <p:txBody>
          <a:bodyPr/>
          <a:lstStyle/>
          <a:p>
            <a:br>
              <a:rPr lang="es-MX" dirty="0"/>
            </a:br>
            <a:r>
              <a:rPr lang="es-MX" b="1" dirty="0"/>
              <a:t>SITUACIONES DE PEDIDOS </a:t>
            </a:r>
            <a:endParaRPr lang="es-MX" dirty="0"/>
          </a:p>
        </p:txBody>
      </p:sp>
      <p:sp>
        <p:nvSpPr>
          <p:cNvPr id="3" name="Marcador de contenido 2">
            <a:extLst>
              <a:ext uri="{FF2B5EF4-FFF2-40B4-BE49-F238E27FC236}">
                <a16:creationId xmlns:a16="http://schemas.microsoft.com/office/drawing/2014/main" id="{76764E0E-5372-413B-B9D1-5F230C162F76}"/>
              </a:ext>
            </a:extLst>
          </p:cNvPr>
          <p:cNvSpPr>
            <a:spLocks noGrp="1"/>
          </p:cNvSpPr>
          <p:nvPr>
            <p:ph idx="1"/>
          </p:nvPr>
        </p:nvSpPr>
        <p:spPr>
          <a:xfrm>
            <a:off x="556591" y="1356361"/>
            <a:ext cx="11105321" cy="5097448"/>
          </a:xfrm>
        </p:spPr>
        <p:txBody>
          <a:bodyPr>
            <a:normAutofit fontScale="70000" lnSpcReduction="20000"/>
          </a:bodyPr>
          <a:lstStyle/>
          <a:p>
            <a:pPr marL="0" indent="0" algn="just">
              <a:buNone/>
            </a:pPr>
            <a:r>
              <a:rPr lang="es-MX" sz="4500" dirty="0"/>
              <a:t>La maestra dispone sobre una mesa diferentes figuras geométricas de distintos tamaños. A cada grupo le entrega un dibujo, por ejemplo: </a:t>
            </a:r>
          </a:p>
          <a:p>
            <a:pPr marL="0" indent="0" algn="just">
              <a:buNone/>
            </a:pPr>
            <a:endParaRPr lang="es-MX" dirty="0"/>
          </a:p>
          <a:p>
            <a:pPr marL="0" indent="0" algn="just">
              <a:buNone/>
            </a:pPr>
            <a:endParaRPr lang="es-MX" dirty="0"/>
          </a:p>
          <a:p>
            <a:pPr marL="0" indent="0" algn="just">
              <a:buNone/>
            </a:pPr>
            <a:endParaRPr lang="es-MX" dirty="0"/>
          </a:p>
          <a:p>
            <a:pPr marL="0" indent="0" algn="just">
              <a:buNone/>
            </a:pPr>
            <a:endParaRPr lang="es-MX" dirty="0"/>
          </a:p>
          <a:p>
            <a:pPr marL="0" indent="0" algn="just">
              <a:buNone/>
            </a:pPr>
            <a:endParaRPr lang="es-MX" dirty="0"/>
          </a:p>
          <a:p>
            <a:pPr marL="0" indent="0" algn="just">
              <a:buNone/>
            </a:pPr>
            <a:endParaRPr lang="es-MX" sz="4600" dirty="0"/>
          </a:p>
          <a:p>
            <a:pPr marL="0" indent="0" algn="just">
              <a:buNone/>
            </a:pPr>
            <a:r>
              <a:rPr lang="es-MX" sz="4600" dirty="0"/>
              <a:t>Entre todos los integrantes de un mismo grupo tienen que ponerse de acuerdo para hacer un pedido a la maestra de las figuras que necesitan para armar con ellas un objeto igual al del dibujo. </a:t>
            </a:r>
          </a:p>
        </p:txBody>
      </p:sp>
      <p:pic>
        <p:nvPicPr>
          <p:cNvPr id="4" name="Imagen 3">
            <a:extLst>
              <a:ext uri="{FF2B5EF4-FFF2-40B4-BE49-F238E27FC236}">
                <a16:creationId xmlns:a16="http://schemas.microsoft.com/office/drawing/2014/main" id="{CE4FD1F0-1E2F-4001-A973-786B0CC5C7B8}"/>
              </a:ext>
            </a:extLst>
          </p:cNvPr>
          <p:cNvPicPr>
            <a:picLocks noChangeAspect="1"/>
          </p:cNvPicPr>
          <p:nvPr/>
        </p:nvPicPr>
        <p:blipFill>
          <a:blip r:embed="rId2"/>
          <a:stretch>
            <a:fillRect/>
          </a:stretch>
        </p:blipFill>
        <p:spPr>
          <a:xfrm>
            <a:off x="2319040" y="3429000"/>
            <a:ext cx="6970824" cy="1169504"/>
          </a:xfrm>
          <a:prstGeom prst="rect">
            <a:avLst/>
          </a:prstGeom>
        </p:spPr>
      </p:pic>
    </p:spTree>
    <p:extLst>
      <p:ext uri="{BB962C8B-B14F-4D97-AF65-F5344CB8AC3E}">
        <p14:creationId xmlns:p14="http://schemas.microsoft.com/office/powerpoint/2010/main" val="215930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18EFA3-EACE-4B3B-B91B-84BB0891C6C5}"/>
              </a:ext>
            </a:extLst>
          </p:cNvPr>
          <p:cNvSpPr>
            <a:spLocks noGrp="1"/>
          </p:cNvSpPr>
          <p:nvPr>
            <p:ph type="title"/>
          </p:nvPr>
        </p:nvSpPr>
        <p:spPr>
          <a:xfrm>
            <a:off x="838200" y="219351"/>
            <a:ext cx="10515600" cy="1325563"/>
          </a:xfrm>
        </p:spPr>
        <p:txBody>
          <a:bodyPr/>
          <a:lstStyle/>
          <a:p>
            <a:br>
              <a:rPr lang="es-MX" dirty="0"/>
            </a:br>
            <a:r>
              <a:rPr lang="es-MX" b="1" dirty="0"/>
              <a:t>COPIA DE UN OBJETO TRIDIMENSIONAL </a:t>
            </a:r>
            <a:endParaRPr lang="es-MX" dirty="0"/>
          </a:p>
        </p:txBody>
      </p:sp>
      <p:sp>
        <p:nvSpPr>
          <p:cNvPr id="3" name="Marcador de contenido 2">
            <a:extLst>
              <a:ext uri="{FF2B5EF4-FFF2-40B4-BE49-F238E27FC236}">
                <a16:creationId xmlns:a16="http://schemas.microsoft.com/office/drawing/2014/main" id="{A698FA14-0F9D-4EB9-9420-2BFC18A04A2E}"/>
              </a:ext>
            </a:extLst>
          </p:cNvPr>
          <p:cNvSpPr>
            <a:spLocks noGrp="1"/>
          </p:cNvSpPr>
          <p:nvPr>
            <p:ph idx="1"/>
          </p:nvPr>
        </p:nvSpPr>
        <p:spPr/>
        <p:txBody>
          <a:bodyPr>
            <a:normAutofit/>
          </a:bodyPr>
          <a:lstStyle/>
          <a:p>
            <a:pPr marL="0" indent="0" algn="just">
              <a:buNone/>
            </a:pPr>
            <a:endParaRPr lang="es-MX" sz="3600" dirty="0"/>
          </a:p>
          <a:p>
            <a:pPr marL="0" indent="0" algn="just">
              <a:buNone/>
            </a:pPr>
            <a:r>
              <a:rPr lang="es-MX" sz="3600" dirty="0"/>
              <a:t>Los alumnos construyen un objeto (por ejemplo, una escultura) en barro, arcilla, plastilina o el material que se disponga y luego lo copian por medio de un dibujo para poder llevar a sus casas una muestra de lo que hicieron. </a:t>
            </a:r>
          </a:p>
        </p:txBody>
      </p:sp>
    </p:spTree>
    <p:extLst>
      <p:ext uri="{BB962C8B-B14F-4D97-AF65-F5344CB8AC3E}">
        <p14:creationId xmlns:p14="http://schemas.microsoft.com/office/powerpoint/2010/main" val="1899937577"/>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89</TotalTime>
  <Words>680</Words>
  <Application>Microsoft Office PowerPoint</Application>
  <PresentationFormat>Panorámica</PresentationFormat>
  <Paragraphs>48</Paragraphs>
  <Slides>14</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14</vt:i4>
      </vt:variant>
    </vt:vector>
  </HeadingPairs>
  <TitlesOfParts>
    <vt:vector size="16" baseType="lpstr">
      <vt:lpstr>Corbel</vt:lpstr>
      <vt:lpstr>Base</vt:lpstr>
      <vt:lpstr>Unidad de aprendizaje II </vt:lpstr>
      <vt:lpstr> Formas y figuras geométricas, triángulos y cuadriláteros.  </vt:lpstr>
      <vt:lpstr>  La enseñanza de las figuras y los cuerpos geométricos  </vt:lpstr>
      <vt:lpstr> COPIADO DE FIGURAS </vt:lpstr>
      <vt:lpstr> OBSERVACIÓN DE OBJETOS GEOMÉTRICOS </vt:lpstr>
      <vt:lpstr> CLASIFICACIONES </vt:lpstr>
      <vt:lpstr> REPRESENTACIONES GRÁFICAS </vt:lpstr>
      <vt:lpstr> SITUACIONES DE PEDIDOS </vt:lpstr>
      <vt:lpstr> COPIA DE UN OBJETO TRIDIMENSIONAL </vt:lpstr>
      <vt:lpstr> COPIA DE UN ESPACIO BIDIMENSIONAL </vt:lpstr>
      <vt:lpstr>SITUACIONES DE SELLADOS</vt:lpstr>
      <vt:lpstr> CONSTRUCCIÓN Y REPRODUCCIÓN DE GUARDAS </vt:lpstr>
      <vt:lpstr>Presentación de PowerPoint</vt:lpstr>
      <vt:lpstr> DICTADO DE FIGURAS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de aprendizaje II </dc:title>
  <dc:creator>María Guadalupe Hernández Vázquez</dc:creator>
  <cp:lastModifiedBy>María Guadalupe Hernández Vázquez</cp:lastModifiedBy>
  <cp:revision>13</cp:revision>
  <dcterms:created xsi:type="dcterms:W3CDTF">2020-03-11T02:35:37Z</dcterms:created>
  <dcterms:modified xsi:type="dcterms:W3CDTF">2020-03-11T04:05:19Z</dcterms:modified>
</cp:coreProperties>
</file>