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BBDE5-AC35-449B-B2D9-1CD3A56EAF5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D9A08F6-D08A-479C-A04C-E6FBAC3C16EF}">
      <dgm:prSet custT="1"/>
      <dgm:spPr/>
      <dgm:t>
        <a:bodyPr/>
        <a:lstStyle/>
        <a:p>
          <a:r>
            <a:rPr lang="es-MX" sz="2000" b="1" i="0" dirty="0"/>
            <a:t>Comparar de manera directa la longitud y capacidad de dos objetos o recipientes.</a:t>
          </a:r>
          <a:endParaRPr lang="en-US" sz="2000" dirty="0"/>
        </a:p>
      </dgm:t>
    </dgm:pt>
    <dgm:pt modelId="{EE541D33-22F7-44B5-A8E5-BDB912CD6440}" type="parTrans" cxnId="{D653ECAA-98BE-4B0E-800B-FB0CE21BCAD0}">
      <dgm:prSet/>
      <dgm:spPr/>
      <dgm:t>
        <a:bodyPr/>
        <a:lstStyle/>
        <a:p>
          <a:endParaRPr lang="en-US" sz="2000"/>
        </a:p>
      </dgm:t>
    </dgm:pt>
    <dgm:pt modelId="{7FA7AEFB-CDB9-4AA6-8A65-9824C5685DCD}" type="sibTrans" cxnId="{D653ECAA-98BE-4B0E-800B-FB0CE21BCAD0}">
      <dgm:prSet/>
      <dgm:spPr/>
      <dgm:t>
        <a:bodyPr/>
        <a:lstStyle/>
        <a:p>
          <a:endParaRPr lang="en-US" sz="2000"/>
        </a:p>
      </dgm:t>
    </dgm:pt>
    <dgm:pt modelId="{D1601B62-8628-45DA-8783-290D26FAE3B9}">
      <dgm:prSet custT="1"/>
      <dgm:spPr/>
      <dgm:t>
        <a:bodyPr/>
        <a:lstStyle/>
        <a:p>
          <a:r>
            <a:rPr lang="es-MX" sz="2000" b="1" i="0"/>
            <a:t>Experimentar con el uso de unidades de medida no convencionales para obtener el largo, ancho o alto de un objeto; la estatura de una persona; la distancia entre dos puntos determinados o la capacidad de un recipiente.</a:t>
          </a:r>
          <a:endParaRPr lang="en-US" sz="2000"/>
        </a:p>
      </dgm:t>
    </dgm:pt>
    <dgm:pt modelId="{6D8FA6C7-2D26-4E5A-95E7-0AD8FB56F243}" type="parTrans" cxnId="{8A4D6679-ADCD-4680-820F-9AAB622121F4}">
      <dgm:prSet/>
      <dgm:spPr/>
      <dgm:t>
        <a:bodyPr/>
        <a:lstStyle/>
        <a:p>
          <a:endParaRPr lang="en-US" sz="2000"/>
        </a:p>
      </dgm:t>
    </dgm:pt>
    <dgm:pt modelId="{2AE8266E-F35A-4AA4-8E09-0CACFE3AFE73}" type="sibTrans" cxnId="{8A4D6679-ADCD-4680-820F-9AAB622121F4}">
      <dgm:prSet/>
      <dgm:spPr/>
      <dgm:t>
        <a:bodyPr/>
        <a:lstStyle/>
        <a:p>
          <a:endParaRPr lang="en-US" sz="2000"/>
        </a:p>
      </dgm:t>
    </dgm:pt>
    <dgm:pt modelId="{5D0513A7-8E8A-4802-AB51-9B31346ABC0B}">
      <dgm:prSet custT="1"/>
      <dgm:spPr/>
      <dgm:t>
        <a:bodyPr/>
        <a:lstStyle/>
        <a:p>
          <a:r>
            <a:rPr lang="es-MX" sz="2000" b="1" i="0"/>
            <a:t>Anticipar y verificar longitudes y capacidades con el uso de unidades de medida no convencionales.</a:t>
          </a:r>
          <a:endParaRPr lang="en-US" sz="2000"/>
        </a:p>
      </dgm:t>
    </dgm:pt>
    <dgm:pt modelId="{4B6B452D-2588-4B17-BCE0-19D8D82A36B0}" type="parTrans" cxnId="{EFB36273-028D-4E67-9215-AC734A05CBC3}">
      <dgm:prSet/>
      <dgm:spPr/>
      <dgm:t>
        <a:bodyPr/>
        <a:lstStyle/>
        <a:p>
          <a:endParaRPr lang="en-US" sz="2000"/>
        </a:p>
      </dgm:t>
    </dgm:pt>
    <dgm:pt modelId="{0318EABF-C502-4034-96A7-0D6E4FE4E355}" type="sibTrans" cxnId="{EFB36273-028D-4E67-9215-AC734A05CBC3}">
      <dgm:prSet/>
      <dgm:spPr/>
      <dgm:t>
        <a:bodyPr/>
        <a:lstStyle/>
        <a:p>
          <a:endParaRPr lang="en-US" sz="2000"/>
        </a:p>
      </dgm:t>
    </dgm:pt>
    <dgm:pt modelId="{12FC80CD-166F-4420-A8C0-7774C5777E85}">
      <dgm:prSet custT="1"/>
      <dgm:spPr/>
      <dgm:t>
        <a:bodyPr/>
        <a:lstStyle/>
        <a:p>
          <a:r>
            <a:rPr lang="es-MX" sz="2000" b="1" i="0"/>
            <a:t>Reconocer la longitud y la capacidad mayor, igual o menor entre dos objetos o puntos, y entre recipientes.</a:t>
          </a:r>
          <a:endParaRPr lang="en-US" sz="2000"/>
        </a:p>
      </dgm:t>
    </dgm:pt>
    <dgm:pt modelId="{EC2E8E38-58CF-4639-8F95-96E01A616501}" type="parTrans" cxnId="{D5180167-DD32-4DBF-B04E-8C989C86E585}">
      <dgm:prSet/>
      <dgm:spPr/>
      <dgm:t>
        <a:bodyPr/>
        <a:lstStyle/>
        <a:p>
          <a:endParaRPr lang="en-US" sz="2000"/>
        </a:p>
      </dgm:t>
    </dgm:pt>
    <dgm:pt modelId="{D4D5D895-A83C-4E7D-AEC6-CE26F00A3B4C}" type="sibTrans" cxnId="{D5180167-DD32-4DBF-B04E-8C989C86E585}">
      <dgm:prSet/>
      <dgm:spPr/>
      <dgm:t>
        <a:bodyPr/>
        <a:lstStyle/>
        <a:p>
          <a:endParaRPr lang="en-US" sz="2000"/>
        </a:p>
      </dgm:t>
    </dgm:pt>
    <dgm:pt modelId="{BF7FAC1E-E31E-41F4-BE2B-736EAD6CBDF7}">
      <dgm:prSet custT="1"/>
      <dgm:spPr/>
      <dgm:t>
        <a:bodyPr/>
        <a:lstStyle/>
        <a:p>
          <a:r>
            <a:rPr lang="es-MX" sz="2000" b="1" i="0"/>
            <a:t>Encontrar objetos o recipientes que compartan la misma longitud (en alguna de sus dimensiones) o capacidad.</a:t>
          </a:r>
          <a:endParaRPr lang="en-US" sz="2000"/>
        </a:p>
      </dgm:t>
    </dgm:pt>
    <dgm:pt modelId="{2C38534B-11B3-434E-B1E9-AA44D5273E84}" type="parTrans" cxnId="{DA1AFC4E-5B01-4578-A105-F6A075FFDD2F}">
      <dgm:prSet/>
      <dgm:spPr/>
      <dgm:t>
        <a:bodyPr/>
        <a:lstStyle/>
        <a:p>
          <a:endParaRPr lang="en-US" sz="2000"/>
        </a:p>
      </dgm:t>
    </dgm:pt>
    <dgm:pt modelId="{250937FE-36BB-47DC-929D-5A7C059BD1D6}" type="sibTrans" cxnId="{DA1AFC4E-5B01-4578-A105-F6A075FFDD2F}">
      <dgm:prSet/>
      <dgm:spPr/>
      <dgm:t>
        <a:bodyPr/>
        <a:lstStyle/>
        <a:p>
          <a:endParaRPr lang="en-US" sz="2000"/>
        </a:p>
      </dgm:t>
    </dgm:pt>
    <dgm:pt modelId="{AF7DFB3D-53E0-4A90-B268-F8E086E4635F}">
      <dgm:prSet custT="1"/>
      <dgm:spPr/>
      <dgm:t>
        <a:bodyPr/>
        <a:lstStyle/>
        <a:p>
          <a:r>
            <a:rPr lang="es-MX" sz="1800" b="1" i="0" dirty="0"/>
            <a:t>Ordenar actividades de arriba hacia abajo en una columna en función del tiempo de un día. Organizar el tiempo de una semana y un mes en una tabla, registrando eventos que son familiares e identificando secuencias y repetición de sucesos.</a:t>
          </a:r>
          <a:endParaRPr lang="en-US" sz="1800" dirty="0"/>
        </a:p>
      </dgm:t>
    </dgm:pt>
    <dgm:pt modelId="{2E95A9AE-0163-4025-A0AB-CF0F6F23898D}" type="parTrans" cxnId="{D5E21D45-7FA9-4D57-B891-EAF66C013058}">
      <dgm:prSet/>
      <dgm:spPr/>
      <dgm:t>
        <a:bodyPr/>
        <a:lstStyle/>
        <a:p>
          <a:endParaRPr lang="en-US" sz="2000"/>
        </a:p>
      </dgm:t>
    </dgm:pt>
    <dgm:pt modelId="{B2183809-A31E-4977-8647-7CB79FC9CFAA}" type="sibTrans" cxnId="{D5E21D45-7FA9-4D57-B891-EAF66C013058}">
      <dgm:prSet/>
      <dgm:spPr/>
      <dgm:t>
        <a:bodyPr/>
        <a:lstStyle/>
        <a:p>
          <a:endParaRPr lang="en-US" sz="2000"/>
        </a:p>
      </dgm:t>
    </dgm:pt>
    <dgm:pt modelId="{4EEA97EC-651B-4755-AE05-FF47089AEC4E}" type="pres">
      <dgm:prSet presAssocID="{818BBDE5-AC35-449B-B2D9-1CD3A56EAF5A}" presName="linear" presStyleCnt="0">
        <dgm:presLayoutVars>
          <dgm:animLvl val="lvl"/>
          <dgm:resizeHandles val="exact"/>
        </dgm:presLayoutVars>
      </dgm:prSet>
      <dgm:spPr/>
    </dgm:pt>
    <dgm:pt modelId="{E7C87EC5-25B6-47B4-BFE3-7D3D503AB714}" type="pres">
      <dgm:prSet presAssocID="{2D9A08F6-D08A-479C-A04C-E6FBAC3C16E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1C5B537-D98F-4C12-B5DF-8E28CD0CB4E7}" type="pres">
      <dgm:prSet presAssocID="{7FA7AEFB-CDB9-4AA6-8A65-9824C5685DCD}" presName="spacer" presStyleCnt="0"/>
      <dgm:spPr/>
    </dgm:pt>
    <dgm:pt modelId="{9350D8C9-0083-470F-8F29-C27D5E53FBA3}" type="pres">
      <dgm:prSet presAssocID="{D1601B62-8628-45DA-8783-290D26FAE3B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3045EF9-BFC1-4189-AD2E-7C9BBC45A845}" type="pres">
      <dgm:prSet presAssocID="{2AE8266E-F35A-4AA4-8E09-0CACFE3AFE73}" presName="spacer" presStyleCnt="0"/>
      <dgm:spPr/>
    </dgm:pt>
    <dgm:pt modelId="{88EEF511-BAE1-4A22-833F-67384F4248E4}" type="pres">
      <dgm:prSet presAssocID="{5D0513A7-8E8A-4802-AB51-9B31346ABC0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5391706-DA89-43AB-B21C-10A5D741949B}" type="pres">
      <dgm:prSet presAssocID="{0318EABF-C502-4034-96A7-0D6E4FE4E355}" presName="spacer" presStyleCnt="0"/>
      <dgm:spPr/>
    </dgm:pt>
    <dgm:pt modelId="{DA08EFA7-9B27-472F-B8E4-9984C22D6AB1}" type="pres">
      <dgm:prSet presAssocID="{12FC80CD-166F-4420-A8C0-7774C5777E8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0962C57-60CD-48E5-8DF1-B91EC19CCAC2}" type="pres">
      <dgm:prSet presAssocID="{D4D5D895-A83C-4E7D-AEC6-CE26F00A3B4C}" presName="spacer" presStyleCnt="0"/>
      <dgm:spPr/>
    </dgm:pt>
    <dgm:pt modelId="{364C3527-F18C-4E2A-8C10-A9FE8A07FA41}" type="pres">
      <dgm:prSet presAssocID="{BF7FAC1E-E31E-41F4-BE2B-736EAD6CBDF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FC526EE-4948-4A9F-B9A8-4892275EA611}" type="pres">
      <dgm:prSet presAssocID="{250937FE-36BB-47DC-929D-5A7C059BD1D6}" presName="spacer" presStyleCnt="0"/>
      <dgm:spPr/>
    </dgm:pt>
    <dgm:pt modelId="{F0225E1E-A1E2-4E51-BE85-C6B6A1F620B0}" type="pres">
      <dgm:prSet presAssocID="{AF7DFB3D-53E0-4A90-B268-F8E086E4635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6BEC12C-5ACA-490A-B335-FE3C1401BAEC}" type="presOf" srcId="{12FC80CD-166F-4420-A8C0-7774C5777E85}" destId="{DA08EFA7-9B27-472F-B8E4-9984C22D6AB1}" srcOrd="0" destOrd="0" presId="urn:microsoft.com/office/officeart/2005/8/layout/vList2"/>
    <dgm:cxn modelId="{BF891C3F-EECC-43D5-B0A5-EB18CF4FCBB1}" type="presOf" srcId="{5D0513A7-8E8A-4802-AB51-9B31346ABC0B}" destId="{88EEF511-BAE1-4A22-833F-67384F4248E4}" srcOrd="0" destOrd="0" presId="urn:microsoft.com/office/officeart/2005/8/layout/vList2"/>
    <dgm:cxn modelId="{D5E21D45-7FA9-4D57-B891-EAF66C013058}" srcId="{818BBDE5-AC35-449B-B2D9-1CD3A56EAF5A}" destId="{AF7DFB3D-53E0-4A90-B268-F8E086E4635F}" srcOrd="5" destOrd="0" parTransId="{2E95A9AE-0163-4025-A0AB-CF0F6F23898D}" sibTransId="{B2183809-A31E-4977-8647-7CB79FC9CFAA}"/>
    <dgm:cxn modelId="{D5180167-DD32-4DBF-B04E-8C989C86E585}" srcId="{818BBDE5-AC35-449B-B2D9-1CD3A56EAF5A}" destId="{12FC80CD-166F-4420-A8C0-7774C5777E85}" srcOrd="3" destOrd="0" parTransId="{EC2E8E38-58CF-4639-8F95-96E01A616501}" sibTransId="{D4D5D895-A83C-4E7D-AEC6-CE26F00A3B4C}"/>
    <dgm:cxn modelId="{DA1AFC4E-5B01-4578-A105-F6A075FFDD2F}" srcId="{818BBDE5-AC35-449B-B2D9-1CD3A56EAF5A}" destId="{BF7FAC1E-E31E-41F4-BE2B-736EAD6CBDF7}" srcOrd="4" destOrd="0" parTransId="{2C38534B-11B3-434E-B1E9-AA44D5273E84}" sibTransId="{250937FE-36BB-47DC-929D-5A7C059BD1D6}"/>
    <dgm:cxn modelId="{8F17BE50-7AF4-4AA3-B8CE-0C689B92B1A5}" type="presOf" srcId="{818BBDE5-AC35-449B-B2D9-1CD3A56EAF5A}" destId="{4EEA97EC-651B-4755-AE05-FF47089AEC4E}" srcOrd="0" destOrd="0" presId="urn:microsoft.com/office/officeart/2005/8/layout/vList2"/>
    <dgm:cxn modelId="{EFB36273-028D-4E67-9215-AC734A05CBC3}" srcId="{818BBDE5-AC35-449B-B2D9-1CD3A56EAF5A}" destId="{5D0513A7-8E8A-4802-AB51-9B31346ABC0B}" srcOrd="2" destOrd="0" parTransId="{4B6B452D-2588-4B17-BCE0-19D8D82A36B0}" sibTransId="{0318EABF-C502-4034-96A7-0D6E4FE4E355}"/>
    <dgm:cxn modelId="{25D59B75-FAE6-4431-9B52-3607A6EA022F}" type="presOf" srcId="{AF7DFB3D-53E0-4A90-B268-F8E086E4635F}" destId="{F0225E1E-A1E2-4E51-BE85-C6B6A1F620B0}" srcOrd="0" destOrd="0" presId="urn:microsoft.com/office/officeart/2005/8/layout/vList2"/>
    <dgm:cxn modelId="{8A4D6679-ADCD-4680-820F-9AAB622121F4}" srcId="{818BBDE5-AC35-449B-B2D9-1CD3A56EAF5A}" destId="{D1601B62-8628-45DA-8783-290D26FAE3B9}" srcOrd="1" destOrd="0" parTransId="{6D8FA6C7-2D26-4E5A-95E7-0AD8FB56F243}" sibTransId="{2AE8266E-F35A-4AA4-8E09-0CACFE3AFE73}"/>
    <dgm:cxn modelId="{36920888-EAC1-4E9B-A9D5-DBF6C1D8DA16}" type="presOf" srcId="{2D9A08F6-D08A-479C-A04C-E6FBAC3C16EF}" destId="{E7C87EC5-25B6-47B4-BFE3-7D3D503AB714}" srcOrd="0" destOrd="0" presId="urn:microsoft.com/office/officeart/2005/8/layout/vList2"/>
    <dgm:cxn modelId="{30EE079F-D33C-4F96-A9F1-A3FD3981EB71}" type="presOf" srcId="{BF7FAC1E-E31E-41F4-BE2B-736EAD6CBDF7}" destId="{364C3527-F18C-4E2A-8C10-A9FE8A07FA41}" srcOrd="0" destOrd="0" presId="urn:microsoft.com/office/officeart/2005/8/layout/vList2"/>
    <dgm:cxn modelId="{D653ECAA-98BE-4B0E-800B-FB0CE21BCAD0}" srcId="{818BBDE5-AC35-449B-B2D9-1CD3A56EAF5A}" destId="{2D9A08F6-D08A-479C-A04C-E6FBAC3C16EF}" srcOrd="0" destOrd="0" parTransId="{EE541D33-22F7-44B5-A8E5-BDB912CD6440}" sibTransId="{7FA7AEFB-CDB9-4AA6-8A65-9824C5685DCD}"/>
    <dgm:cxn modelId="{4D9790F2-7526-45A6-809B-CF21B57BC16C}" type="presOf" srcId="{D1601B62-8628-45DA-8783-290D26FAE3B9}" destId="{9350D8C9-0083-470F-8F29-C27D5E53FBA3}" srcOrd="0" destOrd="0" presId="urn:microsoft.com/office/officeart/2005/8/layout/vList2"/>
    <dgm:cxn modelId="{120B7AA6-FD5B-44F2-8CAB-5E4543DBEE2C}" type="presParOf" srcId="{4EEA97EC-651B-4755-AE05-FF47089AEC4E}" destId="{E7C87EC5-25B6-47B4-BFE3-7D3D503AB714}" srcOrd="0" destOrd="0" presId="urn:microsoft.com/office/officeart/2005/8/layout/vList2"/>
    <dgm:cxn modelId="{6EAC43B9-B3D7-48F2-B769-C48FBE3069DA}" type="presParOf" srcId="{4EEA97EC-651B-4755-AE05-FF47089AEC4E}" destId="{11C5B537-D98F-4C12-B5DF-8E28CD0CB4E7}" srcOrd="1" destOrd="0" presId="urn:microsoft.com/office/officeart/2005/8/layout/vList2"/>
    <dgm:cxn modelId="{75FC371F-519A-4B42-A335-26634074E695}" type="presParOf" srcId="{4EEA97EC-651B-4755-AE05-FF47089AEC4E}" destId="{9350D8C9-0083-470F-8F29-C27D5E53FBA3}" srcOrd="2" destOrd="0" presId="urn:microsoft.com/office/officeart/2005/8/layout/vList2"/>
    <dgm:cxn modelId="{00077DEE-63AB-4B01-9B66-BC4D1855318B}" type="presParOf" srcId="{4EEA97EC-651B-4755-AE05-FF47089AEC4E}" destId="{73045EF9-BFC1-4189-AD2E-7C9BBC45A845}" srcOrd="3" destOrd="0" presId="urn:microsoft.com/office/officeart/2005/8/layout/vList2"/>
    <dgm:cxn modelId="{1B80DB88-2068-4210-AC2E-32E64221133E}" type="presParOf" srcId="{4EEA97EC-651B-4755-AE05-FF47089AEC4E}" destId="{88EEF511-BAE1-4A22-833F-67384F4248E4}" srcOrd="4" destOrd="0" presId="urn:microsoft.com/office/officeart/2005/8/layout/vList2"/>
    <dgm:cxn modelId="{9C50705D-6D24-4244-AA33-8366CE4A3AC7}" type="presParOf" srcId="{4EEA97EC-651B-4755-AE05-FF47089AEC4E}" destId="{05391706-DA89-43AB-B21C-10A5D741949B}" srcOrd="5" destOrd="0" presId="urn:microsoft.com/office/officeart/2005/8/layout/vList2"/>
    <dgm:cxn modelId="{4BF5B73C-C324-4BDF-917D-7B5397C4BBD7}" type="presParOf" srcId="{4EEA97EC-651B-4755-AE05-FF47089AEC4E}" destId="{DA08EFA7-9B27-472F-B8E4-9984C22D6AB1}" srcOrd="6" destOrd="0" presId="urn:microsoft.com/office/officeart/2005/8/layout/vList2"/>
    <dgm:cxn modelId="{C6D6410A-0845-4FE5-A468-B1AF14B69D14}" type="presParOf" srcId="{4EEA97EC-651B-4755-AE05-FF47089AEC4E}" destId="{90962C57-60CD-48E5-8DF1-B91EC19CCAC2}" srcOrd="7" destOrd="0" presId="urn:microsoft.com/office/officeart/2005/8/layout/vList2"/>
    <dgm:cxn modelId="{4243A9FC-C872-433A-AFB0-E9B94D90EC81}" type="presParOf" srcId="{4EEA97EC-651B-4755-AE05-FF47089AEC4E}" destId="{364C3527-F18C-4E2A-8C10-A9FE8A07FA41}" srcOrd="8" destOrd="0" presId="urn:microsoft.com/office/officeart/2005/8/layout/vList2"/>
    <dgm:cxn modelId="{2C85AFE8-2D26-4A57-9C73-6B73B6A461D1}" type="presParOf" srcId="{4EEA97EC-651B-4755-AE05-FF47089AEC4E}" destId="{1FC526EE-4948-4A9F-B9A8-4892275EA611}" srcOrd="9" destOrd="0" presId="urn:microsoft.com/office/officeart/2005/8/layout/vList2"/>
    <dgm:cxn modelId="{FE5D7904-08A9-42E4-BD6E-2B22182A6800}" type="presParOf" srcId="{4EEA97EC-651B-4755-AE05-FF47089AEC4E}" destId="{F0225E1E-A1E2-4E51-BE85-C6B6A1F620B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87EC5-25B6-47B4-BFE3-7D3D503AB714}">
      <dsp:nvSpPr>
        <dsp:cNvPr id="0" name=""/>
        <dsp:cNvSpPr/>
      </dsp:nvSpPr>
      <dsp:spPr>
        <a:xfrm>
          <a:off x="0" y="2132"/>
          <a:ext cx="9921509" cy="9975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dirty="0"/>
            <a:t>Comparar de manera directa la longitud y capacidad de dos objetos o recipientes.</a:t>
          </a:r>
          <a:endParaRPr lang="en-US" sz="2000" kern="1200" dirty="0"/>
        </a:p>
      </dsp:txBody>
      <dsp:txXfrm>
        <a:off x="48696" y="50828"/>
        <a:ext cx="9824117" cy="900142"/>
      </dsp:txXfrm>
    </dsp:sp>
    <dsp:sp modelId="{9350D8C9-0083-470F-8F29-C27D5E53FBA3}">
      <dsp:nvSpPr>
        <dsp:cNvPr id="0" name=""/>
        <dsp:cNvSpPr/>
      </dsp:nvSpPr>
      <dsp:spPr>
        <a:xfrm>
          <a:off x="0" y="1012506"/>
          <a:ext cx="9921509" cy="997534"/>
        </a:xfrm>
        <a:prstGeom prst="roundRect">
          <a:avLst/>
        </a:prstGeom>
        <a:solidFill>
          <a:schemeClr val="accent2">
            <a:hueOff val="-3953144"/>
            <a:satOff val="18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/>
            <a:t>Experimentar con el uso de unidades de medida no convencionales para obtener el largo, ancho o alto de un objeto; la estatura de una persona; la distancia entre dos puntos determinados o la capacidad de un recipiente.</a:t>
          </a:r>
          <a:endParaRPr lang="en-US" sz="2000" kern="1200"/>
        </a:p>
      </dsp:txBody>
      <dsp:txXfrm>
        <a:off x="48696" y="1061202"/>
        <a:ext cx="9824117" cy="900142"/>
      </dsp:txXfrm>
    </dsp:sp>
    <dsp:sp modelId="{88EEF511-BAE1-4A22-833F-67384F4248E4}">
      <dsp:nvSpPr>
        <dsp:cNvPr id="0" name=""/>
        <dsp:cNvSpPr/>
      </dsp:nvSpPr>
      <dsp:spPr>
        <a:xfrm>
          <a:off x="0" y="2022880"/>
          <a:ext cx="9921509" cy="997534"/>
        </a:xfrm>
        <a:prstGeom prst="roundRect">
          <a:avLst/>
        </a:prstGeom>
        <a:solidFill>
          <a:schemeClr val="accent2">
            <a:hueOff val="-7906288"/>
            <a:satOff val="36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/>
            <a:t>Anticipar y verificar longitudes y capacidades con el uso de unidades de medida no convencionales.</a:t>
          </a:r>
          <a:endParaRPr lang="en-US" sz="2000" kern="1200"/>
        </a:p>
      </dsp:txBody>
      <dsp:txXfrm>
        <a:off x="48696" y="2071576"/>
        <a:ext cx="9824117" cy="900142"/>
      </dsp:txXfrm>
    </dsp:sp>
    <dsp:sp modelId="{DA08EFA7-9B27-472F-B8E4-9984C22D6AB1}">
      <dsp:nvSpPr>
        <dsp:cNvPr id="0" name=""/>
        <dsp:cNvSpPr/>
      </dsp:nvSpPr>
      <dsp:spPr>
        <a:xfrm>
          <a:off x="0" y="3033254"/>
          <a:ext cx="9921509" cy="997534"/>
        </a:xfrm>
        <a:prstGeom prst="roundRect">
          <a:avLst/>
        </a:prstGeom>
        <a:solidFill>
          <a:schemeClr val="accent2">
            <a:hueOff val="-11859433"/>
            <a:satOff val="54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/>
            <a:t>Reconocer la longitud y la capacidad mayor, igual o menor entre dos objetos o puntos, y entre recipientes.</a:t>
          </a:r>
          <a:endParaRPr lang="en-US" sz="2000" kern="1200"/>
        </a:p>
      </dsp:txBody>
      <dsp:txXfrm>
        <a:off x="48696" y="3081950"/>
        <a:ext cx="9824117" cy="900142"/>
      </dsp:txXfrm>
    </dsp:sp>
    <dsp:sp modelId="{364C3527-F18C-4E2A-8C10-A9FE8A07FA41}">
      <dsp:nvSpPr>
        <dsp:cNvPr id="0" name=""/>
        <dsp:cNvSpPr/>
      </dsp:nvSpPr>
      <dsp:spPr>
        <a:xfrm>
          <a:off x="0" y="4043628"/>
          <a:ext cx="9921509" cy="997534"/>
        </a:xfrm>
        <a:prstGeom prst="roundRect">
          <a:avLst/>
        </a:prstGeom>
        <a:solidFill>
          <a:schemeClr val="accent2">
            <a:hueOff val="-15812576"/>
            <a:satOff val="72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/>
            <a:t>Encontrar objetos o recipientes que compartan la misma longitud (en alguna de sus dimensiones) o capacidad.</a:t>
          </a:r>
          <a:endParaRPr lang="en-US" sz="2000" kern="1200"/>
        </a:p>
      </dsp:txBody>
      <dsp:txXfrm>
        <a:off x="48696" y="4092324"/>
        <a:ext cx="9824117" cy="900142"/>
      </dsp:txXfrm>
    </dsp:sp>
    <dsp:sp modelId="{F0225E1E-A1E2-4E51-BE85-C6B6A1F620B0}">
      <dsp:nvSpPr>
        <dsp:cNvPr id="0" name=""/>
        <dsp:cNvSpPr/>
      </dsp:nvSpPr>
      <dsp:spPr>
        <a:xfrm>
          <a:off x="0" y="5054002"/>
          <a:ext cx="9921509" cy="997534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i="0" kern="1200" dirty="0"/>
            <a:t>Ordenar actividades de arriba hacia abajo en una columna en función del tiempo de un día. Organizar el tiempo de una semana y un mes en una tabla, registrando eventos que son familiares e identificando secuencias y repetición de sucesos.</a:t>
          </a:r>
          <a:endParaRPr lang="en-US" sz="1800" kern="1200" dirty="0"/>
        </a:p>
      </dsp:txBody>
      <dsp:txXfrm>
        <a:off x="48696" y="5102698"/>
        <a:ext cx="9824117" cy="900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D8AF87B-3F79-4377-A077-41F9617DE60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CC8D930-3775-4AE9-BD59-12971222F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595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7B-3F79-4377-A077-41F9617DE60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D930-3775-4AE9-BD59-12971222F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812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7B-3F79-4377-A077-41F9617DE60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D930-3775-4AE9-BD59-12971222F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467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7B-3F79-4377-A077-41F9617DE60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D930-3775-4AE9-BD59-12971222F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4075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7B-3F79-4377-A077-41F9617DE60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D930-3775-4AE9-BD59-12971222F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5927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7B-3F79-4377-A077-41F9617DE60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D930-3775-4AE9-BD59-12971222F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555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7B-3F79-4377-A077-41F9617DE60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D930-3775-4AE9-BD59-12971222F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921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D8AF87B-3F79-4377-A077-41F9617DE60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D930-3775-4AE9-BD59-12971222F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8028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D8AF87B-3F79-4377-A077-41F9617DE60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D930-3775-4AE9-BD59-12971222F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818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7B-3F79-4377-A077-41F9617DE60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D930-3775-4AE9-BD59-12971222F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5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7B-3F79-4377-A077-41F9617DE60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D930-3775-4AE9-BD59-12971222F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795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7B-3F79-4377-A077-41F9617DE60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D930-3775-4AE9-BD59-12971222F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689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7B-3F79-4377-A077-41F9617DE60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D930-3775-4AE9-BD59-12971222F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574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7B-3F79-4377-A077-41F9617DE60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D930-3775-4AE9-BD59-12971222F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066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7B-3F79-4377-A077-41F9617DE60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D930-3775-4AE9-BD59-12971222F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549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7B-3F79-4377-A077-41F9617DE60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D930-3775-4AE9-BD59-12971222F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991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F87B-3F79-4377-A077-41F9617DE60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D930-3775-4AE9-BD59-12971222F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040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D8AF87B-3F79-4377-A077-41F9617DE60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CC8D930-3775-4AE9-BD59-12971222F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315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5D23E-9335-4FAB-ACA8-9B3B7EC6D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417" y="260972"/>
            <a:ext cx="9647583" cy="2387600"/>
          </a:xfrm>
        </p:spPr>
        <p:txBody>
          <a:bodyPr/>
          <a:lstStyle/>
          <a:p>
            <a:r>
              <a:rPr lang="es-MX" dirty="0"/>
              <a:t>UNIDAD DE APRENDIZAJE III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A532E2-89EE-488B-B12C-72554E53E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1215" y="3429000"/>
            <a:ext cx="8825658" cy="861420"/>
          </a:xfrm>
        </p:spPr>
        <p:txBody>
          <a:bodyPr>
            <a:noAutofit/>
          </a:bodyPr>
          <a:lstStyle/>
          <a:p>
            <a:r>
              <a:rPr lang="es-ES_tradnl" sz="2400" b="1" dirty="0"/>
              <a:t>Las magnitudes y medidas, su enseñanza y aprendizaje en el plan y programa de estudios de educación preescolar </a:t>
            </a:r>
            <a:endParaRPr lang="es-MX" sz="2400" b="1" dirty="0"/>
          </a:p>
          <a:p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694634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E99C2-6827-419C-AB1A-AA55A037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TAREA PARA ENTREGAR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B5AD30-D310-479D-AE54-B92475F49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124200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dirty="0"/>
              <a:t>Realizar una matriz analítica </a:t>
            </a:r>
            <a:r>
              <a:rPr lang="es-ES_tradnl" sz="2800" b="1" dirty="0"/>
              <a:t>de los aprendizajes clave, con la finalidad de identificar los contenidos que se deben trabajar en educación preescolar. (Magnitudes y medidas)</a:t>
            </a:r>
          </a:p>
          <a:p>
            <a:pPr marL="0" indent="0">
              <a:buNone/>
            </a:pPr>
            <a:endParaRPr lang="es-MX" sz="2800" b="1" dirty="0"/>
          </a:p>
          <a:p>
            <a:pPr marL="0" indent="0">
              <a:buNone/>
            </a:pPr>
            <a:r>
              <a:rPr lang="es-MX" sz="2800" b="1" dirty="0"/>
              <a:t>Subir a escuela en red.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487288D-F69B-4313-8B21-12F2EE9D0CF5}"/>
              </a:ext>
            </a:extLst>
          </p:cNvPr>
          <p:cNvSpPr txBox="1">
            <a:spLocks/>
          </p:cNvSpPr>
          <p:nvPr/>
        </p:nvSpPr>
        <p:spPr>
          <a:xfrm>
            <a:off x="1154954" y="2603500"/>
            <a:ext cx="9340768" cy="431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800" b="1" dirty="0"/>
              <a:t>Leer páginas 244 – 246 del libro de Aprendizajes claves.</a:t>
            </a:r>
          </a:p>
        </p:txBody>
      </p:sp>
    </p:spTree>
    <p:extLst>
      <p:ext uri="{BB962C8B-B14F-4D97-AF65-F5344CB8AC3E}">
        <p14:creationId xmlns:p14="http://schemas.microsoft.com/office/powerpoint/2010/main" val="927938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9D5C20-6CAD-449B-8159-275550F41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23" t="32495" r="10231" b="34470"/>
          <a:stretch/>
        </p:blipFill>
        <p:spPr>
          <a:xfrm>
            <a:off x="1505244" y="1448972"/>
            <a:ext cx="9678571" cy="470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10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3375FAF-2096-494E-BAB7-EC0550B91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1" t="25873" r="62038" b="7899"/>
          <a:stretch/>
        </p:blipFill>
        <p:spPr>
          <a:xfrm>
            <a:off x="855502" y="571500"/>
            <a:ext cx="10680006" cy="58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5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0F2D4-2595-43B2-8239-DC97D7B8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800" b="1" dirty="0"/>
              <a:t>Propósito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6AA4BE-7CA0-4B0B-AC19-23388AB4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5" y="2824439"/>
            <a:ext cx="10515600" cy="248133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_tradnl" sz="3200" b="1" dirty="0"/>
              <a:t>En esta unidad, los estudiantes de las Escuelas Normales conocerán y analizarán los contenidos del programa de estudios de la educación preescolar de Matemáticas en función de los aprendizajes, de su coherencia, continuidad y gradualidad en los niveles educativos, por medio de los productos y evidencias realizadas, a fin de aplicarlos en su desarrollo profesional. 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85754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DB582-6D52-4721-AD1E-B5E5F69C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ACTIVIDADES: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2CD8A4-04D2-43BC-90E4-1E25271C5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66" y="2700267"/>
            <a:ext cx="10838263" cy="3289715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2400" b="1" dirty="0"/>
              <a:t>Determinar los aprendizajes y saberes que consideran debe alcanzar   un niño al terminar la etapa preescolar con respecto al tema de medida.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400" b="1" dirty="0"/>
          </a:p>
          <a:p>
            <a:pPr marL="514350" indent="-514350" algn="just">
              <a:buFont typeface="+mj-lt"/>
              <a:buAutoNum type="arabicPeriod"/>
            </a:pPr>
            <a:r>
              <a:rPr lang="es-ES" sz="2400" b="1" dirty="0"/>
              <a:t>Revisar y analizar los propósitos del preescolar referente al campo de pensamiento matemático, así como los aprendizajes esperados del eje de Forma, Espacio y Medida en específico el espacio y las formas y cuerpos geométricos.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400" b="1" dirty="0"/>
          </a:p>
          <a:p>
            <a:pPr marL="514350" indent="-514350" algn="just">
              <a:buFont typeface="+mj-lt"/>
              <a:buAutoNum type="arabicPeriod"/>
            </a:pPr>
            <a:r>
              <a:rPr lang="es-ES" sz="2400" b="1" dirty="0"/>
              <a:t>Identificar lo que el niño de preescolar debe saber y hacer en el área de medida </a:t>
            </a:r>
            <a:endParaRPr lang="es-MX" sz="2400" b="1" dirty="0"/>
          </a:p>
          <a:p>
            <a:pPr marL="514350" indent="-514350" algn="just">
              <a:buFont typeface="+mj-lt"/>
              <a:buAutoNum type="arabicPeriod"/>
            </a:pPr>
            <a:endParaRPr lang="es-MX" sz="2400" b="1" dirty="0"/>
          </a:p>
          <a:p>
            <a:pPr marL="0" indent="0" algn="just">
              <a:buNone/>
            </a:pPr>
            <a:endParaRPr lang="es-MX" sz="2400" b="1" dirty="0"/>
          </a:p>
          <a:p>
            <a:pPr marL="0" indent="0" algn="just">
              <a:buNone/>
            </a:pP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42240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F622E-925D-4600-BE72-CAE2970E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242" y="933912"/>
            <a:ext cx="9725081" cy="706964"/>
          </a:xfrm>
        </p:spPr>
        <p:txBody>
          <a:bodyPr/>
          <a:lstStyle/>
          <a:p>
            <a:r>
              <a:rPr lang="es-MX" b="1" dirty="0"/>
              <a:t>Propósitos para la educación preescolar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DA73D1-6A02-4F05-94AE-DFCA1EAB6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2266122"/>
            <a:ext cx="10906539" cy="375367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2400" dirty="0"/>
              <a:t>Usar el razonamiento matemático en situaciones diversas que demanden utilizar el conteo y los primeros números.</a:t>
            </a:r>
          </a:p>
          <a:p>
            <a:pPr marL="0" indent="0" algn="just">
              <a:buNone/>
            </a:pPr>
            <a:endParaRPr lang="es-MX" sz="2400" dirty="0"/>
          </a:p>
          <a:p>
            <a:pPr marL="0" indent="0" algn="just">
              <a:buNone/>
            </a:pPr>
            <a:r>
              <a:rPr lang="es-MX" sz="2400" dirty="0"/>
              <a:t>Comprender las relaciones entre los datos de un problema y usar procedimientos propios para resolverlos.</a:t>
            </a:r>
          </a:p>
          <a:p>
            <a:pPr marL="0" indent="0" algn="just">
              <a:buNone/>
            </a:pPr>
            <a:endParaRPr lang="es-MX" sz="2400" dirty="0"/>
          </a:p>
          <a:p>
            <a:pPr marL="0" indent="0" algn="just">
              <a:buNone/>
            </a:pPr>
            <a:r>
              <a:rPr lang="es-MX" sz="2400" dirty="0">
                <a:highlight>
                  <a:srgbClr val="FFFF00"/>
                </a:highlight>
              </a:rPr>
              <a:t>Razonar para reconocer atributos, comparar y medir la longitud de objetos y la capacidad de recipientes, así como para reconocer el orden temporal de diferentes sucesos y ubicar objetos en el espacio.</a:t>
            </a:r>
          </a:p>
        </p:txBody>
      </p:sp>
    </p:spTree>
    <p:extLst>
      <p:ext uri="{BB962C8B-B14F-4D97-AF65-F5344CB8AC3E}">
        <p14:creationId xmlns:p14="http://schemas.microsoft.com/office/powerpoint/2010/main" val="207134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FEE07-3565-4A67-B6E3-3D88964C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973668"/>
            <a:ext cx="10800521" cy="706964"/>
          </a:xfrm>
        </p:spPr>
        <p:txBody>
          <a:bodyPr/>
          <a:lstStyle/>
          <a:p>
            <a:r>
              <a:rPr lang="es-MX" b="1" dirty="0"/>
              <a:t>Descripción de los organizadores curriculares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D22277-1624-41CC-85F8-1C22EECB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4" y="2292626"/>
            <a:ext cx="11357112" cy="3846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Los Aprendizajes esperados se agrupan por distintos tipos de problemáticas que, para su tratamiento y resolución, requieren de conocimientos matemáticos diferentes, clasificados por la propia disciplina. Estos se presentan en tres organizadores curriculares: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Número, álgebra y variación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Forma, espacio y medida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Análisis de datos</a:t>
            </a:r>
          </a:p>
          <a:p>
            <a:pPr marL="0" indent="0" algn="just">
              <a:buNone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Respecto a la medición, el propósito es que los niños tengan experiencias que les permitan empezar a identificar las magnitudes de longitud, capacidad y tiempo mediante situaciones problemáticas que implican la comparación directa (en el caso de longitud y capacidad) o con el uso de un intermediario y la medición con unidades no convencionales.</a:t>
            </a:r>
          </a:p>
        </p:txBody>
      </p:sp>
    </p:spTree>
    <p:extLst>
      <p:ext uri="{BB962C8B-B14F-4D97-AF65-F5344CB8AC3E}">
        <p14:creationId xmlns:p14="http://schemas.microsoft.com/office/powerpoint/2010/main" val="42224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65BF8-F453-474F-B768-F74A3C5E3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98" y="535606"/>
            <a:ext cx="8761413" cy="706964"/>
          </a:xfrm>
        </p:spPr>
        <p:txBody>
          <a:bodyPr/>
          <a:lstStyle/>
          <a:p>
            <a:r>
              <a:rPr lang="es-MX" b="1" dirty="0"/>
              <a:t>APRENDIZAJES ESPERADOS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4480BA-3F1C-48AD-A7F9-38B49733F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903" y="1242570"/>
            <a:ext cx="6293963" cy="106330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4D960B2-154A-487A-95F4-67C9A949CC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1" b="17810"/>
          <a:stretch/>
        </p:blipFill>
        <p:spPr>
          <a:xfrm>
            <a:off x="2578092" y="2305878"/>
            <a:ext cx="6180775" cy="413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6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FB8099-7731-4CAC-8827-7652CF8F9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04" y="687809"/>
            <a:ext cx="10070502" cy="19569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2636DB1-D0C6-44E2-A245-3D4B584D1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03" y="2644726"/>
            <a:ext cx="10070501" cy="352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6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28EA4-3BFC-451E-9581-18718A32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Orientaciones didácticas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044969-31F8-4076-BE79-8922F371E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708" y="2405575"/>
            <a:ext cx="10571409" cy="41065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b="1" dirty="0"/>
              <a:t>En contraste, la propuesta actual se basa en el planteamiento de actividades donde los niños resuelvan problemas que les permitan el desarrollo de capacidades y la construcción de conocimientos para utilizarlos en situaciones variadas. Los problemas deben generar un desafío o desequilibrio en los niños pero sin que la situación supere su comprensión ni resulte tan sencilla que resolverla no represente un reto; problematizar implica entonces “retar intelectualmente a los niños”.</a:t>
            </a:r>
          </a:p>
          <a:p>
            <a:pPr marL="0" indent="0" algn="just">
              <a:buNone/>
            </a:pPr>
            <a:endParaRPr lang="es-MX" sz="2400" b="1" dirty="0"/>
          </a:p>
          <a:p>
            <a:pPr marL="0" indent="0" algn="just">
              <a:buNone/>
            </a:pPr>
            <a:r>
              <a:rPr lang="es-MX" sz="2400" b="1" dirty="0"/>
              <a:t>De este modo, se favorecen aspectos como:</a:t>
            </a:r>
          </a:p>
        </p:txBody>
      </p:sp>
    </p:spTree>
    <p:extLst>
      <p:ext uri="{BB962C8B-B14F-4D97-AF65-F5344CB8AC3E}">
        <p14:creationId xmlns:p14="http://schemas.microsoft.com/office/powerpoint/2010/main" val="157876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3" name="Marcador de contenido 2">
            <a:extLst>
              <a:ext uri="{FF2B5EF4-FFF2-40B4-BE49-F238E27FC236}">
                <a16:creationId xmlns:a16="http://schemas.microsoft.com/office/drawing/2014/main" id="{6A56C7A0-28BC-45F7-8D69-43740CAF3B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249745"/>
              </p:ext>
            </p:extLst>
          </p:nvPr>
        </p:nvGraphicFramePr>
        <p:xfrm>
          <a:off x="1202103" y="160924"/>
          <a:ext cx="9921509" cy="605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6571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644</Words>
  <Application>Microsoft Office PowerPoint</Application>
  <PresentationFormat>Panorámica</PresentationFormat>
  <Paragraphs>39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Sala de reuniones Ion</vt:lpstr>
      <vt:lpstr>UNIDAD DE APRENDIZAJE III</vt:lpstr>
      <vt:lpstr>Propósito</vt:lpstr>
      <vt:lpstr>ACTIVIDADES:</vt:lpstr>
      <vt:lpstr>Propósitos para la educación preescolar</vt:lpstr>
      <vt:lpstr>Descripción de los organizadores curriculares </vt:lpstr>
      <vt:lpstr>APRENDIZAJES ESPERADOS</vt:lpstr>
      <vt:lpstr>Presentación de PowerPoint</vt:lpstr>
      <vt:lpstr>Orientaciones didácticas </vt:lpstr>
      <vt:lpstr>Presentación de PowerPoint</vt:lpstr>
      <vt:lpstr>TAREA PARA ENTREGAR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DE APRENDIZAJE III</dc:title>
  <dc:creator>María Guadalupe Hernández Vázquez</dc:creator>
  <cp:lastModifiedBy>María Guadalupe Hernández Vázquez</cp:lastModifiedBy>
  <cp:revision>1</cp:revision>
  <dcterms:created xsi:type="dcterms:W3CDTF">2020-05-06T17:12:02Z</dcterms:created>
  <dcterms:modified xsi:type="dcterms:W3CDTF">2020-05-06T17:16:15Z</dcterms:modified>
</cp:coreProperties>
</file>