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74" r:id="rId7"/>
    <p:sldId id="262" r:id="rId8"/>
    <p:sldId id="269" r:id="rId9"/>
    <p:sldId id="275" r:id="rId10"/>
    <p:sldId id="264" r:id="rId11"/>
    <p:sldId id="272" r:id="rId12"/>
    <p:sldId id="265" r:id="rId13"/>
    <p:sldId id="276" r:id="rId14"/>
    <p:sldId id="266"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2BE6E-EC9B-4B91-82F1-DD9F36D3BB3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2918E669-1D04-4E24-8CFE-A24F716544C6}">
      <dgm:prSet phldrT="[Texto]" custT="1"/>
      <dgm:spPr/>
      <dgm:t>
        <a:bodyPr/>
        <a:lstStyle/>
        <a:p>
          <a:r>
            <a:rPr lang="es-MX" sz="1400" b="1" dirty="0"/>
            <a:t>Unidad de aprendizaje I</a:t>
          </a:r>
        </a:p>
        <a:p>
          <a:r>
            <a:rPr lang="es-MX" sz="1400" b="1" dirty="0"/>
            <a:t>Fundamentos científicos y pedagógicos de la educación</a:t>
          </a:r>
        </a:p>
        <a:p>
          <a:r>
            <a:rPr lang="es-MX" sz="1400" b="1" dirty="0" err="1"/>
            <a:t>Socioemocio</a:t>
          </a:r>
          <a:r>
            <a:rPr lang="es-MX" sz="1400" b="1" dirty="0"/>
            <a:t> </a:t>
          </a:r>
          <a:r>
            <a:rPr lang="es-MX" sz="1400" b="1" dirty="0" err="1"/>
            <a:t>nal</a:t>
          </a:r>
          <a:endParaRPr lang="es-MX" sz="1400" b="1" dirty="0"/>
        </a:p>
      </dgm:t>
    </dgm:pt>
    <dgm:pt modelId="{C67C89CA-AD79-4229-B887-3B771458C5DA}" type="parTrans" cxnId="{012911A2-D64B-45AA-B32F-806DF5C2130F}">
      <dgm:prSet/>
      <dgm:spPr/>
      <dgm:t>
        <a:bodyPr/>
        <a:lstStyle/>
        <a:p>
          <a:endParaRPr lang="es-MX"/>
        </a:p>
      </dgm:t>
    </dgm:pt>
    <dgm:pt modelId="{675A5793-9C44-4F35-9DB3-F227553F50B3}" type="sibTrans" cxnId="{012911A2-D64B-45AA-B32F-806DF5C2130F}">
      <dgm:prSet/>
      <dgm:spPr/>
      <dgm:t>
        <a:bodyPr/>
        <a:lstStyle/>
        <a:p>
          <a:endParaRPr lang="es-MX"/>
        </a:p>
      </dgm:t>
    </dgm:pt>
    <dgm:pt modelId="{3FF10B2A-20E2-4125-8E7D-82DE9BB1C848}">
      <dgm:prSet phldrT="[Texto]"/>
      <dgm:spPr/>
      <dgm:t>
        <a:bodyPr/>
        <a:lstStyle/>
        <a:p>
          <a:pPr algn="just"/>
          <a:r>
            <a:rPr lang="es-MX" dirty="0"/>
            <a:t>- </a:t>
          </a:r>
          <a:r>
            <a:rPr lang="es-MX" dirty="0">
              <a:solidFill>
                <a:srgbClr val="000000"/>
              </a:solidFill>
            </a:rPr>
            <a:t>Antecedentes científicos y pedagógicos de la educación socioemocional</a:t>
          </a:r>
        </a:p>
        <a:p>
          <a:pPr algn="just"/>
          <a:r>
            <a:rPr lang="es-MX" dirty="0">
              <a:solidFill>
                <a:srgbClr val="000000"/>
              </a:solidFill>
            </a:rPr>
            <a:t>- La educación socioemocional y el bienestar</a:t>
          </a:r>
        </a:p>
        <a:p>
          <a:pPr algn="just"/>
          <a:r>
            <a:rPr lang="es-MX" dirty="0">
              <a:solidFill>
                <a:srgbClr val="000000"/>
              </a:solidFill>
            </a:rPr>
            <a:t>- La inteligencia emocional y su relación con el aprendizaje</a:t>
          </a:r>
        </a:p>
        <a:p>
          <a:pPr algn="just"/>
          <a:r>
            <a:rPr lang="es-MX" dirty="0">
              <a:solidFill>
                <a:srgbClr val="000000"/>
              </a:solidFill>
            </a:rPr>
            <a:t>- La relación entre emociones, motivación y aprendizaje.</a:t>
          </a:r>
        </a:p>
        <a:p>
          <a:pPr algn="just"/>
          <a:r>
            <a:rPr lang="es-MX" dirty="0">
              <a:solidFill>
                <a:srgbClr val="000000"/>
              </a:solidFill>
            </a:rPr>
            <a:t>- La relación entre las competencias socioemocionales y la educación cívica y ética</a:t>
          </a:r>
        </a:p>
        <a:p>
          <a:pPr algn="just"/>
          <a:endParaRPr lang="es-MX" dirty="0"/>
        </a:p>
      </dgm:t>
    </dgm:pt>
    <dgm:pt modelId="{BB30121A-A32A-487C-9BEB-64001FC3A967}" type="parTrans" cxnId="{C3A0DE9B-BB08-46FF-9964-41E0ADBE5E9B}">
      <dgm:prSet/>
      <dgm:spPr/>
      <dgm:t>
        <a:bodyPr/>
        <a:lstStyle/>
        <a:p>
          <a:endParaRPr lang="es-MX"/>
        </a:p>
      </dgm:t>
    </dgm:pt>
    <dgm:pt modelId="{6420B9B0-1041-4680-B475-65613621D9F1}" type="sibTrans" cxnId="{C3A0DE9B-BB08-46FF-9964-41E0ADBE5E9B}">
      <dgm:prSet/>
      <dgm:spPr/>
      <dgm:t>
        <a:bodyPr/>
        <a:lstStyle/>
        <a:p>
          <a:endParaRPr lang="es-MX"/>
        </a:p>
      </dgm:t>
    </dgm:pt>
    <dgm:pt modelId="{5EF9430B-E5C5-4CB2-91D2-8C063C113D22}">
      <dgm:prSet phldrT="[Texto]" custT="1"/>
      <dgm:spPr/>
      <dgm:t>
        <a:bodyPr/>
        <a:lstStyle/>
        <a:p>
          <a:r>
            <a:rPr lang="es-MX" sz="1400" b="1" dirty="0"/>
            <a:t>Unidad de aprendizaje II</a:t>
          </a:r>
        </a:p>
        <a:p>
          <a:r>
            <a:rPr lang="es-MX" sz="1400" b="1" dirty="0"/>
            <a:t>Desarrollo </a:t>
          </a:r>
          <a:r>
            <a:rPr lang="es-MX" sz="1400" b="1" dirty="0" err="1"/>
            <a:t>socioemocio</a:t>
          </a:r>
          <a:r>
            <a:rPr lang="es-MX" sz="1400" b="1" dirty="0"/>
            <a:t>- </a:t>
          </a:r>
          <a:r>
            <a:rPr lang="es-MX" sz="1400" b="1" dirty="0" err="1"/>
            <a:t>nal</a:t>
          </a:r>
          <a:r>
            <a:rPr lang="es-MX" sz="1400" b="1" dirty="0"/>
            <a:t> en la infancia.</a:t>
          </a:r>
        </a:p>
        <a:p>
          <a:r>
            <a:rPr lang="es-MX" sz="1400" b="1" dirty="0"/>
            <a:t> </a:t>
          </a:r>
        </a:p>
      </dgm:t>
    </dgm:pt>
    <dgm:pt modelId="{2F6371D7-90C1-4CF4-9105-E03837071E93}" type="parTrans" cxnId="{B840F66B-A668-4586-B194-9124DE9271A7}">
      <dgm:prSet/>
      <dgm:spPr/>
      <dgm:t>
        <a:bodyPr/>
        <a:lstStyle/>
        <a:p>
          <a:endParaRPr lang="es-MX"/>
        </a:p>
      </dgm:t>
    </dgm:pt>
    <dgm:pt modelId="{07478949-C214-4AD1-9FBC-1A7AB948E9DC}" type="sibTrans" cxnId="{B840F66B-A668-4586-B194-9124DE9271A7}">
      <dgm:prSet/>
      <dgm:spPr/>
      <dgm:t>
        <a:bodyPr/>
        <a:lstStyle/>
        <a:p>
          <a:endParaRPr lang="es-MX"/>
        </a:p>
      </dgm:t>
    </dgm:pt>
    <dgm:pt modelId="{AB04B4D5-1109-4D4D-9BD0-C9A075FB731F}">
      <dgm:prSet phldrT="[Texto]" custT="1"/>
      <dgm:spPr/>
      <dgm:t>
        <a:bodyPr/>
        <a:lstStyle/>
        <a:p>
          <a:r>
            <a:rPr lang="es-MX" sz="1800" dirty="0">
              <a:solidFill>
                <a:srgbClr val="000000"/>
              </a:solidFill>
            </a:rPr>
            <a:t>- Neurociencias y        aprendizaje.</a:t>
          </a:r>
        </a:p>
        <a:p>
          <a:r>
            <a:rPr lang="es-MX" sz="1800" dirty="0">
              <a:solidFill>
                <a:srgbClr val="000000"/>
              </a:solidFill>
            </a:rPr>
            <a:t>- Teorías del desarrollo socioemocional en la primera infancia</a:t>
          </a:r>
        </a:p>
        <a:p>
          <a:r>
            <a:rPr lang="es-MX" sz="1800" dirty="0">
              <a:solidFill>
                <a:srgbClr val="000000"/>
              </a:solidFill>
            </a:rPr>
            <a:t>- Apego y vínculos sanos</a:t>
          </a:r>
        </a:p>
        <a:p>
          <a:r>
            <a:rPr lang="es-MX" sz="1800" dirty="0">
              <a:solidFill>
                <a:srgbClr val="000000"/>
              </a:solidFill>
            </a:rPr>
            <a:t>- Funciones ejecutivas y regulación emocional.</a:t>
          </a:r>
        </a:p>
        <a:p>
          <a:r>
            <a:rPr lang="es-MX" sz="1800" dirty="0">
              <a:solidFill>
                <a:srgbClr val="000000"/>
              </a:solidFill>
            </a:rPr>
            <a:t>- Estrés tóxico</a:t>
          </a:r>
        </a:p>
        <a:p>
          <a:r>
            <a:rPr lang="es-MX" sz="1800" dirty="0">
              <a:solidFill>
                <a:srgbClr val="000000"/>
              </a:solidFill>
            </a:rPr>
            <a:t>- Resiliencia</a:t>
          </a:r>
        </a:p>
      </dgm:t>
    </dgm:pt>
    <dgm:pt modelId="{53B365F4-931A-460E-88BE-0F7FBD03E28A}" type="parTrans" cxnId="{422740B5-2E97-4071-9E38-4219178E7953}">
      <dgm:prSet/>
      <dgm:spPr/>
      <dgm:t>
        <a:bodyPr/>
        <a:lstStyle/>
        <a:p>
          <a:endParaRPr lang="es-MX"/>
        </a:p>
      </dgm:t>
    </dgm:pt>
    <dgm:pt modelId="{DB9D9759-AC54-4C7A-B823-C00C576EB525}" type="sibTrans" cxnId="{422740B5-2E97-4071-9E38-4219178E7953}">
      <dgm:prSet/>
      <dgm:spPr/>
      <dgm:t>
        <a:bodyPr/>
        <a:lstStyle/>
        <a:p>
          <a:endParaRPr lang="es-MX"/>
        </a:p>
      </dgm:t>
    </dgm:pt>
    <dgm:pt modelId="{E7E8AFE4-BA6D-4D14-9826-E504719BC688}" type="pres">
      <dgm:prSet presAssocID="{81C2BE6E-EC9B-4B91-82F1-DD9F36D3BB34}" presName="list" presStyleCnt="0">
        <dgm:presLayoutVars>
          <dgm:dir/>
          <dgm:animLvl val="lvl"/>
        </dgm:presLayoutVars>
      </dgm:prSet>
      <dgm:spPr/>
      <dgm:t>
        <a:bodyPr/>
        <a:lstStyle/>
        <a:p>
          <a:endParaRPr lang="es-ES"/>
        </a:p>
      </dgm:t>
    </dgm:pt>
    <dgm:pt modelId="{43CDB144-F1A0-43EE-A888-7D70CDE9EBCB}" type="pres">
      <dgm:prSet presAssocID="{2918E669-1D04-4E24-8CFE-A24F716544C6}" presName="posSpace" presStyleCnt="0"/>
      <dgm:spPr/>
    </dgm:pt>
    <dgm:pt modelId="{58E3FDA1-6FF3-4528-83C2-1021A5B9A753}" type="pres">
      <dgm:prSet presAssocID="{2918E669-1D04-4E24-8CFE-A24F716544C6}" presName="vertFlow" presStyleCnt="0"/>
      <dgm:spPr/>
    </dgm:pt>
    <dgm:pt modelId="{E941EE0A-B956-423A-8B24-A96963DEB123}" type="pres">
      <dgm:prSet presAssocID="{2918E669-1D04-4E24-8CFE-A24F716544C6}" presName="topSpace" presStyleCnt="0"/>
      <dgm:spPr/>
    </dgm:pt>
    <dgm:pt modelId="{2355C5B4-A4A0-4600-AD02-45BE44598313}" type="pres">
      <dgm:prSet presAssocID="{2918E669-1D04-4E24-8CFE-A24F716544C6}" presName="firstComp" presStyleCnt="0"/>
      <dgm:spPr/>
    </dgm:pt>
    <dgm:pt modelId="{7F4DB2FC-6DC2-4741-B0C1-684781208811}" type="pres">
      <dgm:prSet presAssocID="{2918E669-1D04-4E24-8CFE-A24F716544C6}" presName="firstChild" presStyleLbl="bgAccFollowNode1" presStyleIdx="0" presStyleCnt="2" custScaleX="117488" custScaleY="251574" custLinFactNeighborX="5866" custLinFactNeighborY="-4592"/>
      <dgm:spPr/>
      <dgm:t>
        <a:bodyPr/>
        <a:lstStyle/>
        <a:p>
          <a:endParaRPr lang="es-ES"/>
        </a:p>
      </dgm:t>
    </dgm:pt>
    <dgm:pt modelId="{D50A87B7-1631-4744-9A28-C2A9681A7953}" type="pres">
      <dgm:prSet presAssocID="{2918E669-1D04-4E24-8CFE-A24F716544C6}" presName="firstChildTx" presStyleLbl="bgAccFollowNode1" presStyleIdx="0" presStyleCnt="2">
        <dgm:presLayoutVars>
          <dgm:bulletEnabled val="1"/>
        </dgm:presLayoutVars>
      </dgm:prSet>
      <dgm:spPr/>
      <dgm:t>
        <a:bodyPr/>
        <a:lstStyle/>
        <a:p>
          <a:endParaRPr lang="es-ES"/>
        </a:p>
      </dgm:t>
    </dgm:pt>
    <dgm:pt modelId="{5C169648-6302-4184-9ACA-FDAA659E356F}" type="pres">
      <dgm:prSet presAssocID="{2918E669-1D04-4E24-8CFE-A24F716544C6}" presName="negSpace" presStyleCnt="0"/>
      <dgm:spPr/>
    </dgm:pt>
    <dgm:pt modelId="{B7C57A25-6AF0-4C4A-AA03-0DC3926E531E}" type="pres">
      <dgm:prSet presAssocID="{2918E669-1D04-4E24-8CFE-A24F716544C6}" presName="circle" presStyleLbl="node1" presStyleIdx="0" presStyleCnt="2" custScaleX="97277" custScaleY="124298" custLinFactNeighborX="-21856" custLinFactNeighborY="-10901"/>
      <dgm:spPr/>
      <dgm:t>
        <a:bodyPr/>
        <a:lstStyle/>
        <a:p>
          <a:endParaRPr lang="es-ES"/>
        </a:p>
      </dgm:t>
    </dgm:pt>
    <dgm:pt modelId="{C1AAA796-E52E-464C-988B-D59C648B154B}" type="pres">
      <dgm:prSet presAssocID="{675A5793-9C44-4F35-9DB3-F227553F50B3}" presName="transSpace" presStyleCnt="0"/>
      <dgm:spPr/>
    </dgm:pt>
    <dgm:pt modelId="{BA83A9B0-C6C9-4C12-A83A-FD645919BD06}" type="pres">
      <dgm:prSet presAssocID="{5EF9430B-E5C5-4CB2-91D2-8C063C113D22}" presName="posSpace" presStyleCnt="0"/>
      <dgm:spPr/>
    </dgm:pt>
    <dgm:pt modelId="{7D1115C2-7D7D-4BCB-91C2-8654638CAD56}" type="pres">
      <dgm:prSet presAssocID="{5EF9430B-E5C5-4CB2-91D2-8C063C113D22}" presName="vertFlow" presStyleCnt="0"/>
      <dgm:spPr/>
    </dgm:pt>
    <dgm:pt modelId="{B30ABB85-7EE9-4884-8127-84ACE508F616}" type="pres">
      <dgm:prSet presAssocID="{5EF9430B-E5C5-4CB2-91D2-8C063C113D22}" presName="topSpace" presStyleCnt="0"/>
      <dgm:spPr/>
    </dgm:pt>
    <dgm:pt modelId="{CC01F07A-AD82-4B92-B307-4F8D23C89853}" type="pres">
      <dgm:prSet presAssocID="{5EF9430B-E5C5-4CB2-91D2-8C063C113D22}" presName="firstComp" presStyleCnt="0"/>
      <dgm:spPr/>
    </dgm:pt>
    <dgm:pt modelId="{686225F7-9E5F-4858-8BB5-7FA98D4F20FF}" type="pres">
      <dgm:prSet presAssocID="{5EF9430B-E5C5-4CB2-91D2-8C063C113D22}" presName="firstChild" presStyleLbl="bgAccFollowNode1" presStyleIdx="1" presStyleCnt="2" custScaleX="107599" custScaleY="250512" custLinFactNeighborX="-13936" custLinFactNeighborY="-285"/>
      <dgm:spPr/>
      <dgm:t>
        <a:bodyPr/>
        <a:lstStyle/>
        <a:p>
          <a:endParaRPr lang="es-ES"/>
        </a:p>
      </dgm:t>
    </dgm:pt>
    <dgm:pt modelId="{D7F1888A-9D61-483A-922F-0FD377A1CC3E}" type="pres">
      <dgm:prSet presAssocID="{5EF9430B-E5C5-4CB2-91D2-8C063C113D22}" presName="firstChildTx" presStyleLbl="bgAccFollowNode1" presStyleIdx="1" presStyleCnt="2">
        <dgm:presLayoutVars>
          <dgm:bulletEnabled val="1"/>
        </dgm:presLayoutVars>
      </dgm:prSet>
      <dgm:spPr/>
      <dgm:t>
        <a:bodyPr/>
        <a:lstStyle/>
        <a:p>
          <a:endParaRPr lang="es-ES"/>
        </a:p>
      </dgm:t>
    </dgm:pt>
    <dgm:pt modelId="{C638DE07-D4FD-4C5C-AF98-3A120D59E390}" type="pres">
      <dgm:prSet presAssocID="{5EF9430B-E5C5-4CB2-91D2-8C063C113D22}" presName="negSpace" presStyleCnt="0"/>
      <dgm:spPr/>
    </dgm:pt>
    <dgm:pt modelId="{87F5224F-B7E3-4E08-A586-83540117F519}" type="pres">
      <dgm:prSet presAssocID="{5EF9430B-E5C5-4CB2-91D2-8C063C113D22}" presName="circle" presStyleLbl="node1" presStyleIdx="1" presStyleCnt="2" custScaleY="124094" custLinFactNeighborX="-13390" custLinFactNeighborY="5239"/>
      <dgm:spPr/>
      <dgm:t>
        <a:bodyPr/>
        <a:lstStyle/>
        <a:p>
          <a:endParaRPr lang="es-ES"/>
        </a:p>
      </dgm:t>
    </dgm:pt>
  </dgm:ptLst>
  <dgm:cxnLst>
    <dgm:cxn modelId="{5B926082-062D-4C48-A6BE-A887BF8C6F5A}" type="presOf" srcId="{AB04B4D5-1109-4D4D-9BD0-C9A075FB731F}" destId="{686225F7-9E5F-4858-8BB5-7FA98D4F20FF}" srcOrd="0" destOrd="0" presId="urn:microsoft.com/office/officeart/2005/8/layout/hList9"/>
    <dgm:cxn modelId="{C3A0DE9B-BB08-46FF-9964-41E0ADBE5E9B}" srcId="{2918E669-1D04-4E24-8CFE-A24F716544C6}" destId="{3FF10B2A-20E2-4125-8E7D-82DE9BB1C848}" srcOrd="0" destOrd="0" parTransId="{BB30121A-A32A-487C-9BEB-64001FC3A967}" sibTransId="{6420B9B0-1041-4680-B475-65613621D9F1}"/>
    <dgm:cxn modelId="{012911A2-D64B-45AA-B32F-806DF5C2130F}" srcId="{81C2BE6E-EC9B-4B91-82F1-DD9F36D3BB34}" destId="{2918E669-1D04-4E24-8CFE-A24F716544C6}" srcOrd="0" destOrd="0" parTransId="{C67C89CA-AD79-4229-B887-3B771458C5DA}" sibTransId="{675A5793-9C44-4F35-9DB3-F227553F50B3}"/>
    <dgm:cxn modelId="{B840F66B-A668-4586-B194-9124DE9271A7}" srcId="{81C2BE6E-EC9B-4B91-82F1-DD9F36D3BB34}" destId="{5EF9430B-E5C5-4CB2-91D2-8C063C113D22}" srcOrd="1" destOrd="0" parTransId="{2F6371D7-90C1-4CF4-9105-E03837071E93}" sibTransId="{07478949-C214-4AD1-9FBC-1A7AB948E9DC}"/>
    <dgm:cxn modelId="{2D305D8B-063B-470E-9BF2-67090C9E145E}" type="presOf" srcId="{AB04B4D5-1109-4D4D-9BD0-C9A075FB731F}" destId="{D7F1888A-9D61-483A-922F-0FD377A1CC3E}" srcOrd="1" destOrd="0" presId="urn:microsoft.com/office/officeart/2005/8/layout/hList9"/>
    <dgm:cxn modelId="{F4AB9D83-FB17-4388-800E-F3FF501E48BC}" type="presOf" srcId="{81C2BE6E-EC9B-4B91-82F1-DD9F36D3BB34}" destId="{E7E8AFE4-BA6D-4D14-9826-E504719BC688}" srcOrd="0" destOrd="0" presId="urn:microsoft.com/office/officeart/2005/8/layout/hList9"/>
    <dgm:cxn modelId="{ED5DA3EB-8E63-4D58-8567-26A7840AA7B9}" type="presOf" srcId="{3FF10B2A-20E2-4125-8E7D-82DE9BB1C848}" destId="{7F4DB2FC-6DC2-4741-B0C1-684781208811}" srcOrd="0" destOrd="0" presId="urn:microsoft.com/office/officeart/2005/8/layout/hList9"/>
    <dgm:cxn modelId="{2607A0CA-3123-4422-9EE1-25C3C283E9DB}" type="presOf" srcId="{5EF9430B-E5C5-4CB2-91D2-8C063C113D22}" destId="{87F5224F-B7E3-4E08-A586-83540117F519}" srcOrd="0" destOrd="0" presId="urn:microsoft.com/office/officeart/2005/8/layout/hList9"/>
    <dgm:cxn modelId="{422740B5-2E97-4071-9E38-4219178E7953}" srcId="{5EF9430B-E5C5-4CB2-91D2-8C063C113D22}" destId="{AB04B4D5-1109-4D4D-9BD0-C9A075FB731F}" srcOrd="0" destOrd="0" parTransId="{53B365F4-931A-460E-88BE-0F7FBD03E28A}" sibTransId="{DB9D9759-AC54-4C7A-B823-C00C576EB525}"/>
    <dgm:cxn modelId="{6543B9F4-7988-4AE7-B8E0-21146B685849}" type="presOf" srcId="{3FF10B2A-20E2-4125-8E7D-82DE9BB1C848}" destId="{D50A87B7-1631-4744-9A28-C2A9681A7953}" srcOrd="1" destOrd="0" presId="urn:microsoft.com/office/officeart/2005/8/layout/hList9"/>
    <dgm:cxn modelId="{6E800142-05E1-4FBE-AD43-5419CFE3F5F8}" type="presOf" srcId="{2918E669-1D04-4E24-8CFE-A24F716544C6}" destId="{B7C57A25-6AF0-4C4A-AA03-0DC3926E531E}" srcOrd="0" destOrd="0" presId="urn:microsoft.com/office/officeart/2005/8/layout/hList9"/>
    <dgm:cxn modelId="{C0281015-450E-4EAE-B7B8-91BDAB5EB463}" type="presParOf" srcId="{E7E8AFE4-BA6D-4D14-9826-E504719BC688}" destId="{43CDB144-F1A0-43EE-A888-7D70CDE9EBCB}" srcOrd="0" destOrd="0" presId="urn:microsoft.com/office/officeart/2005/8/layout/hList9"/>
    <dgm:cxn modelId="{7DBD2B15-DFEA-4395-BAB9-6C613A65625A}" type="presParOf" srcId="{E7E8AFE4-BA6D-4D14-9826-E504719BC688}" destId="{58E3FDA1-6FF3-4528-83C2-1021A5B9A753}" srcOrd="1" destOrd="0" presId="urn:microsoft.com/office/officeart/2005/8/layout/hList9"/>
    <dgm:cxn modelId="{E3C22CCD-DFAC-43A5-A49E-AD73B2AC5E6D}" type="presParOf" srcId="{58E3FDA1-6FF3-4528-83C2-1021A5B9A753}" destId="{E941EE0A-B956-423A-8B24-A96963DEB123}" srcOrd="0" destOrd="0" presId="urn:microsoft.com/office/officeart/2005/8/layout/hList9"/>
    <dgm:cxn modelId="{B659BA01-603E-4420-918C-226645321A71}" type="presParOf" srcId="{58E3FDA1-6FF3-4528-83C2-1021A5B9A753}" destId="{2355C5B4-A4A0-4600-AD02-45BE44598313}" srcOrd="1" destOrd="0" presId="urn:microsoft.com/office/officeart/2005/8/layout/hList9"/>
    <dgm:cxn modelId="{19BFC465-EF60-4D1B-A8AF-03CD07EBE858}" type="presParOf" srcId="{2355C5B4-A4A0-4600-AD02-45BE44598313}" destId="{7F4DB2FC-6DC2-4741-B0C1-684781208811}" srcOrd="0" destOrd="0" presId="urn:microsoft.com/office/officeart/2005/8/layout/hList9"/>
    <dgm:cxn modelId="{7A4EF69A-644D-4AED-A73D-6CB0A1BA54CB}" type="presParOf" srcId="{2355C5B4-A4A0-4600-AD02-45BE44598313}" destId="{D50A87B7-1631-4744-9A28-C2A9681A7953}" srcOrd="1" destOrd="0" presId="urn:microsoft.com/office/officeart/2005/8/layout/hList9"/>
    <dgm:cxn modelId="{97A305D9-20F3-4C7C-94CC-0FE326CD2C12}" type="presParOf" srcId="{E7E8AFE4-BA6D-4D14-9826-E504719BC688}" destId="{5C169648-6302-4184-9ACA-FDAA659E356F}" srcOrd="2" destOrd="0" presId="urn:microsoft.com/office/officeart/2005/8/layout/hList9"/>
    <dgm:cxn modelId="{4D90711E-207D-485A-B7A0-D9E5ACA96E76}" type="presParOf" srcId="{E7E8AFE4-BA6D-4D14-9826-E504719BC688}" destId="{B7C57A25-6AF0-4C4A-AA03-0DC3926E531E}" srcOrd="3" destOrd="0" presId="urn:microsoft.com/office/officeart/2005/8/layout/hList9"/>
    <dgm:cxn modelId="{397465A5-5954-4A1E-92AC-025C0BFCBE3C}" type="presParOf" srcId="{E7E8AFE4-BA6D-4D14-9826-E504719BC688}" destId="{C1AAA796-E52E-464C-988B-D59C648B154B}" srcOrd="4" destOrd="0" presId="urn:microsoft.com/office/officeart/2005/8/layout/hList9"/>
    <dgm:cxn modelId="{AD6375D2-747B-46B3-A4CA-568B2A8CA7D7}" type="presParOf" srcId="{E7E8AFE4-BA6D-4D14-9826-E504719BC688}" destId="{BA83A9B0-C6C9-4C12-A83A-FD645919BD06}" srcOrd="5" destOrd="0" presId="urn:microsoft.com/office/officeart/2005/8/layout/hList9"/>
    <dgm:cxn modelId="{457EF6DF-451A-4E6A-B00E-6EA6EE84F543}" type="presParOf" srcId="{E7E8AFE4-BA6D-4D14-9826-E504719BC688}" destId="{7D1115C2-7D7D-4BCB-91C2-8654638CAD56}" srcOrd="6" destOrd="0" presId="urn:microsoft.com/office/officeart/2005/8/layout/hList9"/>
    <dgm:cxn modelId="{E35F6214-28C1-42C1-BDC3-48A1354A4CD7}" type="presParOf" srcId="{7D1115C2-7D7D-4BCB-91C2-8654638CAD56}" destId="{B30ABB85-7EE9-4884-8127-84ACE508F616}" srcOrd="0" destOrd="0" presId="urn:microsoft.com/office/officeart/2005/8/layout/hList9"/>
    <dgm:cxn modelId="{5B010478-2D82-497A-AA77-2CB5B272C05F}" type="presParOf" srcId="{7D1115C2-7D7D-4BCB-91C2-8654638CAD56}" destId="{CC01F07A-AD82-4B92-B307-4F8D23C89853}" srcOrd="1" destOrd="0" presId="urn:microsoft.com/office/officeart/2005/8/layout/hList9"/>
    <dgm:cxn modelId="{98DF0D5E-B16C-40E6-98E2-75A4B08FCA03}" type="presParOf" srcId="{CC01F07A-AD82-4B92-B307-4F8D23C89853}" destId="{686225F7-9E5F-4858-8BB5-7FA98D4F20FF}" srcOrd="0" destOrd="0" presId="urn:microsoft.com/office/officeart/2005/8/layout/hList9"/>
    <dgm:cxn modelId="{7B28A5F4-D4BF-4BD1-A053-D9FBD47868C5}" type="presParOf" srcId="{CC01F07A-AD82-4B92-B307-4F8D23C89853}" destId="{D7F1888A-9D61-483A-922F-0FD377A1CC3E}" srcOrd="1" destOrd="0" presId="urn:microsoft.com/office/officeart/2005/8/layout/hList9"/>
    <dgm:cxn modelId="{778D1AF4-A648-4A77-8A19-DAEE03D590CB}" type="presParOf" srcId="{E7E8AFE4-BA6D-4D14-9826-E504719BC688}" destId="{C638DE07-D4FD-4C5C-AF98-3A120D59E390}" srcOrd="7" destOrd="0" presId="urn:microsoft.com/office/officeart/2005/8/layout/hList9"/>
    <dgm:cxn modelId="{6DDC2478-CE5D-4124-80E9-3714311281EC}" type="presParOf" srcId="{E7E8AFE4-BA6D-4D14-9826-E504719BC688}" destId="{87F5224F-B7E3-4E08-A586-83540117F519}" srcOrd="8"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2BE6E-EC9B-4B91-82F1-DD9F36D3BB3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2918E669-1D04-4E24-8CFE-A24F716544C6}">
      <dgm:prSet phldrT="[Texto]" custT="1"/>
      <dgm:spPr/>
      <dgm:t>
        <a:bodyPr/>
        <a:lstStyle/>
        <a:p>
          <a:r>
            <a:rPr lang="es-MX" sz="1400" b="1" dirty="0"/>
            <a:t>Unidad de aprendizaje III.</a:t>
          </a:r>
        </a:p>
        <a:p>
          <a:r>
            <a:rPr lang="es-MX" sz="1400" b="1" dirty="0"/>
            <a:t>Aprendizaje y enseñanza de las habilidades</a:t>
          </a:r>
        </a:p>
        <a:p>
          <a:r>
            <a:rPr lang="es-MX" sz="1400" b="1" dirty="0"/>
            <a:t>socioemocionales</a:t>
          </a:r>
        </a:p>
      </dgm:t>
    </dgm:pt>
    <dgm:pt modelId="{C67C89CA-AD79-4229-B887-3B771458C5DA}" type="parTrans" cxnId="{012911A2-D64B-45AA-B32F-806DF5C2130F}">
      <dgm:prSet/>
      <dgm:spPr/>
      <dgm:t>
        <a:bodyPr/>
        <a:lstStyle/>
        <a:p>
          <a:endParaRPr lang="es-MX"/>
        </a:p>
      </dgm:t>
    </dgm:pt>
    <dgm:pt modelId="{675A5793-9C44-4F35-9DB3-F227553F50B3}" type="sibTrans" cxnId="{012911A2-D64B-45AA-B32F-806DF5C2130F}">
      <dgm:prSet/>
      <dgm:spPr/>
      <dgm:t>
        <a:bodyPr/>
        <a:lstStyle/>
        <a:p>
          <a:endParaRPr lang="es-MX"/>
        </a:p>
      </dgm:t>
    </dgm:pt>
    <dgm:pt modelId="{3FF10B2A-20E2-4125-8E7D-82DE9BB1C848}">
      <dgm:prSet phldrT="[Texto]" custT="1"/>
      <dgm:spPr/>
      <dgm:t>
        <a:bodyPr/>
        <a:lstStyle/>
        <a:p>
          <a:r>
            <a:rPr lang="es-MX" sz="1800" dirty="0"/>
            <a:t>- </a:t>
          </a:r>
          <a:r>
            <a:rPr lang="es-MX" sz="1800" dirty="0">
              <a:solidFill>
                <a:srgbClr val="000000"/>
              </a:solidFill>
            </a:rPr>
            <a:t>Las dimensiones de la educación socioemocional y sus habilidades</a:t>
          </a:r>
        </a:p>
        <a:p>
          <a:r>
            <a:rPr lang="es-MX" sz="1800" dirty="0">
              <a:solidFill>
                <a:srgbClr val="000000"/>
              </a:solidFill>
            </a:rPr>
            <a:t>asociadas</a:t>
          </a:r>
        </a:p>
        <a:p>
          <a:r>
            <a:rPr lang="es-MX" sz="1800" dirty="0">
              <a:solidFill>
                <a:srgbClr val="000000"/>
              </a:solidFill>
            </a:rPr>
            <a:t>- Bases para la implementación de la educación socioemocional: visión</a:t>
          </a:r>
        </a:p>
        <a:p>
          <a:r>
            <a:rPr lang="es-MX" sz="1800" dirty="0">
              <a:solidFill>
                <a:srgbClr val="000000"/>
              </a:solidFill>
            </a:rPr>
            <a:t>sistémica</a:t>
          </a:r>
        </a:p>
        <a:p>
          <a:r>
            <a:rPr lang="es-MX" sz="1800" dirty="0">
              <a:solidFill>
                <a:srgbClr val="000000"/>
              </a:solidFill>
            </a:rPr>
            <a:t>- El papel del docente en la educación socioemocional</a:t>
          </a:r>
        </a:p>
        <a:p>
          <a:r>
            <a:rPr lang="es-MX" sz="1800" dirty="0">
              <a:solidFill>
                <a:srgbClr val="000000"/>
              </a:solidFill>
            </a:rPr>
            <a:t>- Orientaciones pedagógicas para la educación socioemocional</a:t>
          </a:r>
        </a:p>
        <a:p>
          <a:r>
            <a:rPr lang="es-MX" sz="1800" dirty="0">
              <a:solidFill>
                <a:srgbClr val="000000"/>
              </a:solidFill>
            </a:rPr>
            <a:t>- Evaluación en la educación socioemocional</a:t>
          </a:r>
        </a:p>
      </dgm:t>
    </dgm:pt>
    <dgm:pt modelId="{BB30121A-A32A-487C-9BEB-64001FC3A967}" type="parTrans" cxnId="{C3A0DE9B-BB08-46FF-9964-41E0ADBE5E9B}">
      <dgm:prSet/>
      <dgm:spPr/>
      <dgm:t>
        <a:bodyPr/>
        <a:lstStyle/>
        <a:p>
          <a:endParaRPr lang="es-MX"/>
        </a:p>
      </dgm:t>
    </dgm:pt>
    <dgm:pt modelId="{6420B9B0-1041-4680-B475-65613621D9F1}" type="sibTrans" cxnId="{C3A0DE9B-BB08-46FF-9964-41E0ADBE5E9B}">
      <dgm:prSet/>
      <dgm:spPr/>
      <dgm:t>
        <a:bodyPr/>
        <a:lstStyle/>
        <a:p>
          <a:endParaRPr lang="es-MX"/>
        </a:p>
      </dgm:t>
    </dgm:pt>
    <dgm:pt modelId="{E7E8AFE4-BA6D-4D14-9826-E504719BC688}" type="pres">
      <dgm:prSet presAssocID="{81C2BE6E-EC9B-4B91-82F1-DD9F36D3BB34}" presName="list" presStyleCnt="0">
        <dgm:presLayoutVars>
          <dgm:dir/>
          <dgm:animLvl val="lvl"/>
        </dgm:presLayoutVars>
      </dgm:prSet>
      <dgm:spPr/>
      <dgm:t>
        <a:bodyPr/>
        <a:lstStyle/>
        <a:p>
          <a:endParaRPr lang="es-ES"/>
        </a:p>
      </dgm:t>
    </dgm:pt>
    <dgm:pt modelId="{43CDB144-F1A0-43EE-A888-7D70CDE9EBCB}" type="pres">
      <dgm:prSet presAssocID="{2918E669-1D04-4E24-8CFE-A24F716544C6}" presName="posSpace" presStyleCnt="0"/>
      <dgm:spPr/>
    </dgm:pt>
    <dgm:pt modelId="{58E3FDA1-6FF3-4528-83C2-1021A5B9A753}" type="pres">
      <dgm:prSet presAssocID="{2918E669-1D04-4E24-8CFE-A24F716544C6}" presName="vertFlow" presStyleCnt="0"/>
      <dgm:spPr/>
    </dgm:pt>
    <dgm:pt modelId="{E941EE0A-B956-423A-8B24-A96963DEB123}" type="pres">
      <dgm:prSet presAssocID="{2918E669-1D04-4E24-8CFE-A24F716544C6}" presName="topSpace" presStyleCnt="0"/>
      <dgm:spPr/>
    </dgm:pt>
    <dgm:pt modelId="{2355C5B4-A4A0-4600-AD02-45BE44598313}" type="pres">
      <dgm:prSet presAssocID="{2918E669-1D04-4E24-8CFE-A24F716544C6}" presName="firstComp" presStyleCnt="0"/>
      <dgm:spPr/>
    </dgm:pt>
    <dgm:pt modelId="{7F4DB2FC-6DC2-4741-B0C1-684781208811}" type="pres">
      <dgm:prSet presAssocID="{2918E669-1D04-4E24-8CFE-A24F716544C6}" presName="firstChild" presStyleLbl="bgAccFollowNode1" presStyleIdx="0" presStyleCnt="1" custScaleX="138840" custScaleY="251574" custLinFactNeighborX="-7409" custLinFactNeighborY="-3094"/>
      <dgm:spPr/>
      <dgm:t>
        <a:bodyPr/>
        <a:lstStyle/>
        <a:p>
          <a:endParaRPr lang="es-ES"/>
        </a:p>
      </dgm:t>
    </dgm:pt>
    <dgm:pt modelId="{D50A87B7-1631-4744-9A28-C2A9681A7953}" type="pres">
      <dgm:prSet presAssocID="{2918E669-1D04-4E24-8CFE-A24F716544C6}" presName="firstChildTx" presStyleLbl="bgAccFollowNode1" presStyleIdx="0" presStyleCnt="1">
        <dgm:presLayoutVars>
          <dgm:bulletEnabled val="1"/>
        </dgm:presLayoutVars>
      </dgm:prSet>
      <dgm:spPr/>
      <dgm:t>
        <a:bodyPr/>
        <a:lstStyle/>
        <a:p>
          <a:endParaRPr lang="es-ES"/>
        </a:p>
      </dgm:t>
    </dgm:pt>
    <dgm:pt modelId="{5C169648-6302-4184-9ACA-FDAA659E356F}" type="pres">
      <dgm:prSet presAssocID="{2918E669-1D04-4E24-8CFE-A24F716544C6}" presName="negSpace" presStyleCnt="0"/>
      <dgm:spPr/>
    </dgm:pt>
    <dgm:pt modelId="{B7C57A25-6AF0-4C4A-AA03-0DC3926E531E}" type="pres">
      <dgm:prSet presAssocID="{2918E669-1D04-4E24-8CFE-A24F716544C6}" presName="circle" presStyleLbl="node1" presStyleIdx="0" presStyleCnt="1" custScaleX="166925" custScaleY="147858" custLinFactNeighborX="-98742" custLinFactNeighborY="8306"/>
      <dgm:spPr/>
      <dgm:t>
        <a:bodyPr/>
        <a:lstStyle/>
        <a:p>
          <a:endParaRPr lang="es-ES"/>
        </a:p>
      </dgm:t>
    </dgm:pt>
  </dgm:ptLst>
  <dgm:cxnLst>
    <dgm:cxn modelId="{8AEC52FD-4EE5-4426-8D84-2012F004B10D}" type="presOf" srcId="{2918E669-1D04-4E24-8CFE-A24F716544C6}" destId="{B7C57A25-6AF0-4C4A-AA03-0DC3926E531E}" srcOrd="0" destOrd="0" presId="urn:microsoft.com/office/officeart/2005/8/layout/hList9"/>
    <dgm:cxn modelId="{C37C58BB-F0B5-4BC1-84A5-E1A55975A5D5}" type="presOf" srcId="{3FF10B2A-20E2-4125-8E7D-82DE9BB1C848}" destId="{7F4DB2FC-6DC2-4741-B0C1-684781208811}" srcOrd="0" destOrd="0" presId="urn:microsoft.com/office/officeart/2005/8/layout/hList9"/>
    <dgm:cxn modelId="{C3A0DE9B-BB08-46FF-9964-41E0ADBE5E9B}" srcId="{2918E669-1D04-4E24-8CFE-A24F716544C6}" destId="{3FF10B2A-20E2-4125-8E7D-82DE9BB1C848}" srcOrd="0" destOrd="0" parTransId="{BB30121A-A32A-487C-9BEB-64001FC3A967}" sibTransId="{6420B9B0-1041-4680-B475-65613621D9F1}"/>
    <dgm:cxn modelId="{012911A2-D64B-45AA-B32F-806DF5C2130F}" srcId="{81C2BE6E-EC9B-4B91-82F1-DD9F36D3BB34}" destId="{2918E669-1D04-4E24-8CFE-A24F716544C6}" srcOrd="0" destOrd="0" parTransId="{C67C89CA-AD79-4229-B887-3B771458C5DA}" sibTransId="{675A5793-9C44-4F35-9DB3-F227553F50B3}"/>
    <dgm:cxn modelId="{72767D4A-F3AA-4887-BC85-A1404E9A2125}" type="presOf" srcId="{3FF10B2A-20E2-4125-8E7D-82DE9BB1C848}" destId="{D50A87B7-1631-4744-9A28-C2A9681A7953}" srcOrd="1" destOrd="0" presId="urn:microsoft.com/office/officeart/2005/8/layout/hList9"/>
    <dgm:cxn modelId="{54B2A657-FB01-4BF8-B153-CC1F27A0A23D}" type="presOf" srcId="{81C2BE6E-EC9B-4B91-82F1-DD9F36D3BB34}" destId="{E7E8AFE4-BA6D-4D14-9826-E504719BC688}" srcOrd="0" destOrd="0" presId="urn:microsoft.com/office/officeart/2005/8/layout/hList9"/>
    <dgm:cxn modelId="{25B7D43B-2ED2-46C5-9A0C-3E43F47EA46D}" type="presParOf" srcId="{E7E8AFE4-BA6D-4D14-9826-E504719BC688}" destId="{43CDB144-F1A0-43EE-A888-7D70CDE9EBCB}" srcOrd="0" destOrd="0" presId="urn:microsoft.com/office/officeart/2005/8/layout/hList9"/>
    <dgm:cxn modelId="{9A7FA383-81E4-459A-8BFB-842129E39D9B}" type="presParOf" srcId="{E7E8AFE4-BA6D-4D14-9826-E504719BC688}" destId="{58E3FDA1-6FF3-4528-83C2-1021A5B9A753}" srcOrd="1" destOrd="0" presId="urn:microsoft.com/office/officeart/2005/8/layout/hList9"/>
    <dgm:cxn modelId="{86DBDAD5-E3EB-4973-87C8-D75B14161CC3}" type="presParOf" srcId="{58E3FDA1-6FF3-4528-83C2-1021A5B9A753}" destId="{E941EE0A-B956-423A-8B24-A96963DEB123}" srcOrd="0" destOrd="0" presId="urn:microsoft.com/office/officeart/2005/8/layout/hList9"/>
    <dgm:cxn modelId="{8A86F5FB-50AB-4D84-9679-DF44EE92F265}" type="presParOf" srcId="{58E3FDA1-6FF3-4528-83C2-1021A5B9A753}" destId="{2355C5B4-A4A0-4600-AD02-45BE44598313}" srcOrd="1" destOrd="0" presId="urn:microsoft.com/office/officeart/2005/8/layout/hList9"/>
    <dgm:cxn modelId="{9867059D-E268-435A-9DDF-0EE27B6CFB21}" type="presParOf" srcId="{2355C5B4-A4A0-4600-AD02-45BE44598313}" destId="{7F4DB2FC-6DC2-4741-B0C1-684781208811}" srcOrd="0" destOrd="0" presId="urn:microsoft.com/office/officeart/2005/8/layout/hList9"/>
    <dgm:cxn modelId="{8445BBDB-6D68-4C1B-89DC-3A251B298310}" type="presParOf" srcId="{2355C5B4-A4A0-4600-AD02-45BE44598313}" destId="{D50A87B7-1631-4744-9A28-C2A9681A7953}" srcOrd="1" destOrd="0" presId="urn:microsoft.com/office/officeart/2005/8/layout/hList9"/>
    <dgm:cxn modelId="{FB031A43-5EEF-4490-9193-750CF213D34D}" type="presParOf" srcId="{E7E8AFE4-BA6D-4D14-9826-E504719BC688}" destId="{5C169648-6302-4184-9ACA-FDAA659E356F}" srcOrd="2" destOrd="0" presId="urn:microsoft.com/office/officeart/2005/8/layout/hList9"/>
    <dgm:cxn modelId="{6121FD66-8B39-4824-9059-73E34F884648}" type="presParOf" srcId="{E7E8AFE4-BA6D-4D14-9826-E504719BC688}" destId="{B7C57A25-6AF0-4C4A-AA03-0DC3926E531E}" srcOrd="3"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DB2FC-6DC2-4741-B0C1-684781208811}">
      <dsp:nvSpPr>
        <dsp:cNvPr id="0" name=""/>
        <dsp:cNvSpPr/>
      </dsp:nvSpPr>
      <dsp:spPr>
        <a:xfrm>
          <a:off x="1152129" y="629620"/>
          <a:ext cx="3459652" cy="420568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just" defTabSz="755650">
            <a:lnSpc>
              <a:spcPct val="90000"/>
            </a:lnSpc>
            <a:spcBef>
              <a:spcPct val="0"/>
            </a:spcBef>
            <a:spcAft>
              <a:spcPct val="35000"/>
            </a:spcAft>
            <a:buNone/>
          </a:pPr>
          <a:r>
            <a:rPr lang="es-MX" sz="1700" kern="1200" dirty="0"/>
            <a:t>- </a:t>
          </a:r>
          <a:r>
            <a:rPr lang="es-MX" sz="1700" kern="1200" dirty="0">
              <a:solidFill>
                <a:srgbClr val="000000"/>
              </a:solidFill>
            </a:rPr>
            <a:t>Antecedentes científicos y pedagógicos de la educación socioemocional</a:t>
          </a:r>
        </a:p>
        <a:p>
          <a:pPr marL="0" lvl="0" indent="0" algn="just" defTabSz="755650">
            <a:lnSpc>
              <a:spcPct val="90000"/>
            </a:lnSpc>
            <a:spcBef>
              <a:spcPct val="0"/>
            </a:spcBef>
            <a:spcAft>
              <a:spcPct val="35000"/>
            </a:spcAft>
            <a:buNone/>
          </a:pPr>
          <a:r>
            <a:rPr lang="es-MX" sz="1700" kern="1200" dirty="0">
              <a:solidFill>
                <a:srgbClr val="000000"/>
              </a:solidFill>
            </a:rPr>
            <a:t>- La educación socioemocional y el bienestar</a:t>
          </a:r>
        </a:p>
        <a:p>
          <a:pPr marL="0" lvl="0" indent="0" algn="just" defTabSz="755650">
            <a:lnSpc>
              <a:spcPct val="90000"/>
            </a:lnSpc>
            <a:spcBef>
              <a:spcPct val="0"/>
            </a:spcBef>
            <a:spcAft>
              <a:spcPct val="35000"/>
            </a:spcAft>
            <a:buNone/>
          </a:pPr>
          <a:r>
            <a:rPr lang="es-MX" sz="1700" kern="1200" dirty="0">
              <a:solidFill>
                <a:srgbClr val="000000"/>
              </a:solidFill>
            </a:rPr>
            <a:t>- La inteligencia emocional y su relación con el aprendizaje</a:t>
          </a:r>
        </a:p>
        <a:p>
          <a:pPr marL="0" lvl="0" indent="0" algn="just" defTabSz="755650">
            <a:lnSpc>
              <a:spcPct val="90000"/>
            </a:lnSpc>
            <a:spcBef>
              <a:spcPct val="0"/>
            </a:spcBef>
            <a:spcAft>
              <a:spcPct val="35000"/>
            </a:spcAft>
            <a:buNone/>
          </a:pPr>
          <a:r>
            <a:rPr lang="es-MX" sz="1700" kern="1200" dirty="0">
              <a:solidFill>
                <a:srgbClr val="000000"/>
              </a:solidFill>
            </a:rPr>
            <a:t>- La relación entre emociones, motivación y aprendizaje.</a:t>
          </a:r>
        </a:p>
        <a:p>
          <a:pPr marL="0" lvl="0" indent="0" algn="just" defTabSz="755650">
            <a:lnSpc>
              <a:spcPct val="90000"/>
            </a:lnSpc>
            <a:spcBef>
              <a:spcPct val="0"/>
            </a:spcBef>
            <a:spcAft>
              <a:spcPct val="35000"/>
            </a:spcAft>
            <a:buNone/>
          </a:pPr>
          <a:r>
            <a:rPr lang="es-MX" sz="1700" kern="1200" dirty="0">
              <a:solidFill>
                <a:srgbClr val="000000"/>
              </a:solidFill>
            </a:rPr>
            <a:t>- La relación entre las competencias socioemocionales y la educación cívica y ética</a:t>
          </a:r>
        </a:p>
        <a:p>
          <a:pPr marL="0" lvl="0" indent="0" algn="just" defTabSz="755650">
            <a:lnSpc>
              <a:spcPct val="90000"/>
            </a:lnSpc>
            <a:spcBef>
              <a:spcPct val="0"/>
            </a:spcBef>
            <a:spcAft>
              <a:spcPct val="35000"/>
            </a:spcAft>
            <a:buNone/>
          </a:pPr>
          <a:endParaRPr lang="es-MX" sz="1700" kern="1200" dirty="0"/>
        </a:p>
      </dsp:txBody>
      <dsp:txXfrm>
        <a:off x="1705673" y="629620"/>
        <a:ext cx="2906108" cy="4205688"/>
      </dsp:txXfrm>
    </dsp:sp>
    <dsp:sp modelId="{B7C57A25-6AF0-4C4A-AA03-0DC3926E531E}">
      <dsp:nvSpPr>
        <dsp:cNvPr id="0" name=""/>
        <dsp:cNvSpPr/>
      </dsp:nvSpPr>
      <dsp:spPr>
        <a:xfrm>
          <a:off x="48150" y="0"/>
          <a:ext cx="1625415" cy="20769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b="1" kern="1200" dirty="0"/>
            <a:t>Unidad de aprendizaje I</a:t>
          </a:r>
        </a:p>
        <a:p>
          <a:pPr marL="0" lvl="0" indent="0" algn="ctr" defTabSz="622300">
            <a:lnSpc>
              <a:spcPct val="90000"/>
            </a:lnSpc>
            <a:spcBef>
              <a:spcPct val="0"/>
            </a:spcBef>
            <a:spcAft>
              <a:spcPct val="35000"/>
            </a:spcAft>
            <a:buNone/>
          </a:pPr>
          <a:r>
            <a:rPr lang="es-MX" sz="1400" b="1" kern="1200" dirty="0"/>
            <a:t>Fundamentos científicos y pedagógicos de la educación</a:t>
          </a:r>
        </a:p>
        <a:p>
          <a:pPr marL="0" lvl="0" indent="0" algn="ctr" defTabSz="622300">
            <a:lnSpc>
              <a:spcPct val="90000"/>
            </a:lnSpc>
            <a:spcBef>
              <a:spcPct val="0"/>
            </a:spcBef>
            <a:spcAft>
              <a:spcPct val="35000"/>
            </a:spcAft>
            <a:buNone/>
          </a:pPr>
          <a:r>
            <a:rPr lang="es-MX" sz="1400" b="1" kern="1200" dirty="0" err="1"/>
            <a:t>Socioemocio</a:t>
          </a:r>
          <a:r>
            <a:rPr lang="es-MX" sz="1400" b="1" kern="1200" dirty="0"/>
            <a:t> </a:t>
          </a:r>
          <a:r>
            <a:rPr lang="es-MX" sz="1400" b="1" kern="1200" dirty="0" err="1"/>
            <a:t>nal</a:t>
          </a:r>
          <a:endParaRPr lang="es-MX" sz="1400" b="1" kern="1200" dirty="0"/>
        </a:p>
      </dsp:txBody>
      <dsp:txXfrm>
        <a:off x="286187" y="304157"/>
        <a:ext cx="1149341" cy="1468599"/>
      </dsp:txXfrm>
    </dsp:sp>
    <dsp:sp modelId="{686225F7-9E5F-4858-8BB5-7FA98D4F20FF}">
      <dsp:nvSpPr>
        <dsp:cNvPr id="0" name=""/>
        <dsp:cNvSpPr/>
      </dsp:nvSpPr>
      <dsp:spPr>
        <a:xfrm>
          <a:off x="5688632" y="701622"/>
          <a:ext cx="2901763" cy="418793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s-MX" sz="1800" kern="1200" dirty="0">
              <a:solidFill>
                <a:srgbClr val="000000"/>
              </a:solidFill>
            </a:rPr>
            <a:t>- Neurociencias y        aprendizaje.</a:t>
          </a:r>
        </a:p>
        <a:p>
          <a:pPr marL="0" lvl="0" indent="0" algn="l" defTabSz="800100">
            <a:lnSpc>
              <a:spcPct val="90000"/>
            </a:lnSpc>
            <a:spcBef>
              <a:spcPct val="0"/>
            </a:spcBef>
            <a:spcAft>
              <a:spcPct val="35000"/>
            </a:spcAft>
            <a:buNone/>
          </a:pPr>
          <a:r>
            <a:rPr lang="es-MX" sz="1800" kern="1200" dirty="0">
              <a:solidFill>
                <a:srgbClr val="000000"/>
              </a:solidFill>
            </a:rPr>
            <a:t>- Teorías del desarrollo socioemocional en la primera infancia</a:t>
          </a:r>
        </a:p>
        <a:p>
          <a:pPr marL="0" lvl="0" indent="0" algn="l" defTabSz="800100">
            <a:lnSpc>
              <a:spcPct val="90000"/>
            </a:lnSpc>
            <a:spcBef>
              <a:spcPct val="0"/>
            </a:spcBef>
            <a:spcAft>
              <a:spcPct val="35000"/>
            </a:spcAft>
            <a:buNone/>
          </a:pPr>
          <a:r>
            <a:rPr lang="es-MX" sz="1800" kern="1200" dirty="0">
              <a:solidFill>
                <a:srgbClr val="000000"/>
              </a:solidFill>
            </a:rPr>
            <a:t>- Apego y vínculos sanos</a:t>
          </a:r>
        </a:p>
        <a:p>
          <a:pPr marL="0" lvl="0" indent="0" algn="l" defTabSz="800100">
            <a:lnSpc>
              <a:spcPct val="90000"/>
            </a:lnSpc>
            <a:spcBef>
              <a:spcPct val="0"/>
            </a:spcBef>
            <a:spcAft>
              <a:spcPct val="35000"/>
            </a:spcAft>
            <a:buNone/>
          </a:pPr>
          <a:r>
            <a:rPr lang="es-MX" sz="1800" kern="1200" dirty="0">
              <a:solidFill>
                <a:srgbClr val="000000"/>
              </a:solidFill>
            </a:rPr>
            <a:t>- Funciones ejecutivas y regulación emocional.</a:t>
          </a:r>
        </a:p>
        <a:p>
          <a:pPr marL="0" lvl="0" indent="0" algn="l" defTabSz="800100">
            <a:lnSpc>
              <a:spcPct val="90000"/>
            </a:lnSpc>
            <a:spcBef>
              <a:spcPct val="0"/>
            </a:spcBef>
            <a:spcAft>
              <a:spcPct val="35000"/>
            </a:spcAft>
            <a:buNone/>
          </a:pPr>
          <a:r>
            <a:rPr lang="es-MX" sz="1800" kern="1200" dirty="0">
              <a:solidFill>
                <a:srgbClr val="000000"/>
              </a:solidFill>
            </a:rPr>
            <a:t>- Estrés tóxico</a:t>
          </a:r>
        </a:p>
        <a:p>
          <a:pPr marL="0" lvl="0" indent="0" algn="l" defTabSz="800100">
            <a:lnSpc>
              <a:spcPct val="90000"/>
            </a:lnSpc>
            <a:spcBef>
              <a:spcPct val="0"/>
            </a:spcBef>
            <a:spcAft>
              <a:spcPct val="35000"/>
            </a:spcAft>
            <a:buNone/>
          </a:pPr>
          <a:r>
            <a:rPr lang="es-MX" sz="1800" kern="1200" dirty="0">
              <a:solidFill>
                <a:srgbClr val="000000"/>
              </a:solidFill>
            </a:rPr>
            <a:t>- Resiliencia</a:t>
          </a:r>
        </a:p>
      </dsp:txBody>
      <dsp:txXfrm>
        <a:off x="6152914" y="701622"/>
        <a:ext cx="2437481" cy="4187934"/>
      </dsp:txXfrm>
    </dsp:sp>
    <dsp:sp modelId="{87F5224F-B7E3-4E08-A586-83540117F519}">
      <dsp:nvSpPr>
        <dsp:cNvPr id="0" name=""/>
        <dsp:cNvSpPr/>
      </dsp:nvSpPr>
      <dsp:spPr>
        <a:xfrm>
          <a:off x="4608530" y="125560"/>
          <a:ext cx="1670914" cy="207350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b="1" kern="1200" dirty="0"/>
            <a:t>Unidad de aprendizaje II</a:t>
          </a:r>
        </a:p>
        <a:p>
          <a:pPr marL="0" lvl="0" indent="0" algn="ctr" defTabSz="622300">
            <a:lnSpc>
              <a:spcPct val="90000"/>
            </a:lnSpc>
            <a:spcBef>
              <a:spcPct val="0"/>
            </a:spcBef>
            <a:spcAft>
              <a:spcPct val="35000"/>
            </a:spcAft>
            <a:buNone/>
          </a:pPr>
          <a:r>
            <a:rPr lang="es-MX" sz="1400" b="1" kern="1200" dirty="0"/>
            <a:t>Desarrollo </a:t>
          </a:r>
          <a:r>
            <a:rPr lang="es-MX" sz="1400" b="1" kern="1200" dirty="0" err="1"/>
            <a:t>socioemocio</a:t>
          </a:r>
          <a:r>
            <a:rPr lang="es-MX" sz="1400" b="1" kern="1200" dirty="0"/>
            <a:t>- </a:t>
          </a:r>
          <a:r>
            <a:rPr lang="es-MX" sz="1400" b="1" kern="1200" dirty="0" err="1"/>
            <a:t>nal</a:t>
          </a:r>
          <a:r>
            <a:rPr lang="es-MX" sz="1400" b="1" kern="1200" dirty="0"/>
            <a:t> en la infancia.</a:t>
          </a:r>
        </a:p>
        <a:p>
          <a:pPr marL="0" lvl="0" indent="0" algn="ctr" defTabSz="622300">
            <a:lnSpc>
              <a:spcPct val="90000"/>
            </a:lnSpc>
            <a:spcBef>
              <a:spcPct val="0"/>
            </a:spcBef>
            <a:spcAft>
              <a:spcPct val="35000"/>
            </a:spcAft>
            <a:buNone/>
          </a:pPr>
          <a:r>
            <a:rPr lang="es-MX" sz="1400" b="1" kern="1200" dirty="0"/>
            <a:t> </a:t>
          </a:r>
        </a:p>
      </dsp:txBody>
      <dsp:txXfrm>
        <a:off x="4853230" y="429218"/>
        <a:ext cx="1181514" cy="1466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DB2FC-6DC2-4741-B0C1-684781208811}">
      <dsp:nvSpPr>
        <dsp:cNvPr id="0" name=""/>
        <dsp:cNvSpPr/>
      </dsp:nvSpPr>
      <dsp:spPr>
        <a:xfrm>
          <a:off x="2390792" y="557606"/>
          <a:ext cx="4368175" cy="38024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s-MX" sz="1800" kern="1200" dirty="0"/>
            <a:t>- </a:t>
          </a:r>
          <a:r>
            <a:rPr lang="es-MX" sz="1800" kern="1200" dirty="0">
              <a:solidFill>
                <a:srgbClr val="000000"/>
              </a:solidFill>
            </a:rPr>
            <a:t>Las dimensiones de la educación socioemocional y sus habilidades</a:t>
          </a:r>
        </a:p>
        <a:p>
          <a:pPr marL="0" lvl="0" indent="0" algn="l" defTabSz="800100">
            <a:lnSpc>
              <a:spcPct val="90000"/>
            </a:lnSpc>
            <a:spcBef>
              <a:spcPct val="0"/>
            </a:spcBef>
            <a:spcAft>
              <a:spcPct val="35000"/>
            </a:spcAft>
            <a:buNone/>
          </a:pPr>
          <a:r>
            <a:rPr lang="es-MX" sz="1800" kern="1200" dirty="0">
              <a:solidFill>
                <a:srgbClr val="000000"/>
              </a:solidFill>
            </a:rPr>
            <a:t>asociadas</a:t>
          </a:r>
        </a:p>
        <a:p>
          <a:pPr marL="0" lvl="0" indent="0" algn="l" defTabSz="800100">
            <a:lnSpc>
              <a:spcPct val="90000"/>
            </a:lnSpc>
            <a:spcBef>
              <a:spcPct val="0"/>
            </a:spcBef>
            <a:spcAft>
              <a:spcPct val="35000"/>
            </a:spcAft>
            <a:buNone/>
          </a:pPr>
          <a:r>
            <a:rPr lang="es-MX" sz="1800" kern="1200" dirty="0">
              <a:solidFill>
                <a:srgbClr val="000000"/>
              </a:solidFill>
            </a:rPr>
            <a:t>- Bases para la implementación de la educación socioemocional: visión</a:t>
          </a:r>
        </a:p>
        <a:p>
          <a:pPr marL="0" lvl="0" indent="0" algn="l" defTabSz="800100">
            <a:lnSpc>
              <a:spcPct val="90000"/>
            </a:lnSpc>
            <a:spcBef>
              <a:spcPct val="0"/>
            </a:spcBef>
            <a:spcAft>
              <a:spcPct val="35000"/>
            </a:spcAft>
            <a:buNone/>
          </a:pPr>
          <a:r>
            <a:rPr lang="es-MX" sz="1800" kern="1200" dirty="0">
              <a:solidFill>
                <a:srgbClr val="000000"/>
              </a:solidFill>
            </a:rPr>
            <a:t>sistémica</a:t>
          </a:r>
        </a:p>
        <a:p>
          <a:pPr marL="0" lvl="0" indent="0" algn="l" defTabSz="800100">
            <a:lnSpc>
              <a:spcPct val="90000"/>
            </a:lnSpc>
            <a:spcBef>
              <a:spcPct val="0"/>
            </a:spcBef>
            <a:spcAft>
              <a:spcPct val="35000"/>
            </a:spcAft>
            <a:buNone/>
          </a:pPr>
          <a:r>
            <a:rPr lang="es-MX" sz="1800" kern="1200" dirty="0">
              <a:solidFill>
                <a:srgbClr val="000000"/>
              </a:solidFill>
            </a:rPr>
            <a:t>- El papel del docente en la educación socioemocional</a:t>
          </a:r>
        </a:p>
        <a:p>
          <a:pPr marL="0" lvl="0" indent="0" algn="l" defTabSz="800100">
            <a:lnSpc>
              <a:spcPct val="90000"/>
            </a:lnSpc>
            <a:spcBef>
              <a:spcPct val="0"/>
            </a:spcBef>
            <a:spcAft>
              <a:spcPct val="35000"/>
            </a:spcAft>
            <a:buNone/>
          </a:pPr>
          <a:r>
            <a:rPr lang="es-MX" sz="1800" kern="1200" dirty="0">
              <a:solidFill>
                <a:srgbClr val="000000"/>
              </a:solidFill>
            </a:rPr>
            <a:t>- Orientaciones pedagógicas para la educación socioemocional</a:t>
          </a:r>
        </a:p>
        <a:p>
          <a:pPr marL="0" lvl="0" indent="0" algn="l" defTabSz="800100">
            <a:lnSpc>
              <a:spcPct val="90000"/>
            </a:lnSpc>
            <a:spcBef>
              <a:spcPct val="0"/>
            </a:spcBef>
            <a:spcAft>
              <a:spcPct val="35000"/>
            </a:spcAft>
            <a:buNone/>
          </a:pPr>
          <a:r>
            <a:rPr lang="es-MX" sz="1800" kern="1200" dirty="0">
              <a:solidFill>
                <a:srgbClr val="000000"/>
              </a:solidFill>
            </a:rPr>
            <a:t>- Evaluación en la educación socioemocional</a:t>
          </a:r>
        </a:p>
      </dsp:txBody>
      <dsp:txXfrm>
        <a:off x="3089700" y="557606"/>
        <a:ext cx="3669267" cy="3802440"/>
      </dsp:txXfrm>
    </dsp:sp>
    <dsp:sp modelId="{B7C57A25-6AF0-4C4A-AA03-0DC3926E531E}">
      <dsp:nvSpPr>
        <dsp:cNvPr id="0" name=""/>
        <dsp:cNvSpPr/>
      </dsp:nvSpPr>
      <dsp:spPr>
        <a:xfrm>
          <a:off x="86538" y="125567"/>
          <a:ext cx="2521743" cy="22336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b="1" kern="1200" dirty="0"/>
            <a:t>Unidad de aprendizaje III.</a:t>
          </a:r>
        </a:p>
        <a:p>
          <a:pPr marL="0" lvl="0" indent="0" algn="ctr" defTabSz="622300">
            <a:lnSpc>
              <a:spcPct val="90000"/>
            </a:lnSpc>
            <a:spcBef>
              <a:spcPct val="0"/>
            </a:spcBef>
            <a:spcAft>
              <a:spcPct val="35000"/>
            </a:spcAft>
            <a:buNone/>
          </a:pPr>
          <a:r>
            <a:rPr lang="es-MX" sz="1400" b="1" kern="1200" dirty="0"/>
            <a:t>Aprendizaje y enseñanza de las habilidades</a:t>
          </a:r>
        </a:p>
        <a:p>
          <a:pPr marL="0" lvl="0" indent="0" algn="ctr" defTabSz="622300">
            <a:lnSpc>
              <a:spcPct val="90000"/>
            </a:lnSpc>
            <a:spcBef>
              <a:spcPct val="0"/>
            </a:spcBef>
            <a:spcAft>
              <a:spcPct val="35000"/>
            </a:spcAft>
            <a:buNone/>
          </a:pPr>
          <a:r>
            <a:rPr lang="es-MX" sz="1400" b="1" kern="1200" dirty="0"/>
            <a:t>socioemocionales</a:t>
          </a:r>
        </a:p>
      </dsp:txBody>
      <dsp:txXfrm>
        <a:off x="455839" y="452684"/>
        <a:ext cx="1783141" cy="157946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906DC3-BB3A-418B-B5F6-C79479A58C34}" type="datetimeFigureOut">
              <a:rPr lang="es-MX" smtClean="0"/>
              <a:pPr/>
              <a:t>24/09/2020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0DFCE-4442-4FCA-B99E-2A044FD8E11C}" type="slidenum">
              <a:rPr lang="es-MX" smtClean="0"/>
              <a:pPr/>
              <a:t>‹Nº›</a:t>
            </a:fld>
            <a:endParaRPr lang="es-MX"/>
          </a:p>
        </p:txBody>
      </p:sp>
    </p:spTree>
    <p:extLst>
      <p:ext uri="{BB962C8B-B14F-4D97-AF65-F5344CB8AC3E}">
        <p14:creationId xmlns="" xmlns:p14="http://schemas.microsoft.com/office/powerpoint/2010/main" val="7022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0DFCE-4442-4FCA-B99E-2A044FD8E11C}" type="slidenum">
              <a:rPr lang="es-MX" smtClean="0"/>
              <a:pPr/>
              <a:t>12</a:t>
            </a:fld>
            <a:endParaRPr lang="es-MX"/>
          </a:p>
        </p:txBody>
      </p:sp>
    </p:spTree>
    <p:extLst>
      <p:ext uri="{BB962C8B-B14F-4D97-AF65-F5344CB8AC3E}">
        <p14:creationId xmlns="" xmlns:p14="http://schemas.microsoft.com/office/powerpoint/2010/main" val="397329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386CC22-5261-4943-83B3-22F5D6F699E3}" type="datetimeFigureOut">
              <a:rPr lang="es-MX" smtClean="0"/>
              <a:pPr/>
              <a:t>24/09/2020</a:t>
            </a:fld>
            <a:endParaRPr lang="es-MX"/>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2C2E9E0-0B29-4D7E-B65E-EF2CD7543928}" type="slidenum">
              <a:rPr lang="es-MX" smtClean="0"/>
              <a:pPr/>
              <a:t>‹Nº›</a:t>
            </a:fld>
            <a:endParaRPr lang="es-MX"/>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MX"/>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386CC22-5261-4943-83B3-22F5D6F699E3}" type="datetimeFigureOut">
              <a:rPr lang="es-MX" smtClean="0"/>
              <a:pPr/>
              <a:t>24/09/2020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2C2E9E0-0B29-4D7E-B65E-EF2CD754392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86CC22-5261-4943-83B3-22F5D6F699E3}" type="datetimeFigureOut">
              <a:rPr lang="es-MX" smtClean="0"/>
              <a:pPr/>
              <a:t>24/09/2020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2C2E9E0-0B29-4D7E-B65E-EF2CD754392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86CC22-5261-4943-83B3-22F5D6F699E3}" type="datetimeFigureOut">
              <a:rPr lang="es-MX" smtClean="0"/>
              <a:pPr/>
              <a:t>24/09/2020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2C2E9E0-0B29-4D7E-B65E-EF2CD7543928}" type="slidenum">
              <a:rPr lang="es-MX" smtClean="0"/>
              <a:pPr/>
              <a:t>‹Nº›</a:t>
            </a:fld>
            <a:endParaRPr lang="es-MX"/>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D386CC22-5261-4943-83B3-22F5D6F699E3}" type="datetimeFigureOut">
              <a:rPr lang="es-MX" smtClean="0"/>
              <a:pPr/>
              <a:t>24/09/2020</a:t>
            </a:fld>
            <a:endParaRPr lang="es-MX"/>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2C2E9E0-0B29-4D7E-B65E-EF2CD7543928}" type="slidenum">
              <a:rPr lang="es-MX" smtClean="0"/>
              <a:pPr/>
              <a:t>‹Nº›</a:t>
            </a:fld>
            <a:endParaRPr lang="es-MX"/>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MX"/>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386CC22-5261-4943-83B3-22F5D6F699E3}" type="datetimeFigureOut">
              <a:rPr lang="es-MX" smtClean="0"/>
              <a:pPr/>
              <a:t>24/09/2020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C2E9E0-0B29-4D7E-B65E-EF2CD7543928}" type="slidenum">
              <a:rPr lang="es-MX" smtClean="0"/>
              <a:pPr/>
              <a:t>‹Nº›</a:t>
            </a:fld>
            <a:endParaRPr lang="es-MX"/>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86CC22-5261-4943-83B3-22F5D6F699E3}" type="datetimeFigureOut">
              <a:rPr lang="es-MX" smtClean="0"/>
              <a:pPr/>
              <a:t>24/09/2020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2C2E9E0-0B29-4D7E-B65E-EF2CD7543928}" type="slidenum">
              <a:rPr lang="es-MX" smtClean="0"/>
              <a:pPr/>
              <a:t>‹Nº›</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86CC22-5261-4943-83B3-22F5D6F699E3}" type="datetimeFigureOut">
              <a:rPr lang="es-MX" smtClean="0"/>
              <a:pPr/>
              <a:t>24/09/2020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2C2E9E0-0B29-4D7E-B65E-EF2CD7543928}" type="slidenum">
              <a:rPr lang="es-MX" smtClean="0"/>
              <a:pPr/>
              <a:t>‹Nº›</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386CC22-5261-4943-83B3-22F5D6F699E3}" type="datetimeFigureOut">
              <a:rPr lang="es-MX" smtClean="0"/>
              <a:pPr/>
              <a:t>24/09/2020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2C2E9E0-0B29-4D7E-B65E-EF2CD754392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386CC22-5261-4943-83B3-22F5D6F699E3}" type="datetimeFigureOut">
              <a:rPr lang="es-MX" smtClean="0"/>
              <a:pPr/>
              <a:t>24/09/2020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2C2E9E0-0B29-4D7E-B65E-EF2CD7543928}" type="slidenum">
              <a:rPr lang="es-MX" smtClean="0"/>
              <a:pPr/>
              <a:t>‹Nº›</a:t>
            </a:fld>
            <a:endParaRPr lang="es-MX"/>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386CC22-5261-4943-83B3-22F5D6F699E3}" type="datetimeFigureOut">
              <a:rPr lang="es-MX" smtClean="0"/>
              <a:pPr/>
              <a:t>24/09/2020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C2E9E0-0B29-4D7E-B65E-EF2CD7543928}" type="slidenum">
              <a:rPr lang="es-MX" smtClean="0"/>
              <a:pPr/>
              <a:t>‹Nº›</a:t>
            </a:fld>
            <a:endParaRPr lang="es-MX"/>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386CC22-5261-4943-83B3-22F5D6F699E3}" type="datetimeFigureOut">
              <a:rPr lang="es-MX" smtClean="0"/>
              <a:pPr/>
              <a:t>24/09/2020</a:t>
            </a:fld>
            <a:endParaRPr lang="es-MX"/>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MX"/>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2C2E9E0-0B29-4D7E-B65E-EF2CD7543928}"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995026" y="4653136"/>
            <a:ext cx="1981200" cy="1828800"/>
          </a:xfrm>
        </p:spPr>
        <p:txBody>
          <a:bodyPr>
            <a:normAutofit fontScale="85000" lnSpcReduction="20000"/>
          </a:bodyPr>
          <a:lstStyle/>
          <a:p>
            <a:pPr algn="ctr"/>
            <a:r>
              <a:rPr lang="es-MX" sz="2400" dirty="0">
                <a:solidFill>
                  <a:schemeClr val="tx2">
                    <a:lumMod val="75000"/>
                  </a:schemeClr>
                </a:solidFill>
              </a:rPr>
              <a:t>Maestras:</a:t>
            </a:r>
          </a:p>
          <a:p>
            <a:pPr algn="ctr"/>
            <a:r>
              <a:rPr lang="es-MX" sz="2400" dirty="0">
                <a:solidFill>
                  <a:schemeClr val="tx2">
                    <a:lumMod val="75000"/>
                  </a:schemeClr>
                </a:solidFill>
              </a:rPr>
              <a:t>Eduarda Maldonado Martínez</a:t>
            </a:r>
          </a:p>
          <a:p>
            <a:pPr algn="ctr"/>
            <a:r>
              <a:rPr lang="es-MX" sz="2400" dirty="0">
                <a:solidFill>
                  <a:schemeClr val="tx2">
                    <a:lumMod val="75000"/>
                  </a:schemeClr>
                </a:solidFill>
              </a:rPr>
              <a:t>Laura Cristina Reyes Rincón</a:t>
            </a:r>
          </a:p>
        </p:txBody>
      </p:sp>
      <p:sp>
        <p:nvSpPr>
          <p:cNvPr id="2" name="1 Título"/>
          <p:cNvSpPr>
            <a:spLocks noGrp="1"/>
          </p:cNvSpPr>
          <p:nvPr>
            <p:ph type="title"/>
          </p:nvPr>
        </p:nvSpPr>
        <p:spPr>
          <a:xfrm>
            <a:off x="251520" y="2276872"/>
            <a:ext cx="6324600" cy="3045048"/>
          </a:xfrm>
        </p:spPr>
        <p:txBody>
          <a:bodyPr/>
          <a:lstStyle/>
          <a:p>
            <a:pPr algn="l"/>
            <a:r>
              <a:rPr lang="es-MX" sz="3600" dirty="0">
                <a:solidFill>
                  <a:schemeClr val="bg2"/>
                </a:solidFill>
              </a:rPr>
              <a:t>CURSO: EDUCACIÓN SOCIOEMOCIONAL</a:t>
            </a:r>
            <a:br>
              <a:rPr lang="es-MX" sz="3600" dirty="0">
                <a:solidFill>
                  <a:schemeClr val="bg2"/>
                </a:solidFill>
              </a:rPr>
            </a:br>
            <a:r>
              <a:rPr lang="es-MX" sz="3600" dirty="0">
                <a:solidFill>
                  <a:schemeClr val="bg2"/>
                </a:solidFill>
              </a:rPr>
              <a:t/>
            </a:r>
            <a:br>
              <a:rPr lang="es-MX" sz="3600" dirty="0">
                <a:solidFill>
                  <a:schemeClr val="bg2"/>
                </a:solidFill>
              </a:rPr>
            </a:br>
            <a:r>
              <a:rPr lang="es-MX" sz="3600" dirty="0">
                <a:solidFill>
                  <a:schemeClr val="bg2"/>
                </a:solidFill>
              </a:rPr>
              <a:t>TERCER semestre</a:t>
            </a:r>
            <a:br>
              <a:rPr lang="es-MX" sz="3600" dirty="0">
                <a:solidFill>
                  <a:schemeClr val="bg2"/>
                </a:solidFill>
              </a:rPr>
            </a:br>
            <a:r>
              <a:rPr lang="es-MX" sz="3600" dirty="0">
                <a:solidFill>
                  <a:schemeClr val="bg2"/>
                </a:solidFill>
              </a:rPr>
              <a:t> </a:t>
            </a:r>
            <a:br>
              <a:rPr lang="es-MX" sz="3600" dirty="0">
                <a:solidFill>
                  <a:schemeClr val="bg2"/>
                </a:solidFill>
              </a:rPr>
            </a:br>
            <a:r>
              <a:rPr lang="es-MX" sz="3600" dirty="0">
                <a:solidFill>
                  <a:schemeClr val="bg2"/>
                </a:solidFill>
              </a:rPr>
              <a:t>4 </a:t>
            </a:r>
            <a:r>
              <a:rPr lang="es-MX" sz="3600" dirty="0" err="1">
                <a:solidFill>
                  <a:schemeClr val="bg2"/>
                </a:solidFill>
              </a:rPr>
              <a:t>hrs</a:t>
            </a:r>
            <a:r>
              <a:rPr lang="es-MX" sz="3600" dirty="0">
                <a:solidFill>
                  <a:schemeClr val="bg2"/>
                </a:solidFill>
              </a:rPr>
              <a:t>.    4.5 Créditos</a:t>
            </a:r>
            <a:br>
              <a:rPr lang="es-MX" sz="3600" dirty="0">
                <a:solidFill>
                  <a:schemeClr val="bg2"/>
                </a:solidFill>
              </a:rPr>
            </a:br>
            <a:r>
              <a:rPr lang="es-MX" sz="3600" dirty="0">
                <a:solidFill>
                  <a:schemeClr val="bg2"/>
                </a:solidFill>
              </a:rPr>
              <a:t/>
            </a:r>
            <a:br>
              <a:rPr lang="es-MX" sz="3600" dirty="0">
                <a:solidFill>
                  <a:schemeClr val="bg2"/>
                </a:solidFill>
              </a:rPr>
            </a:br>
            <a:r>
              <a:rPr lang="es-MX" sz="3600" dirty="0">
                <a:solidFill>
                  <a:schemeClr val="bg2"/>
                </a:solidFill>
              </a:rPr>
              <a:t>Trayecto Formativo:  </a:t>
            </a:r>
            <a:br>
              <a:rPr lang="es-MX" sz="3600" dirty="0">
                <a:solidFill>
                  <a:schemeClr val="bg2"/>
                </a:solidFill>
              </a:rPr>
            </a:br>
            <a:r>
              <a:rPr lang="es-MX" sz="3200" b="1" dirty="0">
                <a:solidFill>
                  <a:schemeClr val="bg2"/>
                </a:solidFill>
                <a:latin typeface="Montserrat-Bold"/>
              </a:rPr>
              <a:t>Bases teórico metodológicas para la enseñanza</a:t>
            </a:r>
            <a:r>
              <a:rPr lang="es-MX" dirty="0"/>
              <a:t/>
            </a:r>
            <a:br>
              <a:rPr lang="es-MX" dirty="0"/>
            </a:br>
            <a:r>
              <a:rPr lang="es-MX" dirty="0"/>
              <a:t/>
            </a:r>
            <a:br>
              <a:rPr lang="es-MX" dirty="0"/>
            </a:br>
            <a:endParaRPr lang="es-MX" dirty="0"/>
          </a:p>
        </p:txBody>
      </p:sp>
      <p:pic>
        <p:nvPicPr>
          <p:cNvPr id="4" name="Picture 2" descr="Museo Presidentes on Twitter: &quot;23 agosto 1973.Gobernador de #Coahuila  Eulalio Gutiérrez Treviño establece la Escuela Normal de Educación  Preescolar… &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56635" y="548680"/>
            <a:ext cx="2415303" cy="2088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850376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026656793"/>
              </p:ext>
            </p:extLst>
          </p:nvPr>
        </p:nvGraphicFramePr>
        <p:xfrm>
          <a:off x="179512" y="1719262"/>
          <a:ext cx="8608888" cy="4950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MX" dirty="0">
                <a:solidFill>
                  <a:srgbClr val="000000"/>
                </a:solidFill>
              </a:rPr>
              <a:t>Estructura DEL CURSO</a:t>
            </a:r>
          </a:p>
        </p:txBody>
      </p:sp>
    </p:spTree>
    <p:extLst>
      <p:ext uri="{BB962C8B-B14F-4D97-AF65-F5344CB8AC3E}">
        <p14:creationId xmlns="" xmlns:p14="http://schemas.microsoft.com/office/powerpoint/2010/main" val="40912583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031755733"/>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MX" dirty="0">
                <a:solidFill>
                  <a:srgbClr val="000000"/>
                </a:solidFill>
              </a:rPr>
              <a:t>Estructura DEL CURSO</a:t>
            </a:r>
          </a:p>
        </p:txBody>
      </p:sp>
    </p:spTree>
    <p:extLst>
      <p:ext uri="{BB962C8B-B14F-4D97-AF65-F5344CB8AC3E}">
        <p14:creationId xmlns="" xmlns:p14="http://schemas.microsoft.com/office/powerpoint/2010/main" val="20584496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8520" y="328314"/>
            <a:ext cx="8381260" cy="1054394"/>
          </a:xfrm>
        </p:spPr>
        <p:txBody>
          <a:bodyPr/>
          <a:lstStyle/>
          <a:p>
            <a:r>
              <a:rPr lang="es-MX" dirty="0">
                <a:solidFill>
                  <a:srgbClr val="000000"/>
                </a:solidFill>
              </a:rPr>
              <a:t>Criterios de evaluación </a:t>
            </a:r>
          </a:p>
        </p:txBody>
      </p:sp>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900" y="260649"/>
            <a:ext cx="1444747" cy="1008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68344" y="184986"/>
            <a:ext cx="1176119" cy="11910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Marcador de contenido"/>
          <p:cNvSpPr>
            <a:spLocks noGrp="1"/>
          </p:cNvSpPr>
          <p:nvPr>
            <p:ph idx="1"/>
          </p:nvPr>
        </p:nvSpPr>
        <p:spPr/>
        <p:txBody>
          <a:bodyPr/>
          <a:lstStyle/>
          <a:p>
            <a:pPr>
              <a:buFont typeface="Wingdings" panose="05000000000000000000" pitchFamily="2" charset="2"/>
              <a:buChar char="q"/>
            </a:pPr>
            <a:r>
              <a:rPr lang="es-MX" dirty="0"/>
              <a:t>ACTIVIDADES Y TRABAJOS ESCRITOS   40%</a:t>
            </a:r>
          </a:p>
          <a:p>
            <a:endParaRPr lang="es-MX" dirty="0"/>
          </a:p>
          <a:p>
            <a:pPr>
              <a:buFont typeface="Wingdings" panose="05000000000000000000" pitchFamily="2" charset="2"/>
              <a:buChar char="q"/>
            </a:pPr>
            <a:r>
              <a:rPr lang="es-MX" dirty="0"/>
              <a:t>EVIDENCIA DE UNIDAD 40 %</a:t>
            </a:r>
          </a:p>
          <a:p>
            <a:pPr marL="45720" indent="0">
              <a:buNone/>
            </a:pPr>
            <a:endParaRPr lang="es-MX" dirty="0"/>
          </a:p>
          <a:p>
            <a:pPr>
              <a:buFont typeface="Wingdings" panose="05000000000000000000" pitchFamily="2" charset="2"/>
              <a:buChar char="q"/>
            </a:pPr>
            <a:r>
              <a:rPr lang="es-MX" dirty="0"/>
              <a:t>PORTAFOLIO 20%</a:t>
            </a:r>
          </a:p>
          <a:p>
            <a:pPr>
              <a:buFont typeface="Wingdings" panose="05000000000000000000" pitchFamily="2" charset="2"/>
              <a:buChar char="v"/>
            </a:pPr>
            <a:r>
              <a:rPr lang="es-MX" dirty="0"/>
              <a:t>HETEROEVALUACIÓN 10%</a:t>
            </a:r>
          </a:p>
          <a:p>
            <a:pPr>
              <a:buFont typeface="Wingdings" panose="05000000000000000000" pitchFamily="2" charset="2"/>
              <a:buChar char="v"/>
            </a:pPr>
            <a:r>
              <a:rPr lang="es-MX" dirty="0"/>
              <a:t>COEVALUACIÓN 5%</a:t>
            </a:r>
          </a:p>
          <a:p>
            <a:pPr>
              <a:buFont typeface="Wingdings" panose="05000000000000000000" pitchFamily="2" charset="2"/>
              <a:buChar char="v"/>
            </a:pPr>
            <a:r>
              <a:rPr lang="es-MX" dirty="0"/>
              <a:t>AUTOEVALUACIÓN 5%</a:t>
            </a:r>
          </a:p>
          <a:p>
            <a:pPr>
              <a:buFont typeface="Wingdings" panose="05000000000000000000" pitchFamily="2" charset="2"/>
              <a:buChar char="q"/>
            </a:pPr>
            <a:endParaRPr lang="es-MX" dirty="0"/>
          </a:p>
          <a:p>
            <a:pPr>
              <a:buFont typeface="Wingdings" panose="05000000000000000000" pitchFamily="2" charset="2"/>
              <a:buChar char="q"/>
            </a:pPr>
            <a:r>
              <a:rPr lang="es-MX" dirty="0"/>
              <a:t>ACREDITACIÓN DE UNIDADES DEL CURSO 50%</a:t>
            </a:r>
          </a:p>
          <a:p>
            <a:pPr>
              <a:buFont typeface="Wingdings" panose="05000000000000000000" pitchFamily="2" charset="2"/>
              <a:buChar char="q"/>
            </a:pPr>
            <a:r>
              <a:rPr lang="es-MX" dirty="0"/>
              <a:t>EVIDENCIA FINAL DEL CURSO 50%</a:t>
            </a:r>
          </a:p>
        </p:txBody>
      </p:sp>
    </p:spTree>
    <p:extLst>
      <p:ext uri="{BB962C8B-B14F-4D97-AF65-F5344CB8AC3E}">
        <p14:creationId xmlns="" xmlns:p14="http://schemas.microsoft.com/office/powerpoint/2010/main" val="1806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 xmlns:a16="http://schemas.microsoft.com/office/drawing/2014/main" id="{B3828684-CC19-44DC-B098-4FC1CD7B7E83}"/>
              </a:ext>
            </a:extLst>
          </p:cNvPr>
          <p:cNvSpPr>
            <a:spLocks noGrp="1"/>
          </p:cNvSpPr>
          <p:nvPr>
            <p:ph idx="1"/>
          </p:nvPr>
        </p:nvSpPr>
        <p:spPr>
          <a:xfrm>
            <a:off x="395536" y="1700808"/>
            <a:ext cx="8393356" cy="4425671"/>
          </a:xfrm>
        </p:spPr>
        <p:txBody>
          <a:bodyPr/>
          <a:lstStyle/>
          <a:p>
            <a:endParaRPr lang="es-ES" dirty="0"/>
          </a:p>
          <a:p>
            <a:r>
              <a:rPr lang="es-ES" dirty="0"/>
              <a:t>La buena actitud, disposición, respeto y atención será factor determinante para la aprobación de los cursos.</a:t>
            </a:r>
          </a:p>
          <a:p>
            <a:r>
              <a:rPr lang="es-ES" dirty="0"/>
              <a:t>Todas las unidades deben ser acreditadas con el mínimo de 6 y con una asistencia del 85% por unidad evaluada.</a:t>
            </a:r>
          </a:p>
          <a:p>
            <a:r>
              <a:rPr lang="es-ES" dirty="0"/>
              <a:t>Si el alumno reprueba alguna de las unidades de los cursos automáticamente esta en extraordinario. En este caso será condición para presentar el examen presentar la evidencia final cuyo valor será del 30% y posteriormente al presentar el examen se considera el otro 70%.</a:t>
            </a:r>
          </a:p>
          <a:p>
            <a:r>
              <a:rPr lang="es-ES" dirty="0"/>
              <a:t>Cabe mencionar la calificación total será considerada en un rango de 8 hacia abajo.</a:t>
            </a:r>
            <a:endParaRPr lang="es-MX" dirty="0"/>
          </a:p>
        </p:txBody>
      </p:sp>
    </p:spTree>
    <p:extLst>
      <p:ext uri="{BB962C8B-B14F-4D97-AF65-F5344CB8AC3E}">
        <p14:creationId xmlns="" xmlns:p14="http://schemas.microsoft.com/office/powerpoint/2010/main" val="33563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dirty="0"/>
          </a:p>
        </p:txBody>
      </p:sp>
      <p:sp>
        <p:nvSpPr>
          <p:cNvPr id="3" name="2 Título"/>
          <p:cNvSpPr>
            <a:spLocks noGrp="1"/>
          </p:cNvSpPr>
          <p:nvPr>
            <p:ph type="title"/>
          </p:nvPr>
        </p:nvSpPr>
        <p:spPr/>
        <p:txBody>
          <a:bodyPr/>
          <a:lstStyle/>
          <a:p>
            <a:endParaRPr lang="es-MX"/>
          </a:p>
        </p:txBody>
      </p:sp>
      <p:pic>
        <p:nvPicPr>
          <p:cNvPr id="6148" name="Picture 4" descr="Resultado de imagen para gracias por su atencion 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052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MX" b="1" dirty="0">
                <a:latin typeface="Montserrat-Regular"/>
              </a:rPr>
              <a:t>Que el estudiantado desarrolle sus propias competencias socioemocionales y adquiera las estrategias de educación socioemocional que le permita hacer transferencias y transposiciones didácticas para construir ambientes de aprendizaje incluyentes y promover el sano desarrollo socioemocional de todos sus estudiantes.</a:t>
            </a:r>
            <a:endParaRPr lang="es-MX" b="1" dirty="0"/>
          </a:p>
        </p:txBody>
      </p:sp>
      <p:sp>
        <p:nvSpPr>
          <p:cNvPr id="3" name="2 Título"/>
          <p:cNvSpPr>
            <a:spLocks noGrp="1"/>
          </p:cNvSpPr>
          <p:nvPr>
            <p:ph type="title"/>
          </p:nvPr>
        </p:nvSpPr>
        <p:spPr/>
        <p:txBody>
          <a:bodyPr/>
          <a:lstStyle/>
          <a:p>
            <a:r>
              <a:rPr lang="es-MX" dirty="0">
                <a:solidFill>
                  <a:srgbClr val="000000"/>
                </a:solidFill>
              </a:rPr>
              <a:t>Propósito GENERAL </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9832" y="4365104"/>
            <a:ext cx="2888298" cy="18051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8634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96045" y="1628800"/>
            <a:ext cx="8407893" cy="4407408"/>
          </a:xfrm>
        </p:spPr>
        <p:txBody>
          <a:bodyPr/>
          <a:lstStyle/>
          <a:p>
            <a:pPr marL="45720" indent="0" algn="ctr">
              <a:buNone/>
            </a:pPr>
            <a:r>
              <a:rPr lang="es-MX" sz="2800" b="1" dirty="0"/>
              <a:t> </a:t>
            </a:r>
          </a:p>
          <a:p>
            <a:pPr marL="45720" indent="0" algn="ctr">
              <a:buNone/>
            </a:pPr>
            <a:r>
              <a:rPr lang="es-MX" sz="3200" b="1" dirty="0"/>
              <a:t>Planeación y Evaluación de la Enseñanza y el Aprendizaje.</a:t>
            </a:r>
            <a:endParaRPr lang="es-MX" sz="3200" dirty="0"/>
          </a:p>
        </p:txBody>
      </p:sp>
      <p:sp>
        <p:nvSpPr>
          <p:cNvPr id="3" name="2 Título"/>
          <p:cNvSpPr>
            <a:spLocks noGrp="1"/>
          </p:cNvSpPr>
          <p:nvPr>
            <p:ph type="title"/>
          </p:nvPr>
        </p:nvSpPr>
        <p:spPr>
          <a:xfrm>
            <a:off x="381000" y="355847"/>
            <a:ext cx="8511480" cy="1054394"/>
          </a:xfrm>
        </p:spPr>
        <p:txBody>
          <a:bodyPr/>
          <a:lstStyle/>
          <a:p>
            <a:r>
              <a:rPr lang="es-MX" dirty="0"/>
              <a:t> </a:t>
            </a:r>
            <a:r>
              <a:rPr lang="es-MX" dirty="0">
                <a:solidFill>
                  <a:srgbClr val="000000"/>
                </a:solidFill>
              </a:rPr>
              <a:t>Cursos que anteceden</a:t>
            </a:r>
            <a:r>
              <a:rPr lang="es-MX" dirty="0"/>
              <a:t/>
            </a:r>
            <a:br>
              <a:rPr lang="es-MX" dirty="0"/>
            </a:br>
            <a:endParaRPr lang="es-MX"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31840" y="3429000"/>
            <a:ext cx="3366120" cy="2524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2260491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45720" indent="0" algn="ctr">
              <a:buNone/>
            </a:pPr>
            <a:r>
              <a:rPr lang="es-MX" sz="3600" b="1" dirty="0"/>
              <a:t>Atención a la diversidad.</a:t>
            </a:r>
          </a:p>
        </p:txBody>
      </p:sp>
      <p:sp>
        <p:nvSpPr>
          <p:cNvPr id="3" name="2 Título"/>
          <p:cNvSpPr>
            <a:spLocks noGrp="1"/>
          </p:cNvSpPr>
          <p:nvPr>
            <p:ph type="title"/>
          </p:nvPr>
        </p:nvSpPr>
        <p:spPr/>
        <p:txBody>
          <a:bodyPr/>
          <a:lstStyle/>
          <a:p>
            <a:r>
              <a:rPr lang="es-MX" dirty="0">
                <a:solidFill>
                  <a:srgbClr val="000000"/>
                </a:solidFill>
              </a:rPr>
              <a:t>Curso Consecuente</a:t>
            </a:r>
            <a:r>
              <a:rPr lang="es-MX" dirty="0"/>
              <a:t/>
            </a:r>
            <a:br>
              <a:rPr lang="es-MX" dirty="0"/>
            </a:br>
            <a:endParaRPr lang="es-MX" dirty="0"/>
          </a:p>
        </p:txBody>
      </p:sp>
      <p:pic>
        <p:nvPicPr>
          <p:cNvPr id="3074" name="Picture 2" descr="II Plan de Atención a la Diversidad en la Educación de Castilla y León  2017-2022, - ABUDA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39752" y="2944946"/>
            <a:ext cx="4320480" cy="26252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844893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55" y="73168"/>
            <a:ext cx="8784975" cy="4407408"/>
          </a:xfrm>
        </p:spPr>
        <p:txBody>
          <a:bodyPr>
            <a:noAutofit/>
          </a:bodyPr>
          <a:lstStyle/>
          <a:p>
            <a:pPr marL="45720" indent="0" algn="just">
              <a:buNone/>
            </a:pPr>
            <a:endParaRPr lang="es-MX" sz="1500" b="1" dirty="0"/>
          </a:p>
        </p:txBody>
      </p:sp>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9695"/>
          <a:stretch/>
        </p:blipFill>
        <p:spPr bwMode="auto">
          <a:xfrm>
            <a:off x="-53825" y="-27384"/>
            <a:ext cx="9197825"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3 Rectángulo"/>
          <p:cNvSpPr/>
          <p:nvPr/>
        </p:nvSpPr>
        <p:spPr>
          <a:xfrm>
            <a:off x="20026" y="764704"/>
            <a:ext cx="1787669" cy="1015663"/>
          </a:xfrm>
          <a:prstGeom prst="rect">
            <a:avLst/>
          </a:prstGeom>
        </p:spPr>
        <p:txBody>
          <a:bodyPr wrap="none">
            <a:spAutoFit/>
          </a:bodyPr>
          <a:lstStyle/>
          <a:p>
            <a:pPr algn="ctr"/>
            <a:r>
              <a:rPr lang="es-MX" sz="2000" dirty="0">
                <a:solidFill>
                  <a:schemeClr val="tx2">
                    <a:lumMod val="10000"/>
                  </a:schemeClr>
                </a:solidFill>
              </a:rPr>
              <a:t>DESCRIPCIÓN </a:t>
            </a:r>
          </a:p>
          <a:p>
            <a:pPr algn="ctr"/>
            <a:r>
              <a:rPr lang="es-MX" sz="2000" dirty="0">
                <a:solidFill>
                  <a:schemeClr val="tx2">
                    <a:lumMod val="10000"/>
                  </a:schemeClr>
                </a:solidFill>
              </a:rPr>
              <a:t>DEL </a:t>
            </a:r>
          </a:p>
          <a:p>
            <a:pPr algn="ctr"/>
            <a:r>
              <a:rPr lang="es-MX" sz="2000" dirty="0">
                <a:solidFill>
                  <a:schemeClr val="tx2">
                    <a:lumMod val="10000"/>
                  </a:schemeClr>
                </a:solidFill>
              </a:rPr>
              <a:t>CURSO</a:t>
            </a:r>
          </a:p>
        </p:txBody>
      </p:sp>
      <p:sp>
        <p:nvSpPr>
          <p:cNvPr id="5" name="4 Rectángulo"/>
          <p:cNvSpPr/>
          <p:nvPr/>
        </p:nvSpPr>
        <p:spPr>
          <a:xfrm>
            <a:off x="2267744" y="548680"/>
            <a:ext cx="6130056" cy="4247317"/>
          </a:xfrm>
          <a:prstGeom prst="rect">
            <a:avLst/>
          </a:prstGeom>
        </p:spPr>
        <p:txBody>
          <a:bodyPr wrap="square">
            <a:spAutoFit/>
          </a:bodyPr>
          <a:lstStyle/>
          <a:p>
            <a:pPr algn="just"/>
            <a:r>
              <a:rPr lang="es-MX" dirty="0"/>
              <a:t>Este curso cobra relevancia en el currículum de la Licenciatura en Educación Preescolar, porque favorece el</a:t>
            </a:r>
          </a:p>
          <a:p>
            <a:pPr algn="just"/>
            <a:r>
              <a:rPr lang="es-MX" dirty="0"/>
              <a:t>desarrollo de las competencias socioemocionales de los futuros docentes y los habilita para promover las competencias socioemocionales de niños y niñas, a través de su práctica docente. </a:t>
            </a:r>
          </a:p>
          <a:p>
            <a:pPr algn="just"/>
            <a:endParaRPr lang="es-MX" dirty="0"/>
          </a:p>
          <a:p>
            <a:pPr algn="just"/>
            <a:r>
              <a:rPr lang="es-MX" dirty="0"/>
              <a:t>Se retoman y profundizan los aspectos del curso de Desarrollo y aprendizaje, pues provee al estudiantado de fundamentos teórico-prácticos sobre el desarrollo socioemocional de niñas y niños, que les permitirán comprender mejor su conducta, y diseñar estrategias de enseñanza y aprendizaje que fomente un clima del aula positivo, que posibilite regular las emociones, para favorecer el aprendizaje y establecer relaciones constructivas entre sí.</a:t>
            </a:r>
          </a:p>
        </p:txBody>
      </p:sp>
    </p:spTree>
    <p:extLst>
      <p:ext uri="{BB962C8B-B14F-4D97-AF65-F5344CB8AC3E}">
        <p14:creationId xmlns="" xmlns:p14="http://schemas.microsoft.com/office/powerpoint/2010/main" val="138876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146449"/>
            <a:ext cx="9036496" cy="64509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3 Rectángulo"/>
          <p:cNvSpPr/>
          <p:nvPr/>
        </p:nvSpPr>
        <p:spPr>
          <a:xfrm>
            <a:off x="971600" y="836712"/>
            <a:ext cx="7416824" cy="4801314"/>
          </a:xfrm>
          <a:prstGeom prst="rect">
            <a:avLst/>
          </a:prstGeom>
        </p:spPr>
        <p:txBody>
          <a:bodyPr wrap="square">
            <a:spAutoFit/>
          </a:bodyPr>
          <a:lstStyle/>
          <a:p>
            <a:pPr algn="just"/>
            <a:r>
              <a:rPr lang="es-MX" dirty="0"/>
              <a:t>Se espera que, a través de las diversas actividades de aprendizaje los estudiantes normalistas:</a:t>
            </a:r>
          </a:p>
          <a:p>
            <a:pPr marL="342900" indent="-342900" algn="just">
              <a:buFontTx/>
              <a:buChar char="-"/>
            </a:pPr>
            <a:r>
              <a:rPr lang="es-MX" dirty="0"/>
              <a:t>Valoren la importancia de la Educación Socioemocional desde el aspecto científico, educativo y desde su propia experiencia.</a:t>
            </a:r>
          </a:p>
          <a:p>
            <a:pPr marL="342900" indent="-342900" algn="just">
              <a:buFontTx/>
              <a:buChar char="-"/>
            </a:pPr>
            <a:r>
              <a:rPr lang="es-MX" dirty="0"/>
              <a:t>Desarrolle sus propias capacidades para conocer y regular sus</a:t>
            </a:r>
          </a:p>
          <a:p>
            <a:pPr algn="just"/>
            <a:r>
              <a:rPr lang="es-MX" dirty="0"/>
              <a:t>emociones, establecer relaciones con sus colegas basadas en la empatía y la colaboración, tomar decisiones responsables y perseverar ante las dificultades.</a:t>
            </a:r>
          </a:p>
          <a:p>
            <a:pPr marL="285750" indent="-285750" algn="just">
              <a:buFontTx/>
              <a:buChar char="-"/>
            </a:pPr>
            <a:r>
              <a:rPr lang="es-MX" dirty="0"/>
              <a:t>Comprenda el proceso de desarrollo socioemocional en la primera infancia.</a:t>
            </a:r>
          </a:p>
          <a:p>
            <a:pPr marL="285750" indent="-285750" algn="just">
              <a:buFontTx/>
              <a:buChar char="-"/>
            </a:pPr>
            <a:r>
              <a:rPr lang="es-MX" dirty="0"/>
              <a:t>Analice evidencia que le permita evaluar aspectos    socioemocionales del clima del aula y del desarrollo socioemocional.</a:t>
            </a:r>
          </a:p>
          <a:p>
            <a:pPr algn="just"/>
            <a:r>
              <a:rPr lang="es-MX" dirty="0"/>
              <a:t>                      - Utilice diferentes estrategias de educación socioemocional </a:t>
            </a:r>
          </a:p>
          <a:p>
            <a:pPr algn="just"/>
            <a:r>
              <a:rPr lang="es-MX" dirty="0"/>
              <a:t>                         para promover un clima del aula positivo e incluyente, y </a:t>
            </a:r>
          </a:p>
          <a:p>
            <a:pPr algn="just"/>
            <a:r>
              <a:rPr lang="es-MX" dirty="0"/>
              <a:t>                         promover el desarrollo socioemocional de sus futuros</a:t>
            </a:r>
          </a:p>
          <a:p>
            <a:pPr algn="just"/>
            <a:r>
              <a:rPr lang="es-MX" dirty="0"/>
              <a:t>                         estudiantes.</a:t>
            </a:r>
          </a:p>
          <a:p>
            <a:endParaRPr lang="es-MX" dirty="0"/>
          </a:p>
        </p:txBody>
      </p:sp>
    </p:spTree>
    <p:extLst>
      <p:ext uri="{BB962C8B-B14F-4D97-AF65-F5344CB8AC3E}">
        <p14:creationId xmlns="" xmlns:p14="http://schemas.microsoft.com/office/powerpoint/2010/main" val="407202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3" y="1628800"/>
            <a:ext cx="6120679" cy="5040560"/>
          </a:xfrm>
        </p:spPr>
        <p:txBody>
          <a:bodyPr>
            <a:normAutofit/>
          </a:bodyPr>
          <a:lstStyle/>
          <a:p>
            <a:pPr algn="just"/>
            <a:r>
              <a:rPr lang="es-MX" sz="2400" b="1" dirty="0"/>
              <a:t>Soluciona problemas y toma decisiones utilizando su pensamiento crítico y creativo.</a:t>
            </a:r>
          </a:p>
          <a:p>
            <a:pPr algn="just"/>
            <a:r>
              <a:rPr lang="es-MX" sz="2400" b="1" dirty="0"/>
              <a:t>Aprende de manera autónoma y muestra iniciativa para auto-regularse y fortalecer su desarrollo personal.</a:t>
            </a:r>
          </a:p>
          <a:p>
            <a:pPr algn="just"/>
            <a:r>
              <a:rPr lang="es-MX" sz="2400" b="1" dirty="0"/>
              <a:t>Utiliza las tecnologías de la información y la comunicación de manera crítica.</a:t>
            </a:r>
          </a:p>
          <a:p>
            <a:pPr algn="just"/>
            <a:r>
              <a:rPr lang="es-MX" sz="2400" b="1" dirty="0"/>
              <a:t>Aplica sus habilidades lingüísticas y comunicativas en diversos contextos.</a:t>
            </a:r>
          </a:p>
        </p:txBody>
      </p:sp>
      <p:sp>
        <p:nvSpPr>
          <p:cNvPr id="3" name="2 Título"/>
          <p:cNvSpPr>
            <a:spLocks noGrp="1"/>
          </p:cNvSpPr>
          <p:nvPr>
            <p:ph type="title"/>
          </p:nvPr>
        </p:nvSpPr>
        <p:spPr>
          <a:xfrm>
            <a:off x="381000" y="355847"/>
            <a:ext cx="8151440" cy="1054394"/>
          </a:xfrm>
        </p:spPr>
        <p:txBody>
          <a:bodyPr/>
          <a:lstStyle/>
          <a:p>
            <a:r>
              <a:rPr lang="es-MX" dirty="0">
                <a:solidFill>
                  <a:srgbClr val="000000"/>
                </a:solidFill>
              </a:rPr>
              <a:t>competencias del perfil de egreso </a:t>
            </a: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72200" y="2060848"/>
            <a:ext cx="2520280" cy="30963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6409979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down)">
                                      <p:cBhvr>
                                        <p:cTn id="43" dur="580">
                                          <p:stCondLst>
                                            <p:cond delay="0"/>
                                          </p:stCondLst>
                                        </p:cTn>
                                        <p:tgtEl>
                                          <p:spTgt spid="2">
                                            <p:txEl>
                                              <p:pRg st="1" end="1"/>
                                            </p:txEl>
                                          </p:spTgt>
                                        </p:tgtEl>
                                      </p:cBhvr>
                                    </p:animEffect>
                                    <p:anim calcmode="lin" valueType="num">
                                      <p:cBhvr>
                                        <p:cTn id="4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1" end="1"/>
                                            </p:txEl>
                                          </p:spTgt>
                                        </p:tgtEl>
                                      </p:cBhvr>
                                      <p:to x="100000" y="60000"/>
                                    </p:animScale>
                                    <p:animScale>
                                      <p:cBhvr>
                                        <p:cTn id="50" dur="166" decel="50000">
                                          <p:stCondLst>
                                            <p:cond delay="676"/>
                                          </p:stCondLst>
                                        </p:cTn>
                                        <p:tgtEl>
                                          <p:spTgt spid="2">
                                            <p:txEl>
                                              <p:pRg st="1" end="1"/>
                                            </p:txEl>
                                          </p:spTgt>
                                        </p:tgtEl>
                                      </p:cBhvr>
                                      <p:to x="100000" y="100000"/>
                                    </p:animScale>
                                    <p:animScale>
                                      <p:cBhvr>
                                        <p:cTn id="51" dur="26">
                                          <p:stCondLst>
                                            <p:cond delay="1312"/>
                                          </p:stCondLst>
                                        </p:cTn>
                                        <p:tgtEl>
                                          <p:spTgt spid="2">
                                            <p:txEl>
                                              <p:pRg st="1" end="1"/>
                                            </p:txEl>
                                          </p:spTgt>
                                        </p:tgtEl>
                                      </p:cBhvr>
                                      <p:to x="100000" y="80000"/>
                                    </p:animScale>
                                    <p:animScale>
                                      <p:cBhvr>
                                        <p:cTn id="52" dur="166" decel="50000">
                                          <p:stCondLst>
                                            <p:cond delay="1338"/>
                                          </p:stCondLst>
                                        </p:cTn>
                                        <p:tgtEl>
                                          <p:spTgt spid="2">
                                            <p:txEl>
                                              <p:pRg st="1" end="1"/>
                                            </p:txEl>
                                          </p:spTgt>
                                        </p:tgtEl>
                                      </p:cBhvr>
                                      <p:to x="100000" y="100000"/>
                                    </p:animScale>
                                    <p:animScale>
                                      <p:cBhvr>
                                        <p:cTn id="53" dur="26">
                                          <p:stCondLst>
                                            <p:cond delay="1642"/>
                                          </p:stCondLst>
                                        </p:cTn>
                                        <p:tgtEl>
                                          <p:spTgt spid="2">
                                            <p:txEl>
                                              <p:pRg st="1" end="1"/>
                                            </p:txEl>
                                          </p:spTgt>
                                        </p:tgtEl>
                                      </p:cBhvr>
                                      <p:to x="100000" y="90000"/>
                                    </p:animScale>
                                    <p:animScale>
                                      <p:cBhvr>
                                        <p:cTn id="54" dur="166" decel="50000">
                                          <p:stCondLst>
                                            <p:cond delay="1668"/>
                                          </p:stCondLst>
                                        </p:cTn>
                                        <p:tgtEl>
                                          <p:spTgt spid="2">
                                            <p:txEl>
                                              <p:pRg st="1" end="1"/>
                                            </p:txEl>
                                          </p:spTgt>
                                        </p:tgtEl>
                                      </p:cBhvr>
                                      <p:to x="100000" y="100000"/>
                                    </p:animScale>
                                    <p:animScale>
                                      <p:cBhvr>
                                        <p:cTn id="55" dur="26">
                                          <p:stCondLst>
                                            <p:cond delay="1808"/>
                                          </p:stCondLst>
                                        </p:cTn>
                                        <p:tgtEl>
                                          <p:spTgt spid="2">
                                            <p:txEl>
                                              <p:pRg st="1" end="1"/>
                                            </p:txEl>
                                          </p:spTgt>
                                        </p:tgtEl>
                                      </p:cBhvr>
                                      <p:to x="100000" y="95000"/>
                                    </p:animScale>
                                    <p:animScale>
                                      <p:cBhvr>
                                        <p:cTn id="56" dur="166" decel="50000">
                                          <p:stCondLst>
                                            <p:cond delay="1834"/>
                                          </p:stCondLst>
                                        </p:cTn>
                                        <p:tgtEl>
                                          <p:spTgt spid="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down)">
                                      <p:cBhvr>
                                        <p:cTn id="61" dur="580">
                                          <p:stCondLst>
                                            <p:cond delay="0"/>
                                          </p:stCondLst>
                                        </p:cTn>
                                        <p:tgtEl>
                                          <p:spTgt spid="2">
                                            <p:txEl>
                                              <p:pRg st="2" end="2"/>
                                            </p:txEl>
                                          </p:spTgt>
                                        </p:tgtEl>
                                      </p:cBhvr>
                                    </p:animEffect>
                                    <p:anim calcmode="lin" valueType="num">
                                      <p:cBhvr>
                                        <p:cTn id="6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2" end="2"/>
                                            </p:txEl>
                                          </p:spTgt>
                                        </p:tgtEl>
                                      </p:cBhvr>
                                      <p:to x="100000" y="60000"/>
                                    </p:animScale>
                                    <p:animScale>
                                      <p:cBhvr>
                                        <p:cTn id="68" dur="166" decel="50000">
                                          <p:stCondLst>
                                            <p:cond delay="676"/>
                                          </p:stCondLst>
                                        </p:cTn>
                                        <p:tgtEl>
                                          <p:spTgt spid="2">
                                            <p:txEl>
                                              <p:pRg st="2" end="2"/>
                                            </p:txEl>
                                          </p:spTgt>
                                        </p:tgtEl>
                                      </p:cBhvr>
                                      <p:to x="100000" y="100000"/>
                                    </p:animScale>
                                    <p:animScale>
                                      <p:cBhvr>
                                        <p:cTn id="69" dur="26">
                                          <p:stCondLst>
                                            <p:cond delay="1312"/>
                                          </p:stCondLst>
                                        </p:cTn>
                                        <p:tgtEl>
                                          <p:spTgt spid="2">
                                            <p:txEl>
                                              <p:pRg st="2" end="2"/>
                                            </p:txEl>
                                          </p:spTgt>
                                        </p:tgtEl>
                                      </p:cBhvr>
                                      <p:to x="100000" y="80000"/>
                                    </p:animScale>
                                    <p:animScale>
                                      <p:cBhvr>
                                        <p:cTn id="70" dur="166" decel="50000">
                                          <p:stCondLst>
                                            <p:cond delay="1338"/>
                                          </p:stCondLst>
                                        </p:cTn>
                                        <p:tgtEl>
                                          <p:spTgt spid="2">
                                            <p:txEl>
                                              <p:pRg st="2" end="2"/>
                                            </p:txEl>
                                          </p:spTgt>
                                        </p:tgtEl>
                                      </p:cBhvr>
                                      <p:to x="100000" y="100000"/>
                                    </p:animScale>
                                    <p:animScale>
                                      <p:cBhvr>
                                        <p:cTn id="71" dur="26">
                                          <p:stCondLst>
                                            <p:cond delay="1642"/>
                                          </p:stCondLst>
                                        </p:cTn>
                                        <p:tgtEl>
                                          <p:spTgt spid="2">
                                            <p:txEl>
                                              <p:pRg st="2" end="2"/>
                                            </p:txEl>
                                          </p:spTgt>
                                        </p:tgtEl>
                                      </p:cBhvr>
                                      <p:to x="100000" y="90000"/>
                                    </p:animScale>
                                    <p:animScale>
                                      <p:cBhvr>
                                        <p:cTn id="72" dur="166" decel="50000">
                                          <p:stCondLst>
                                            <p:cond delay="1668"/>
                                          </p:stCondLst>
                                        </p:cTn>
                                        <p:tgtEl>
                                          <p:spTgt spid="2">
                                            <p:txEl>
                                              <p:pRg st="2" end="2"/>
                                            </p:txEl>
                                          </p:spTgt>
                                        </p:tgtEl>
                                      </p:cBhvr>
                                      <p:to x="100000" y="100000"/>
                                    </p:animScale>
                                    <p:animScale>
                                      <p:cBhvr>
                                        <p:cTn id="73" dur="26">
                                          <p:stCondLst>
                                            <p:cond delay="1808"/>
                                          </p:stCondLst>
                                        </p:cTn>
                                        <p:tgtEl>
                                          <p:spTgt spid="2">
                                            <p:txEl>
                                              <p:pRg st="2" end="2"/>
                                            </p:txEl>
                                          </p:spTgt>
                                        </p:tgtEl>
                                      </p:cBhvr>
                                      <p:to x="100000" y="95000"/>
                                    </p:animScale>
                                    <p:animScale>
                                      <p:cBhvr>
                                        <p:cTn id="74" dur="166" decel="50000">
                                          <p:stCondLst>
                                            <p:cond delay="1834"/>
                                          </p:stCondLst>
                                        </p:cTn>
                                        <p:tgtEl>
                                          <p:spTgt spid="2">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down)">
                                      <p:cBhvr>
                                        <p:cTn id="79" dur="580">
                                          <p:stCondLst>
                                            <p:cond delay="0"/>
                                          </p:stCondLst>
                                        </p:cTn>
                                        <p:tgtEl>
                                          <p:spTgt spid="2">
                                            <p:txEl>
                                              <p:pRg st="3" end="3"/>
                                            </p:txEl>
                                          </p:spTgt>
                                        </p:tgtEl>
                                      </p:cBhvr>
                                    </p:animEffect>
                                    <p:anim calcmode="lin" valueType="num">
                                      <p:cBhvr>
                                        <p:cTn id="8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3" end="3"/>
                                            </p:txEl>
                                          </p:spTgt>
                                        </p:tgtEl>
                                      </p:cBhvr>
                                      <p:to x="100000" y="60000"/>
                                    </p:animScale>
                                    <p:animScale>
                                      <p:cBhvr>
                                        <p:cTn id="86" dur="166" decel="50000">
                                          <p:stCondLst>
                                            <p:cond delay="676"/>
                                          </p:stCondLst>
                                        </p:cTn>
                                        <p:tgtEl>
                                          <p:spTgt spid="2">
                                            <p:txEl>
                                              <p:pRg st="3" end="3"/>
                                            </p:txEl>
                                          </p:spTgt>
                                        </p:tgtEl>
                                      </p:cBhvr>
                                      <p:to x="100000" y="100000"/>
                                    </p:animScale>
                                    <p:animScale>
                                      <p:cBhvr>
                                        <p:cTn id="87" dur="26">
                                          <p:stCondLst>
                                            <p:cond delay="1312"/>
                                          </p:stCondLst>
                                        </p:cTn>
                                        <p:tgtEl>
                                          <p:spTgt spid="2">
                                            <p:txEl>
                                              <p:pRg st="3" end="3"/>
                                            </p:txEl>
                                          </p:spTgt>
                                        </p:tgtEl>
                                      </p:cBhvr>
                                      <p:to x="100000" y="80000"/>
                                    </p:animScale>
                                    <p:animScale>
                                      <p:cBhvr>
                                        <p:cTn id="88" dur="166" decel="50000">
                                          <p:stCondLst>
                                            <p:cond delay="1338"/>
                                          </p:stCondLst>
                                        </p:cTn>
                                        <p:tgtEl>
                                          <p:spTgt spid="2">
                                            <p:txEl>
                                              <p:pRg st="3" end="3"/>
                                            </p:txEl>
                                          </p:spTgt>
                                        </p:tgtEl>
                                      </p:cBhvr>
                                      <p:to x="100000" y="100000"/>
                                    </p:animScale>
                                    <p:animScale>
                                      <p:cBhvr>
                                        <p:cTn id="89" dur="26">
                                          <p:stCondLst>
                                            <p:cond delay="1642"/>
                                          </p:stCondLst>
                                        </p:cTn>
                                        <p:tgtEl>
                                          <p:spTgt spid="2">
                                            <p:txEl>
                                              <p:pRg st="3" end="3"/>
                                            </p:txEl>
                                          </p:spTgt>
                                        </p:tgtEl>
                                      </p:cBhvr>
                                      <p:to x="100000" y="90000"/>
                                    </p:animScale>
                                    <p:animScale>
                                      <p:cBhvr>
                                        <p:cTn id="90" dur="166" decel="50000">
                                          <p:stCondLst>
                                            <p:cond delay="1668"/>
                                          </p:stCondLst>
                                        </p:cTn>
                                        <p:tgtEl>
                                          <p:spTgt spid="2">
                                            <p:txEl>
                                              <p:pRg st="3" end="3"/>
                                            </p:txEl>
                                          </p:spTgt>
                                        </p:tgtEl>
                                      </p:cBhvr>
                                      <p:to x="100000" y="100000"/>
                                    </p:animScale>
                                    <p:animScale>
                                      <p:cBhvr>
                                        <p:cTn id="91" dur="26">
                                          <p:stCondLst>
                                            <p:cond delay="1808"/>
                                          </p:stCondLst>
                                        </p:cTn>
                                        <p:tgtEl>
                                          <p:spTgt spid="2">
                                            <p:txEl>
                                              <p:pRg st="3" end="3"/>
                                            </p:txEl>
                                          </p:spTgt>
                                        </p:tgtEl>
                                      </p:cBhvr>
                                      <p:to x="100000" y="95000"/>
                                    </p:animScale>
                                    <p:animScale>
                                      <p:cBhvr>
                                        <p:cTn id="92"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0999" y="1628800"/>
            <a:ext cx="8407893" cy="5040560"/>
          </a:xfrm>
        </p:spPr>
        <p:txBody>
          <a:bodyPr>
            <a:normAutofit/>
          </a:bodyPr>
          <a:lstStyle/>
          <a:p>
            <a:r>
              <a:rPr lang="es-MX" dirty="0"/>
              <a:t>Plantea las necesidades formativas de los alumnos de acuerdo con sus procesos de desarrollo y de aprendizaje, con base en los nuevos enfoques pedagógicos.</a:t>
            </a:r>
          </a:p>
          <a:p>
            <a:endParaRPr lang="es-MX" dirty="0"/>
          </a:p>
          <a:p>
            <a:r>
              <a:rPr lang="es-MX" dirty="0"/>
              <a:t>Elabora diagnósticos de los intereses, motivaciones y necesidades formativas de los alumnos para organizar las actividades de aprendizaje, así como las adecuaciones curriculares y didácticas pertinentes.</a:t>
            </a:r>
          </a:p>
          <a:p>
            <a:endParaRPr lang="es-MX" dirty="0"/>
          </a:p>
          <a:p>
            <a:r>
              <a:rPr lang="es-MX" dirty="0"/>
              <a:t> Emplea los medios tecnológicos y las fuentes de información</a:t>
            </a:r>
          </a:p>
          <a:p>
            <a:pPr marL="45720" indent="0">
              <a:buNone/>
            </a:pPr>
            <a:r>
              <a:rPr lang="es-MX" dirty="0"/>
              <a:t>    científica disponibles para mantenerse actualizado respecto     a los diversos campos de conocimiento que intervienen en su trabajo docente.</a:t>
            </a:r>
          </a:p>
          <a:p>
            <a:pPr marL="45720" indent="0">
              <a:buNone/>
            </a:pPr>
            <a:endParaRPr lang="es-MX" b="1" dirty="0"/>
          </a:p>
        </p:txBody>
      </p:sp>
      <p:sp>
        <p:nvSpPr>
          <p:cNvPr id="3" name="2 Título"/>
          <p:cNvSpPr>
            <a:spLocks noGrp="1"/>
          </p:cNvSpPr>
          <p:nvPr>
            <p:ph type="title"/>
          </p:nvPr>
        </p:nvSpPr>
        <p:spPr>
          <a:xfrm>
            <a:off x="381000" y="355847"/>
            <a:ext cx="4767064" cy="1054394"/>
          </a:xfrm>
        </p:spPr>
        <p:txBody>
          <a:bodyPr/>
          <a:lstStyle/>
          <a:p>
            <a:r>
              <a:rPr lang="es-MX" dirty="0">
                <a:solidFill>
                  <a:srgbClr val="000000"/>
                </a:solidFill>
              </a:rPr>
              <a:t>Competencias </a:t>
            </a:r>
            <a:br>
              <a:rPr lang="es-MX" dirty="0">
                <a:solidFill>
                  <a:srgbClr val="000000"/>
                </a:solidFill>
              </a:rPr>
            </a:br>
            <a:r>
              <a:rPr lang="es-MX" dirty="0">
                <a:solidFill>
                  <a:srgbClr val="000000"/>
                </a:solidFill>
              </a:rPr>
              <a:t>del curso</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260648"/>
            <a:ext cx="3833529" cy="12503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6031824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0999" y="1628800"/>
            <a:ext cx="8407893" cy="5040560"/>
          </a:xfrm>
        </p:spPr>
        <p:txBody>
          <a:bodyPr>
            <a:normAutofit/>
          </a:bodyPr>
          <a:lstStyle/>
          <a:p>
            <a:endParaRPr lang="es-MX" dirty="0"/>
          </a:p>
          <a:p>
            <a:r>
              <a:rPr lang="es-MX" dirty="0"/>
              <a:t> Usa los resultados de la investigación para profundizar en el conocimiento y los procesos de aprendizaje de sus alumnos</a:t>
            </a:r>
          </a:p>
          <a:p>
            <a:endParaRPr lang="es-MX" dirty="0"/>
          </a:p>
          <a:p>
            <a:r>
              <a:rPr lang="es-MX" dirty="0"/>
              <a:t>Selecciona estrategias que favorecen el desarrollo intelectual,</a:t>
            </a:r>
          </a:p>
          <a:p>
            <a:pPr marL="45720" indent="0">
              <a:buNone/>
            </a:pPr>
            <a:r>
              <a:rPr lang="es-MX" dirty="0"/>
              <a:t> físico, social y emocional de los alumnos para procurar el logro     de los aprendizajes.</a:t>
            </a:r>
          </a:p>
          <a:p>
            <a:pPr marL="45720" indent="0">
              <a:buNone/>
            </a:pPr>
            <a:endParaRPr lang="es-MX" dirty="0"/>
          </a:p>
          <a:p>
            <a:pPr marL="45720" indent="0">
              <a:buNone/>
            </a:pPr>
            <a:endParaRPr lang="es-MX" dirty="0"/>
          </a:p>
          <a:p>
            <a:r>
              <a:rPr lang="es-MX" dirty="0"/>
              <a:t> Incorpora los recursos y medios didácticos idóneos para favorecer el aprendizaje de acuerdo con el conocimiento de los procesos de desarrollo cognitivo y socioemocional de los alumnos.</a:t>
            </a:r>
            <a:endParaRPr lang="es-MX" b="1" dirty="0"/>
          </a:p>
        </p:txBody>
      </p:sp>
      <p:sp>
        <p:nvSpPr>
          <p:cNvPr id="3" name="2 Título"/>
          <p:cNvSpPr>
            <a:spLocks noGrp="1"/>
          </p:cNvSpPr>
          <p:nvPr>
            <p:ph type="title"/>
          </p:nvPr>
        </p:nvSpPr>
        <p:spPr>
          <a:xfrm>
            <a:off x="381000" y="355847"/>
            <a:ext cx="4767064" cy="1054394"/>
          </a:xfrm>
        </p:spPr>
        <p:txBody>
          <a:bodyPr/>
          <a:lstStyle/>
          <a:p>
            <a:r>
              <a:rPr lang="es-MX" dirty="0">
                <a:solidFill>
                  <a:srgbClr val="000000"/>
                </a:solidFill>
              </a:rPr>
              <a:t>Competencias </a:t>
            </a:r>
            <a:br>
              <a:rPr lang="es-MX" dirty="0">
                <a:solidFill>
                  <a:srgbClr val="000000"/>
                </a:solidFill>
              </a:rPr>
            </a:br>
            <a:r>
              <a:rPr lang="es-MX" dirty="0">
                <a:solidFill>
                  <a:srgbClr val="000000"/>
                </a:solidFill>
              </a:rPr>
              <a:t>del curso</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260648"/>
            <a:ext cx="3833529" cy="12503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2730002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heel(1)">
                                      <p:cBhvr>
                                        <p:cTn id="3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5">
      <a:dk1>
        <a:srgbClr val="FF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510</TotalTime>
  <Words>849</Words>
  <Application>Microsoft Office PowerPoint</Application>
  <PresentationFormat>Presentación en pantalla (4:3)</PresentationFormat>
  <Paragraphs>96</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Cuadrícula</vt:lpstr>
      <vt:lpstr>CURSO: EDUCACIÓN SOCIOEMOCIONAL  TERCER semestre   4 hrs.    4.5 Créditos  Trayecto Formativo:   Bases teórico metodológicas para la enseñanza  </vt:lpstr>
      <vt:lpstr>Propósito GENERAL </vt:lpstr>
      <vt:lpstr> Cursos que anteceden </vt:lpstr>
      <vt:lpstr>Curso Consecuente </vt:lpstr>
      <vt:lpstr>Diapositiva 5</vt:lpstr>
      <vt:lpstr>Diapositiva 6</vt:lpstr>
      <vt:lpstr>competencias del perfil de egreso </vt:lpstr>
      <vt:lpstr>Competencias  del curso</vt:lpstr>
      <vt:lpstr>Competencias  del curso</vt:lpstr>
      <vt:lpstr>Estructura DEL CURSO</vt:lpstr>
      <vt:lpstr>Estructura DEL CURSO</vt:lpstr>
      <vt:lpstr>Criterios de evaluación </vt:lpstr>
      <vt:lpstr>Diapositiva 13</vt:lpstr>
      <vt:lpstr>Diapositiva 14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Proyectos de Intervención  Socioeducativa.  Sexto semestre   6 hrs. 6.75 Créditos  Trayecto Formativo:   Practica Profesional</dc:title>
  <dc:creator>José Reyes Banda</dc:creator>
  <cp:lastModifiedBy>Usuario</cp:lastModifiedBy>
  <cp:revision>51</cp:revision>
  <dcterms:created xsi:type="dcterms:W3CDTF">2020-01-26T19:29:45Z</dcterms:created>
  <dcterms:modified xsi:type="dcterms:W3CDTF">2020-09-24T14:59:31Z</dcterms:modified>
</cp:coreProperties>
</file>