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3" r:id="rId4"/>
    <p:sldId id="264" r:id="rId5"/>
    <p:sldId id="259" r:id="rId6"/>
    <p:sldId id="301" r:id="rId7"/>
    <p:sldId id="256" r:id="rId8"/>
    <p:sldId id="257" r:id="rId9"/>
    <p:sldId id="292" r:id="rId10"/>
    <p:sldId id="287" r:id="rId11"/>
    <p:sldId id="293" r:id="rId12"/>
    <p:sldId id="294" r:id="rId13"/>
    <p:sldId id="295" r:id="rId14"/>
    <p:sldId id="299" r:id="rId15"/>
    <p:sldId id="300" r:id="rId16"/>
    <p:sldId id="298" r:id="rId17"/>
    <p:sldId id="296" r:id="rId18"/>
    <p:sldId id="265" r:id="rId19"/>
    <p:sldId id="267" r:id="rId20"/>
    <p:sldId id="266" r:id="rId21"/>
    <p:sldId id="268" r:id="rId22"/>
    <p:sldId id="269" r:id="rId23"/>
    <p:sldId id="270" r:id="rId24"/>
    <p:sldId id="271" r:id="rId25"/>
    <p:sldId id="275" r:id="rId26"/>
    <p:sldId id="273" r:id="rId27"/>
    <p:sldId id="274" r:id="rId28"/>
    <p:sldId id="272" r:id="rId29"/>
    <p:sldId id="27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7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2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7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2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26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4738-CAE8-475C-B0D7-3AEEA580C8FD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6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publicdomainpictures.net/view-image.php?image=158216&amp;picture=male-graduate-silhouette-clipart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no-food-no-eating-food-ban-15433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35" y="947404"/>
            <a:ext cx="3831465" cy="5162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75"/>
            <a:ext cx="5332298" cy="2986087"/>
          </a:xfrm>
          <a:prstGeom prst="rect">
            <a:avLst/>
          </a:prstGeom>
        </p:spPr>
      </p:pic>
      <p:pic>
        <p:nvPicPr>
          <p:cNvPr id="5" name="Picture 2" descr="Back to School | Crede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" y="1193007"/>
            <a:ext cx="5306096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Learning Target Clip Art | Learning targets, Content marketing, Teach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34" y="622395"/>
            <a:ext cx="2439705" cy="24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03412" y="3684495"/>
            <a:ext cx="8417858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I can  describe </a:t>
            </a:r>
            <a:r>
              <a:rPr lang="es-ES" sz="2400" b="1" dirty="0" err="1" smtClean="0">
                <a:solidFill>
                  <a:schemeClr val="bg1"/>
                </a:solidFill>
              </a:rPr>
              <a:t>personalities</a:t>
            </a:r>
            <a:r>
              <a:rPr lang="es-ES" sz="2400" b="1" dirty="0" smtClean="0">
                <a:solidFill>
                  <a:schemeClr val="bg1"/>
                </a:solidFill>
              </a:rPr>
              <a:t> and </a:t>
            </a:r>
            <a:r>
              <a:rPr lang="es-ES" sz="2400" b="1" dirty="0" err="1" smtClean="0">
                <a:solidFill>
                  <a:schemeClr val="bg1"/>
                </a:solidFill>
              </a:rPr>
              <a:t>qualities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I can </a:t>
            </a:r>
            <a:r>
              <a:rPr lang="es-ES" sz="2400" b="1" dirty="0" err="1" smtClean="0">
                <a:solidFill>
                  <a:schemeClr val="bg1"/>
                </a:solidFill>
              </a:rPr>
              <a:t>ask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about</a:t>
            </a:r>
            <a:r>
              <a:rPr lang="es-ES" sz="2400" b="1" dirty="0" smtClean="0">
                <a:solidFill>
                  <a:schemeClr val="bg1"/>
                </a:solidFill>
              </a:rPr>
              <a:t> and </a:t>
            </a:r>
            <a:r>
              <a:rPr lang="es-ES" sz="2400" b="1" dirty="0" err="1" smtClean="0">
                <a:solidFill>
                  <a:schemeClr val="bg1"/>
                </a:solidFill>
              </a:rPr>
              <a:t>express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preferences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I can </a:t>
            </a:r>
            <a:r>
              <a:rPr lang="es-ES" sz="2400" b="1" dirty="0" err="1" smtClean="0">
                <a:solidFill>
                  <a:schemeClr val="bg1"/>
                </a:solidFill>
              </a:rPr>
              <a:t>talk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about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likes</a:t>
            </a:r>
            <a:r>
              <a:rPr lang="es-ES" sz="2400" b="1" dirty="0" smtClean="0">
                <a:solidFill>
                  <a:schemeClr val="bg1"/>
                </a:solidFill>
              </a:rPr>
              <a:t> and </a:t>
            </a:r>
            <a:r>
              <a:rPr lang="es-ES" sz="2400" b="1" dirty="0" err="1" smtClean="0">
                <a:solidFill>
                  <a:schemeClr val="bg1"/>
                </a:solidFill>
              </a:rPr>
              <a:t>dislikes</a:t>
            </a:r>
            <a:r>
              <a:rPr lang="es-ES" sz="2400" b="1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bg1"/>
                </a:solidFill>
              </a:rPr>
              <a:t>I can use </a:t>
            </a:r>
            <a:r>
              <a:rPr lang="es-ES" sz="2400" b="1" dirty="0" err="1" smtClean="0">
                <a:solidFill>
                  <a:schemeClr val="bg1"/>
                </a:solidFill>
              </a:rPr>
              <a:t>expressions</a:t>
            </a:r>
            <a:r>
              <a:rPr lang="es-ES" sz="2400" b="1" dirty="0" smtClean="0">
                <a:solidFill>
                  <a:schemeClr val="bg1"/>
                </a:solidFill>
              </a:rPr>
              <a:t> to </a:t>
            </a:r>
            <a:r>
              <a:rPr lang="es-ES" sz="2400" b="1" dirty="0" err="1" smtClean="0">
                <a:solidFill>
                  <a:schemeClr val="bg1"/>
                </a:solidFill>
              </a:rPr>
              <a:t>agree</a:t>
            </a:r>
            <a:r>
              <a:rPr lang="es-ES" sz="2400" b="1" dirty="0" smtClean="0">
                <a:solidFill>
                  <a:schemeClr val="bg1"/>
                </a:solidFill>
              </a:rPr>
              <a:t>, </a:t>
            </a:r>
            <a:r>
              <a:rPr lang="es-ES" sz="2400" b="1" dirty="0" err="1" smtClean="0">
                <a:solidFill>
                  <a:schemeClr val="bg1"/>
                </a:solidFill>
              </a:rPr>
              <a:t>disagree</a:t>
            </a:r>
            <a:r>
              <a:rPr lang="es-ES" sz="2400" b="1" dirty="0" smtClean="0">
                <a:solidFill>
                  <a:schemeClr val="bg1"/>
                </a:solidFill>
              </a:rPr>
              <a:t> and </a:t>
            </a:r>
            <a:r>
              <a:rPr lang="es-ES" sz="2400" b="1" dirty="0" err="1" smtClean="0">
                <a:solidFill>
                  <a:schemeClr val="bg1"/>
                </a:solidFill>
              </a:rPr>
              <a:t>complain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5241" y="429633"/>
            <a:ext cx="5741894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OBJECTIVES</a:t>
            </a:r>
            <a:endParaRPr lang="es-ES" sz="6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The Top 5 Free Survey M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1" y="1771138"/>
            <a:ext cx="8313518" cy="43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5241" y="429633"/>
            <a:ext cx="5741894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SURVEY</a:t>
            </a:r>
            <a:endParaRPr lang="es-ES" sz="6000" b="1" dirty="0">
              <a:latin typeface="Broadway" panose="04040905080B02020502" pitchFamily="8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19364" y="6312202"/>
            <a:ext cx="4231351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https://es.surveymonkey.com/r/X8HSVVV</a:t>
            </a:r>
          </a:p>
        </p:txBody>
      </p:sp>
    </p:spTree>
    <p:extLst>
      <p:ext uri="{BB962C8B-B14F-4D97-AF65-F5344CB8AC3E}">
        <p14:creationId xmlns:p14="http://schemas.microsoft.com/office/powerpoint/2010/main" val="27645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679" t="35479" r="21578" b="11580"/>
          <a:stretch/>
        </p:blipFill>
        <p:spPr>
          <a:xfrm>
            <a:off x="134471" y="1756807"/>
            <a:ext cx="8894855" cy="4926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5241" y="429633"/>
            <a:ext cx="5741894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SNAPSHOT</a:t>
            </a:r>
            <a:endParaRPr lang="es-ES" sz="6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5240" y="429633"/>
            <a:ext cx="6442759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VOCABULARY</a:t>
            </a:r>
            <a:endParaRPr lang="es-ES" sz="6000" b="1" dirty="0">
              <a:latin typeface="Broadway" panose="04040905080B02020502" pitchFamily="82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76343"/>
              </p:ext>
            </p:extLst>
          </p:nvPr>
        </p:nvGraphicFramePr>
        <p:xfrm>
          <a:off x="382430" y="1735042"/>
          <a:ext cx="8379140" cy="49999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4785">
                  <a:extLst>
                    <a:ext uri="{9D8B030D-6E8A-4147-A177-3AD203B41FA5}">
                      <a16:colId xmlns:a16="http://schemas.microsoft.com/office/drawing/2014/main" val="2904132837"/>
                    </a:ext>
                  </a:extLst>
                </a:gridCol>
                <a:gridCol w="2094785">
                  <a:extLst>
                    <a:ext uri="{9D8B030D-6E8A-4147-A177-3AD203B41FA5}">
                      <a16:colId xmlns:a16="http://schemas.microsoft.com/office/drawing/2014/main" val="2326074216"/>
                    </a:ext>
                  </a:extLst>
                </a:gridCol>
                <a:gridCol w="2094785">
                  <a:extLst>
                    <a:ext uri="{9D8B030D-6E8A-4147-A177-3AD203B41FA5}">
                      <a16:colId xmlns:a16="http://schemas.microsoft.com/office/drawing/2014/main" val="380401781"/>
                    </a:ext>
                  </a:extLst>
                </a:gridCol>
                <a:gridCol w="2094785">
                  <a:extLst>
                    <a:ext uri="{9D8B030D-6E8A-4147-A177-3AD203B41FA5}">
                      <a16:colId xmlns:a16="http://schemas.microsoft.com/office/drawing/2014/main" val="2825964298"/>
                    </a:ext>
                  </a:extLst>
                </a:gridCol>
              </a:tblGrid>
              <a:tr h="589486">
                <a:tc gridSpan="4"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Talk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with</a:t>
                      </a:r>
                      <a:r>
                        <a:rPr lang="es-ES" b="1" dirty="0" smtClean="0"/>
                        <a:t> a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partner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about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the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meaning</a:t>
                      </a:r>
                      <a:r>
                        <a:rPr lang="es-ES" b="1" baseline="0" dirty="0" smtClean="0"/>
                        <a:t> of </a:t>
                      </a:r>
                      <a:r>
                        <a:rPr lang="es-ES" b="1" baseline="0" dirty="0" err="1" smtClean="0"/>
                        <a:t>the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following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words</a:t>
                      </a:r>
                      <a:r>
                        <a:rPr lang="es-ES" b="1" baseline="0" dirty="0" smtClean="0"/>
                        <a:t>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baseline="0" dirty="0" err="1" smtClean="0"/>
                        <a:t>What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does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the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word</a:t>
                      </a:r>
                      <a:r>
                        <a:rPr lang="es-ES" b="0" baseline="0" dirty="0" smtClean="0"/>
                        <a:t> mean?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baseline="0" dirty="0" err="1" smtClean="0"/>
                        <a:t>Is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it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possitive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or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negative</a:t>
                      </a:r>
                      <a:r>
                        <a:rPr lang="es-ES" b="0" baseline="0" dirty="0" smtClean="0"/>
                        <a:t>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baseline="0" dirty="0" err="1" smtClean="0"/>
                        <a:t>Give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an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example</a:t>
                      </a:r>
                      <a:r>
                        <a:rPr lang="es-ES" b="0" baseline="0" dirty="0" smtClean="0"/>
                        <a:t> of a </a:t>
                      </a:r>
                      <a:r>
                        <a:rPr lang="es-ES" b="0" baseline="0" dirty="0" err="1" smtClean="0"/>
                        <a:t>famous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person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who</a:t>
                      </a:r>
                      <a:r>
                        <a:rPr lang="es-ES" b="0" baseline="0" dirty="0" smtClean="0"/>
                        <a:t> has </a:t>
                      </a:r>
                      <a:r>
                        <a:rPr lang="es-ES" b="0" baseline="0" dirty="0" err="1" smtClean="0"/>
                        <a:t>one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or</a:t>
                      </a:r>
                      <a:r>
                        <a:rPr lang="es-ES" b="0" baseline="0" dirty="0" smtClean="0"/>
                        <a:t> more </a:t>
                      </a:r>
                      <a:r>
                        <a:rPr lang="es-ES" b="0" baseline="0" dirty="0" err="1" smtClean="0"/>
                        <a:t>characteristic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from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the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baseline="0" dirty="0" err="1" smtClean="0"/>
                        <a:t>list</a:t>
                      </a:r>
                      <a:r>
                        <a:rPr lang="es-ES" b="0" baseline="0" dirty="0" smtClean="0"/>
                        <a:t>.</a:t>
                      </a:r>
                      <a:endParaRPr lang="es-ES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606549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ADVENTUROUS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EGOTISTICAL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OUT GOING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STINGY</a:t>
                      </a:r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061561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AGGRESSIVE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GENEROUS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QUIET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STUBBORN</a:t>
                      </a:r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93954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COMPETITIVE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IMPATIENT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SELF-CONFIDENT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SUPPORTING</a:t>
                      </a:r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983021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CONSIDERATE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INFLEXIBLE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SENSITIVE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TEMPERAMENTAL</a:t>
                      </a:r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731868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CREATIVE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KIND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SERIOUS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UNRELIABLE</a:t>
                      </a:r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614482"/>
                  </a:ext>
                </a:extLst>
              </a:tr>
              <a:tr h="58948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EASYGOING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MODEST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SOCIABLE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06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5240" y="429633"/>
            <a:ext cx="6442759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GRAMMAR</a:t>
            </a:r>
            <a:endParaRPr lang="es-ES" sz="6000" b="1" dirty="0">
              <a:latin typeface="Broadway" panose="04040905080B020205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3870" t="20554" r="9121" b="12368"/>
          <a:stretch/>
        </p:blipFill>
        <p:spPr>
          <a:xfrm>
            <a:off x="311628" y="2065270"/>
            <a:ext cx="8520744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5240" y="429633"/>
            <a:ext cx="6442759" cy="1015663"/>
          </a:xfrm>
          <a:prstGeom prst="homePlate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Broadway" panose="04040905080B02020502" pitchFamily="82" charset="0"/>
              </a:rPr>
              <a:t>GRAMMAR</a:t>
            </a:r>
            <a:endParaRPr lang="es-ES" sz="6000" b="1" dirty="0"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226" t="31294" r="18820" b="27509"/>
          <a:stretch/>
        </p:blipFill>
        <p:spPr>
          <a:xfrm>
            <a:off x="476518" y="2550017"/>
            <a:ext cx="8190963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03566"/>
              </p:ext>
            </p:extLst>
          </p:nvPr>
        </p:nvGraphicFramePr>
        <p:xfrm>
          <a:off x="91227" y="2642272"/>
          <a:ext cx="8911108" cy="30251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WEEK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CLASS HOURS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Week</a:t>
                      </a:r>
                      <a:r>
                        <a:rPr lang="es-ES" sz="2000" b="1" dirty="0" smtClean="0"/>
                        <a:t> 1</a:t>
                      </a:r>
                    </a:p>
                    <a:p>
                      <a:pPr algn="ctr"/>
                      <a:r>
                        <a:rPr lang="es-ES" sz="2000" b="1" dirty="0" err="1" smtClean="0"/>
                        <a:t>October</a:t>
                      </a:r>
                      <a:r>
                        <a:rPr lang="es-ES" sz="2000" b="1" dirty="0" smtClean="0"/>
                        <a:t> 5th – 9th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1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baseline="0" dirty="0" err="1" smtClean="0"/>
                        <a:t>Vocabulary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2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</a:p>
                    <a:p>
                      <a:r>
                        <a:rPr lang="es-ES" sz="1400" dirty="0" err="1" smtClean="0"/>
                        <a:t>Grammar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3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Listening</a:t>
                      </a:r>
                      <a:r>
                        <a:rPr lang="es-ES" sz="1400" dirty="0" smtClean="0"/>
                        <a:t> and Reading 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4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Writing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assignments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Friday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5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Zoom</a:t>
                      </a:r>
                      <a:r>
                        <a:rPr lang="es-ES" sz="1400" b="1" baseline="0" dirty="0" smtClean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6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Assessment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712098"/>
            <a:ext cx="7886700" cy="1399090"/>
          </a:xfrm>
          <a:solidFill>
            <a:srgbClr val="FFCCFF"/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ESCUELA NORMAL DE EDUCACIÓN PREESCOLAR</a:t>
            </a:r>
            <a:br>
              <a:rPr lang="es-ES" sz="2000" b="1" dirty="0" smtClean="0"/>
            </a:br>
            <a:r>
              <a:rPr lang="es-ES" sz="2000" b="1" dirty="0" smtClean="0"/>
              <a:t>ENGLISH B1.2</a:t>
            </a:r>
            <a:br>
              <a:rPr lang="es-ES" sz="2000" b="1" dirty="0" smtClean="0"/>
            </a:br>
            <a:r>
              <a:rPr lang="es-ES" sz="2000" b="1" dirty="0" smtClean="0">
                <a:solidFill>
                  <a:srgbClr val="0070C0"/>
                </a:solidFill>
              </a:rPr>
              <a:t>UNIT 1: THAT’S MY KIND OF FRIEND!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CALENDAR OF ACTIVITIES</a:t>
            </a:r>
            <a:endParaRPr lang="es-ES" sz="2000" b="1" dirty="0"/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2" y="929928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" y="1374447"/>
            <a:ext cx="8218211" cy="4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468" y="136527"/>
            <a:ext cx="6544882" cy="132556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EFS LOG IN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306675" y="136526"/>
            <a:ext cx="1421969" cy="13255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2" t="4596" r="31290" b="11949"/>
          <a:stretch/>
        </p:blipFill>
        <p:spPr>
          <a:xfrm>
            <a:off x="658905" y="1529143"/>
            <a:ext cx="7758953" cy="53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644" y="365126"/>
            <a:ext cx="7392395" cy="132556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EFS UNITS AND LESSONS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306675" y="365125"/>
            <a:ext cx="1421969" cy="1325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557" t="9463" r="1894" b="9551"/>
          <a:stretch/>
        </p:blipFill>
        <p:spPr>
          <a:xfrm>
            <a:off x="115910" y="1790162"/>
            <a:ext cx="9005130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" y="954444"/>
            <a:ext cx="9132575" cy="5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1" t="11048" r="608" b="5678"/>
          <a:stretch/>
        </p:blipFill>
        <p:spPr>
          <a:xfrm>
            <a:off x="90152" y="2216722"/>
            <a:ext cx="8963695" cy="423559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28644" y="365126"/>
            <a:ext cx="7392395" cy="132556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LET’S START!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ONLINE SESSION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306675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01" t="11048" r="806" b="6910"/>
          <a:stretch/>
        </p:blipFill>
        <p:spPr>
          <a:xfrm>
            <a:off x="141668" y="2099256"/>
            <a:ext cx="8919588" cy="419851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LET’S EXPLORE!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ONLINE SESSION / AT HOME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08" t="11576" r="608" b="6381"/>
          <a:stretch/>
        </p:blipFill>
        <p:spPr>
          <a:xfrm>
            <a:off x="103031" y="2099257"/>
            <a:ext cx="8991662" cy="4198511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LET’S PRACTICE!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LET’S PRACTICE! (SPK)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74" t="11399" r="1598" b="6382"/>
          <a:stretch/>
        </p:blipFill>
        <p:spPr>
          <a:xfrm>
            <a:off x="103031" y="2099258"/>
            <a:ext cx="9018010" cy="42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CHECK YOUR PROGRESS!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AT HOME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04" t="10519" r="1102" b="6911"/>
          <a:stretch/>
        </p:blipFill>
        <p:spPr>
          <a:xfrm>
            <a:off x="152127" y="2369714"/>
            <a:ext cx="8916903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244" t="27950" r="24462" b="30677"/>
          <a:stretch/>
        </p:blipFill>
        <p:spPr>
          <a:xfrm>
            <a:off x="491808" y="2614411"/>
            <a:ext cx="8160383" cy="385078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TYPES OF EXERCISES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234" t="30413" r="25848" b="34199"/>
          <a:stretch/>
        </p:blipFill>
        <p:spPr>
          <a:xfrm>
            <a:off x="257576" y="2163648"/>
            <a:ext cx="8746867" cy="370911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36512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GRADING ACTIVITIES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749" t="16505" r="28421" b="7438"/>
          <a:stretch/>
        </p:blipFill>
        <p:spPr>
          <a:xfrm>
            <a:off x="1365160" y="1294326"/>
            <a:ext cx="5962918" cy="556367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107546"/>
            <a:ext cx="7536938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GRADING ACTIVITIES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10754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96" t="10872" r="1201" b="6734"/>
          <a:stretch/>
        </p:blipFill>
        <p:spPr>
          <a:xfrm>
            <a:off x="103030" y="2562898"/>
            <a:ext cx="8962707" cy="427578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84102" y="558311"/>
            <a:ext cx="7536938" cy="13255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EXTRA RESOURCES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LEARNING POINTS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TARGET WORDS</a:t>
            </a:r>
            <a:b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</a:br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TAKEAWAY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59" t="9639" r="88801" b="80678"/>
          <a:stretch/>
        </p:blipFill>
        <p:spPr>
          <a:xfrm>
            <a:off x="165006" y="365125"/>
            <a:ext cx="14219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98" t="10697" r="1399" b="11487"/>
          <a:stretch/>
        </p:blipFill>
        <p:spPr>
          <a:xfrm>
            <a:off x="-1" y="1326518"/>
            <a:ext cx="9146913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A0C08558-A66D-4B08-8D57-E02E7D61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14" y="3157538"/>
            <a:ext cx="2001605" cy="72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7F3359A-FB12-45DE-89E7-F530A1AFAC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094" y="1974067"/>
          <a:ext cx="6792494" cy="40462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92494">
                  <a:extLst>
                    <a:ext uri="{9D8B030D-6E8A-4147-A177-3AD203B41FA5}">
                      <a16:colId xmlns:a16="http://schemas.microsoft.com/office/drawing/2014/main" val="4703227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lvl="1" algn="ctr"/>
                      <a:r>
                        <a:rPr lang="es-ES" sz="1800" dirty="0" err="1"/>
                        <a:t>Connect</a:t>
                      </a:r>
                      <a:r>
                        <a:rPr lang="es-ES" sz="1800" dirty="0"/>
                        <a:t> 5 minutes </a:t>
                      </a:r>
                      <a:r>
                        <a:rPr lang="es-ES" sz="1800" dirty="0" err="1"/>
                        <a:t>before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the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class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starts</a:t>
                      </a:r>
                      <a:r>
                        <a:rPr lang="es-ES" sz="1800" baseline="0" dirty="0"/>
                        <a:t> /</a:t>
                      </a:r>
                      <a:r>
                        <a:rPr lang="es-ES" sz="1800" dirty="0"/>
                        <a:t> Conectarse 5 min antes de la clase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091644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/>
                        <a:t>Have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materials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ready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camera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on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microphone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off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you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will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turn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it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on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when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teacher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asks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participation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(camera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be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on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all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 err="1">
                          <a:solidFill>
                            <a:srgbClr val="FF0000"/>
                          </a:solidFill>
                        </a:rPr>
                        <a:t>class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s-ES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800" b="1" dirty="0"/>
                        <a:t>Tener su material de clase listo, cámara encendida, micrófono apagado, solo encenderlo cuando se pida tu participación (</a:t>
                      </a:r>
                      <a:r>
                        <a:rPr lang="es-ES" sz="1800" b="1" i="1" u="sng" dirty="0"/>
                        <a:t>La cámara debe estar activada durante toda la clase</a:t>
                      </a:r>
                      <a:r>
                        <a:rPr lang="es-ES" sz="1800" b="1" dirty="0"/>
                        <a:t>). EL CELULAR SE PUEDE UTILIZAR SOLAMENTE  PARA FINES DE CLASE DURANTE LA SESION.</a:t>
                      </a:r>
                      <a:endParaRPr lang="es-MX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3313404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/>
                        <a:t>Have</a:t>
                      </a:r>
                      <a:r>
                        <a:rPr lang="es-ES" sz="1800" b="1" dirty="0"/>
                        <a:t> a </a:t>
                      </a:r>
                      <a:r>
                        <a:rPr lang="es-ES" sz="1800" b="1" dirty="0" err="1"/>
                        <a:t>good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presentation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wear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your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uniform</a:t>
                      </a:r>
                      <a:r>
                        <a:rPr lang="es-ES" sz="1800" b="1" dirty="0"/>
                        <a:t>, </a:t>
                      </a:r>
                      <a:r>
                        <a:rPr lang="es-ES" sz="1800" b="1" dirty="0" err="1"/>
                        <a:t>sit</a:t>
                      </a:r>
                      <a:r>
                        <a:rPr lang="es-ES" sz="1800" b="1" dirty="0"/>
                        <a:t> in a </a:t>
                      </a:r>
                      <a:r>
                        <a:rPr lang="es-ES" sz="1800" b="1" dirty="0" err="1"/>
                        <a:t>quiet</a:t>
                      </a:r>
                      <a:r>
                        <a:rPr lang="es-ES" sz="1800" b="1" dirty="0"/>
                        <a:t> and </a:t>
                      </a:r>
                      <a:r>
                        <a:rPr lang="es-ES" sz="1800" b="1" dirty="0" err="1"/>
                        <a:t>appropriate</a:t>
                      </a:r>
                      <a:r>
                        <a:rPr lang="es-ES" sz="1800" b="1" dirty="0"/>
                        <a:t> place to do </a:t>
                      </a:r>
                      <a:r>
                        <a:rPr lang="es-ES" sz="1800" b="1" dirty="0" err="1"/>
                        <a:t>all</a:t>
                      </a:r>
                      <a:r>
                        <a:rPr lang="es-ES" sz="1800" b="1" dirty="0"/>
                        <a:t> </a:t>
                      </a:r>
                      <a:r>
                        <a:rPr lang="es-ES" sz="1800" b="1" dirty="0" err="1"/>
                        <a:t>activities</a:t>
                      </a:r>
                      <a:r>
                        <a:rPr lang="es-ES" sz="1800" b="1" dirty="0"/>
                        <a:t> (</a:t>
                      </a:r>
                      <a:r>
                        <a:rPr lang="es-ES" sz="1800" b="1" dirty="0" err="1"/>
                        <a:t>not</a:t>
                      </a:r>
                      <a:r>
                        <a:rPr lang="es-ES" sz="1800" b="1" dirty="0"/>
                        <a:t> in </a:t>
                      </a:r>
                      <a:r>
                        <a:rPr lang="es-ES" sz="1800" b="1" dirty="0" err="1"/>
                        <a:t>bed</a:t>
                      </a:r>
                      <a:r>
                        <a:rPr lang="es-ES" sz="1800" b="1" dirty="0"/>
                        <a:t>)/Estar Presentable con el uniforme escolar (o ropa en colores similares), sentado en un lugar tranquilo y adecuado para realizar las actividades (no en la cama).</a:t>
                      </a:r>
                      <a:endParaRPr lang="es-MX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4036293"/>
                  </a:ext>
                </a:extLst>
              </a:tr>
            </a:tbl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0E805078-3B99-4899-9965-3F78A9E0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22" y="1592082"/>
            <a:ext cx="1579853" cy="11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8FAC829-3F0A-4BDA-928C-1F10AB6F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179" y="956958"/>
            <a:ext cx="7156158" cy="646065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dirty="0"/>
              <a:t>LA NETIQUETA. GUIA PARA TUS CLASES EN LINEA.</a:t>
            </a:r>
          </a:p>
          <a:p>
            <a:r>
              <a:rPr lang="es-ES" sz="1800" b="1" dirty="0"/>
              <a:t>NETTIQUETE. GUIDE FOR ONLINE CLASSES</a:t>
            </a:r>
            <a:r>
              <a:rPr lang="es-ES" b="1" dirty="0"/>
              <a:t>.</a:t>
            </a:r>
            <a:endParaRPr lang="es-MX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F5E386-E693-4E84-ADD1-CCA70421E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11316"/>
          <a:stretch/>
        </p:blipFill>
        <p:spPr>
          <a:xfrm>
            <a:off x="7501652" y="4601259"/>
            <a:ext cx="1256586" cy="1272686"/>
          </a:xfrm>
          <a:prstGeom prst="rect">
            <a:avLst/>
          </a:prstGeom>
        </p:spPr>
      </p:pic>
      <p:pic>
        <p:nvPicPr>
          <p:cNvPr id="12" name="Imagen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800" r="18574" b="14003"/>
          <a:stretch/>
        </p:blipFill>
        <p:spPr bwMode="auto">
          <a:xfrm>
            <a:off x="194093" y="870189"/>
            <a:ext cx="772086" cy="86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0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474651" y="1369219"/>
          <a:ext cx="6569337" cy="40578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9337">
                  <a:extLst>
                    <a:ext uri="{9D8B030D-6E8A-4147-A177-3AD203B41FA5}">
                      <a16:colId xmlns:a16="http://schemas.microsoft.com/office/drawing/2014/main" val="2392918001"/>
                    </a:ext>
                  </a:extLst>
                </a:gridCol>
              </a:tblGrid>
              <a:tr h="400289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/>
                        <a:t>               No </a:t>
                      </a:r>
                      <a:r>
                        <a:rPr lang="es-ES" sz="2100" b="1" dirty="0" err="1"/>
                        <a:t>eating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during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 /No comer durante la clase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292319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 err="1"/>
                        <a:t>Participate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during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raising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hand</a:t>
                      </a:r>
                      <a:r>
                        <a:rPr lang="es-ES" sz="2100" b="1" dirty="0"/>
                        <a:t>. </a:t>
                      </a:r>
                      <a:r>
                        <a:rPr lang="es-ES" sz="2100" b="1" dirty="0" err="1"/>
                        <a:t>Respect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classmates´participation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without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interrupting</a:t>
                      </a:r>
                      <a:r>
                        <a:rPr lang="es-ES" sz="2100" b="1" dirty="0"/>
                        <a:t>/Participar durante la clase levantando la mano y respetando la participación</a:t>
                      </a:r>
                    </a:p>
                    <a:p>
                      <a:pPr algn="ctr"/>
                      <a:r>
                        <a:rPr lang="es-ES" sz="2100" b="1" dirty="0"/>
                        <a:t>de los compañeros sin interrumpir.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6719265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algn="ctr"/>
                      <a:r>
                        <a:rPr lang="es-ES" sz="2100" b="1" dirty="0" err="1"/>
                        <a:t>If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for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some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reason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</a:t>
                      </a:r>
                      <a:r>
                        <a:rPr lang="es-ES" sz="2100" b="1" dirty="0"/>
                        <a:t> are </a:t>
                      </a:r>
                      <a:r>
                        <a:rPr lang="es-ES" sz="2100" b="1" dirty="0" err="1"/>
                        <a:t>not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able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to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join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class</a:t>
                      </a:r>
                      <a:r>
                        <a:rPr lang="es-ES" sz="2100" b="1" dirty="0"/>
                        <a:t>, </a:t>
                      </a:r>
                      <a:r>
                        <a:rPr lang="es-ES" sz="2100" b="1" dirty="0" err="1"/>
                        <a:t>send</a:t>
                      </a:r>
                      <a:r>
                        <a:rPr lang="es-ES" sz="2100" b="1" dirty="0"/>
                        <a:t> a </a:t>
                      </a:r>
                      <a:r>
                        <a:rPr lang="es-ES" sz="2100" b="1" dirty="0" err="1"/>
                        <a:t>message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immediately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to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your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teacher</a:t>
                      </a:r>
                      <a:r>
                        <a:rPr lang="es-ES" sz="2100" b="1" dirty="0"/>
                        <a:t>, </a:t>
                      </a:r>
                      <a:r>
                        <a:rPr lang="es-ES" sz="2100" b="1" dirty="0" err="1"/>
                        <a:t>get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informed</a:t>
                      </a:r>
                      <a:r>
                        <a:rPr lang="es-ES" sz="2100" b="1" dirty="0"/>
                        <a:t> and do </a:t>
                      </a:r>
                      <a:r>
                        <a:rPr lang="es-ES" sz="2100" b="1" dirty="0" err="1"/>
                        <a:t>all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the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activities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given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that</a:t>
                      </a:r>
                      <a:r>
                        <a:rPr lang="es-ES" sz="2100" b="1" dirty="0"/>
                        <a:t> </a:t>
                      </a:r>
                      <a:r>
                        <a:rPr lang="es-ES" sz="2100" b="1" dirty="0" err="1"/>
                        <a:t>day</a:t>
                      </a:r>
                      <a:r>
                        <a:rPr lang="es-ES" sz="2100" b="1" dirty="0"/>
                        <a:t>/Si por algún motivo no puedes enlazarte a la clase, envía mensaje a tu maestro, infórmate y realiza todas las actividades que se siguieron en clase.</a:t>
                      </a:r>
                      <a:endParaRPr lang="es-MX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8136777"/>
                  </a:ext>
                </a:extLst>
              </a:tr>
            </a:tbl>
          </a:graphicData>
        </a:graphic>
      </p:graphicFrame>
      <p:pic>
        <p:nvPicPr>
          <p:cNvPr id="5" name="Imagen 4" descr="Imagen que contiene firmar, reloj, dibujo&#10;&#10;Descripción generada automáticamente">
            <a:extLst>
              <a:ext uri="{FF2B5EF4-FFF2-40B4-BE49-F238E27FC236}">
                <a16:creationId xmlns:a16="http://schemas.microsoft.com/office/drawing/2014/main" id="{C952D0AA-7927-44F4-90CA-AF84169C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5517" y="1081943"/>
            <a:ext cx="1061182" cy="10611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98ACD5-FB58-4E2B-9AB0-3E4C2071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4" y="2913310"/>
            <a:ext cx="2292497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8E363C-B4A4-44E2-818B-349558369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53"/>
          <a:stretch/>
        </p:blipFill>
        <p:spPr>
          <a:xfrm>
            <a:off x="582642" y="4612183"/>
            <a:ext cx="1343837" cy="1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Broadway" panose="04040905080B02020502" pitchFamily="82" charset="0"/>
              </a:rPr>
              <a:t>PENDING ACTIVITIES</a:t>
            </a:r>
            <a:endParaRPr lang="es-ES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690688"/>
            <a:ext cx="3230343" cy="2114829"/>
          </a:xfrm>
          <a:prstGeom prst="rect">
            <a:avLst/>
          </a:prstGeom>
        </p:spPr>
      </p:pic>
      <p:pic>
        <p:nvPicPr>
          <p:cNvPr id="2054" name="Picture 6" descr="Best WhatsApp Group Link That Every Marketer Should Join - SIDN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6" y="1798179"/>
            <a:ext cx="3684540" cy="18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359" t="9639" r="88801" b="80678"/>
          <a:stretch/>
        </p:blipFill>
        <p:spPr>
          <a:xfrm>
            <a:off x="628649" y="4074453"/>
            <a:ext cx="1132874" cy="1056068"/>
          </a:xfrm>
          <a:prstGeom prst="rect">
            <a:avLst/>
          </a:prstGeom>
        </p:spPr>
      </p:pic>
      <p:pic>
        <p:nvPicPr>
          <p:cNvPr id="2056" name="Picture 8" descr="API testing using SuperTest. Wonder how to write tests for you API… | by  Chamara Madhushan Liyanage | HackerNoon.com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130521"/>
            <a:ext cx="3230343" cy="1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fusing tax return terminology made simple - FreeAg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6" y="4800601"/>
            <a:ext cx="3684540" cy="18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Family Dinner Conversation Starter Cards – Purpose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7955" r="9900" b="11337"/>
          <a:stretch/>
        </p:blipFill>
        <p:spPr bwMode="auto">
          <a:xfrm>
            <a:off x="3031135" y="0"/>
            <a:ext cx="6105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1695978" y="2766219"/>
            <a:ext cx="6457136" cy="1325563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rgbClr val="FFC000"/>
                </a:solidFill>
                <a:latin typeface="Broadway" panose="04040905080B02020502" pitchFamily="82" charset="0"/>
              </a:rPr>
              <a:t>GETTING TO KNOW EACH OTHER</a:t>
            </a:r>
            <a:endParaRPr lang="es-ES" sz="5400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6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34923"/>
              </p:ext>
            </p:extLst>
          </p:nvPr>
        </p:nvGraphicFramePr>
        <p:xfrm>
          <a:off x="91227" y="1136201"/>
          <a:ext cx="8911108" cy="5570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WEEK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CLASS HOURS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Week</a:t>
                      </a:r>
                      <a:r>
                        <a:rPr lang="es-ES" sz="2000" b="1" dirty="0" smtClean="0"/>
                        <a:t> 1</a:t>
                      </a:r>
                    </a:p>
                    <a:p>
                      <a:pPr algn="ctr"/>
                      <a:r>
                        <a:rPr lang="es-ES" sz="2000" b="1" dirty="0" err="1" smtClean="0"/>
                        <a:t>October</a:t>
                      </a:r>
                      <a:r>
                        <a:rPr lang="es-ES" sz="2000" b="1" dirty="0" smtClean="0"/>
                        <a:t> 5th – 9th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1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baseline="0" dirty="0" err="1" smtClean="0"/>
                        <a:t>Vocabulary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2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</a:p>
                    <a:p>
                      <a:r>
                        <a:rPr lang="es-ES" sz="1400" dirty="0" err="1" smtClean="0"/>
                        <a:t>Grammar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3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Listening</a:t>
                      </a:r>
                      <a:r>
                        <a:rPr lang="es-ES" sz="1400" dirty="0" smtClean="0"/>
                        <a:t> and Reading 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4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Writing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assignments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Friday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5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Zoom</a:t>
                      </a:r>
                      <a:r>
                        <a:rPr lang="es-ES" sz="1400" b="1" baseline="0" dirty="0" smtClean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6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Assessment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  <a:tr h="27813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Week</a:t>
                      </a:r>
                      <a:r>
                        <a:rPr lang="es-ES" sz="2000" b="1" dirty="0" smtClean="0"/>
                        <a:t> 2</a:t>
                      </a:r>
                    </a:p>
                    <a:p>
                      <a:pPr algn="ctr"/>
                      <a:r>
                        <a:rPr lang="es-ES" sz="2000" b="1" dirty="0" err="1" smtClean="0"/>
                        <a:t>October</a:t>
                      </a:r>
                      <a:r>
                        <a:rPr lang="es-ES" sz="2000" b="1" dirty="0" smtClean="0"/>
                        <a:t> 12th - 16th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1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Platform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Unit</a:t>
                      </a:r>
                      <a:r>
                        <a:rPr lang="es-ES" sz="1400" i="1" baseline="0" dirty="0" smtClean="0"/>
                        <a:t> </a:t>
                      </a:r>
                    </a:p>
                    <a:p>
                      <a:r>
                        <a:rPr lang="es-ES" sz="1400" baseline="0" dirty="0" err="1" smtClean="0"/>
                        <a:t>Lessons</a:t>
                      </a:r>
                      <a:r>
                        <a:rPr lang="es-ES" sz="1400" baseline="0" dirty="0" smtClean="0"/>
                        <a:t> 1, 2 and 3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410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2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 </a:t>
                      </a:r>
                      <a:r>
                        <a:rPr lang="es-ES" sz="1400" i="1" dirty="0" err="1" smtClean="0"/>
                        <a:t>Platform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Unit</a:t>
                      </a:r>
                      <a:r>
                        <a:rPr lang="es-ES" sz="1400" i="1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Lessons</a:t>
                      </a:r>
                      <a:r>
                        <a:rPr lang="es-ES" sz="1400" dirty="0" smtClean="0"/>
                        <a:t> 4, 5</a:t>
                      </a:r>
                      <a:r>
                        <a:rPr lang="es-ES" sz="1400" baseline="0" dirty="0" smtClean="0"/>
                        <a:t> and 6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3202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3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 </a:t>
                      </a:r>
                      <a:r>
                        <a:rPr lang="es-ES" sz="1400" i="1" dirty="0" err="1" smtClean="0"/>
                        <a:t>Platform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Unit</a:t>
                      </a:r>
                      <a:r>
                        <a:rPr lang="es-ES" sz="1400" i="1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Lesson</a:t>
                      </a:r>
                      <a:r>
                        <a:rPr lang="es-ES" sz="1400" baseline="0" dirty="0" err="1" smtClean="0"/>
                        <a:t>s</a:t>
                      </a:r>
                      <a:r>
                        <a:rPr lang="es-ES" sz="1400" baseline="0" dirty="0" smtClean="0"/>
                        <a:t> 7, 8 and 9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455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4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Platform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Unit</a:t>
                      </a:r>
                      <a:r>
                        <a:rPr lang="es-ES" sz="1400" i="1" baseline="0" dirty="0" smtClean="0"/>
                        <a:t> </a:t>
                      </a:r>
                    </a:p>
                    <a:p>
                      <a:r>
                        <a:rPr lang="es-ES" sz="1400" i="0" baseline="0" dirty="0" err="1" smtClean="0"/>
                        <a:t>Lessons</a:t>
                      </a:r>
                      <a:r>
                        <a:rPr lang="es-ES" sz="1400" i="0" baseline="0" dirty="0" smtClean="0"/>
                        <a:t> 10 and 11</a:t>
                      </a:r>
                      <a:endParaRPr lang="es-ES" sz="14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93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Friday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5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Zoom</a:t>
                      </a:r>
                      <a:r>
                        <a:rPr lang="es-ES" sz="1400" b="1" baseline="0" dirty="0" smtClean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0685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6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Assessment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53848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120428"/>
            <a:ext cx="7886700" cy="9098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ESCUELA NORMAL DE EDUCACIÓN PREESCOLAR</a:t>
            </a:r>
            <a:br>
              <a:rPr lang="es-ES" sz="2000" b="1" dirty="0" smtClean="0"/>
            </a:br>
            <a:r>
              <a:rPr lang="es-ES" sz="2000" b="1" dirty="0" smtClean="0"/>
              <a:t>ENGLISH B1.2</a:t>
            </a:r>
            <a:br>
              <a:rPr lang="es-ES" sz="2000" b="1" dirty="0" smtClean="0"/>
            </a:br>
            <a:r>
              <a:rPr lang="es-ES" sz="2000" b="1" dirty="0" smtClean="0">
                <a:solidFill>
                  <a:srgbClr val="0070C0"/>
                </a:solidFill>
              </a:rPr>
              <a:t>UNIT 1: THAT’S MY KIND OF FRIEND!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CALENDAR OF ACTIVITIES</a:t>
            </a:r>
            <a:endParaRPr lang="es-ES" sz="2000" b="1" dirty="0"/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20428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6422"/>
              </p:ext>
            </p:extLst>
          </p:nvPr>
        </p:nvGraphicFramePr>
        <p:xfrm>
          <a:off x="91227" y="1136201"/>
          <a:ext cx="8911108" cy="5570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1517">
                  <a:extLst>
                    <a:ext uri="{9D8B030D-6E8A-4147-A177-3AD203B41FA5}">
                      <a16:colId xmlns:a16="http://schemas.microsoft.com/office/drawing/2014/main" val="1565015723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672178520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3595732992"/>
                    </a:ext>
                  </a:extLst>
                </a:gridCol>
                <a:gridCol w="2356836">
                  <a:extLst>
                    <a:ext uri="{9D8B030D-6E8A-4147-A177-3AD203B41FA5}">
                      <a16:colId xmlns:a16="http://schemas.microsoft.com/office/drawing/2014/main" val="370200774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WEEK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CLASS HOURS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ACTIVITIES</a:t>
                      </a:r>
                      <a:r>
                        <a:rPr lang="es-ES" sz="1600" baseline="0" dirty="0" smtClean="0">
                          <a:solidFill>
                            <a:schemeClr val="bg1"/>
                          </a:solidFill>
                        </a:rPr>
                        <a:t> ASSIGNED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34015"/>
                  </a:ext>
                </a:extLst>
              </a:tr>
              <a:tr h="48006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Week</a:t>
                      </a:r>
                      <a:r>
                        <a:rPr lang="es-ES" sz="2000" b="1" dirty="0" smtClean="0"/>
                        <a:t> 3</a:t>
                      </a:r>
                    </a:p>
                    <a:p>
                      <a:pPr algn="ctr"/>
                      <a:r>
                        <a:rPr lang="es-ES" sz="2000" b="1" dirty="0" err="1" smtClean="0"/>
                        <a:t>October</a:t>
                      </a:r>
                      <a:r>
                        <a:rPr lang="es-ES" sz="2000" b="1" dirty="0" smtClean="0"/>
                        <a:t> 19th</a:t>
                      </a:r>
                      <a:r>
                        <a:rPr lang="es-ES" sz="2000" b="1" baseline="0" dirty="0" smtClean="0"/>
                        <a:t> – 23rd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1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baseline="0" dirty="0" err="1" smtClean="0"/>
                        <a:t>Vocabulary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78716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2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</a:p>
                    <a:p>
                      <a:r>
                        <a:rPr lang="es-ES" sz="1400" dirty="0" err="1" smtClean="0"/>
                        <a:t>Grammar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exercises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98129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3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Listening</a:t>
                      </a:r>
                      <a:r>
                        <a:rPr lang="es-ES" sz="1400" dirty="0" smtClean="0"/>
                        <a:t> and Reading 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2911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4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err="1" smtClean="0"/>
                        <a:t>Activity</a:t>
                      </a:r>
                      <a:r>
                        <a:rPr lang="es-ES" sz="1400" i="1" dirty="0" smtClean="0"/>
                        <a:t> in Escuela en Red</a:t>
                      </a:r>
                      <a:endParaRPr lang="es-ES" sz="1400" i="1" baseline="0" dirty="0" smtClean="0"/>
                    </a:p>
                    <a:p>
                      <a:r>
                        <a:rPr lang="es-ES" sz="1400" dirty="0" err="1" smtClean="0"/>
                        <a:t>Writing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assignments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551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Friday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5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Zoom</a:t>
                      </a:r>
                      <a:r>
                        <a:rPr lang="es-ES" sz="1400" b="1" baseline="0" dirty="0" smtClean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178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6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Assessment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activity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0841"/>
                  </a:ext>
                </a:extLst>
              </a:tr>
              <a:tr h="278130">
                <a:tc rowSpan="6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Week</a:t>
                      </a:r>
                      <a:r>
                        <a:rPr lang="es-ES" sz="2000" b="1" dirty="0" smtClean="0"/>
                        <a:t> 4</a:t>
                      </a:r>
                    </a:p>
                    <a:p>
                      <a:pPr algn="ctr"/>
                      <a:r>
                        <a:rPr lang="es-ES" sz="2000" b="1" dirty="0" err="1" smtClean="0"/>
                        <a:t>October</a:t>
                      </a:r>
                      <a:r>
                        <a:rPr lang="es-ES" sz="2000" b="1" dirty="0" smtClean="0"/>
                        <a:t> 26th – 30th</a:t>
                      </a:r>
                      <a:endParaRPr lang="es-E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Monday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1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Platform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Unit</a:t>
                      </a:r>
                      <a:r>
                        <a:rPr lang="es-ES" sz="1400" i="1" baseline="0" dirty="0" smtClean="0"/>
                        <a:t> </a:t>
                      </a:r>
                    </a:p>
                    <a:p>
                      <a:r>
                        <a:rPr lang="es-ES" sz="1400" baseline="0" dirty="0" err="1" smtClean="0"/>
                        <a:t>Lessons</a:t>
                      </a:r>
                      <a:r>
                        <a:rPr lang="es-ES" sz="1400" baseline="0" dirty="0" smtClean="0"/>
                        <a:t> 1, 2 and 3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410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2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 </a:t>
                      </a:r>
                      <a:r>
                        <a:rPr lang="es-ES" sz="1400" i="1" dirty="0" err="1" smtClean="0"/>
                        <a:t>Platform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Unit</a:t>
                      </a:r>
                      <a:r>
                        <a:rPr lang="es-ES" sz="1400" i="1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Lessons</a:t>
                      </a:r>
                      <a:r>
                        <a:rPr lang="es-ES" sz="1400" dirty="0" smtClean="0"/>
                        <a:t> 4, 5</a:t>
                      </a:r>
                      <a:r>
                        <a:rPr lang="es-ES" sz="1400" baseline="0" dirty="0" smtClean="0"/>
                        <a:t> and 6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3202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Wednesday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3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 </a:t>
                      </a:r>
                      <a:r>
                        <a:rPr lang="es-ES" sz="1400" i="1" dirty="0" err="1" smtClean="0"/>
                        <a:t>Platform</a:t>
                      </a:r>
                      <a:r>
                        <a:rPr lang="es-ES" sz="1400" i="1" dirty="0" smtClean="0"/>
                        <a:t> </a:t>
                      </a:r>
                      <a:r>
                        <a:rPr lang="es-ES" sz="1400" i="1" dirty="0" err="1" smtClean="0"/>
                        <a:t>Unit</a:t>
                      </a:r>
                      <a:r>
                        <a:rPr lang="es-ES" sz="1400" i="1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Lesson</a:t>
                      </a:r>
                      <a:r>
                        <a:rPr lang="es-ES" sz="1400" baseline="0" dirty="0" err="1" smtClean="0"/>
                        <a:t>s</a:t>
                      </a:r>
                      <a:r>
                        <a:rPr lang="es-ES" sz="1400" baseline="0" dirty="0" smtClean="0"/>
                        <a:t> 7, 8 and 9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455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4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 smtClean="0"/>
                        <a:t>EFS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Platform</a:t>
                      </a:r>
                      <a:r>
                        <a:rPr lang="es-ES" sz="1400" i="1" baseline="0" dirty="0" smtClean="0"/>
                        <a:t> </a:t>
                      </a:r>
                      <a:r>
                        <a:rPr lang="es-ES" sz="1400" i="1" baseline="0" dirty="0" err="1" smtClean="0"/>
                        <a:t>Unit</a:t>
                      </a:r>
                      <a:r>
                        <a:rPr lang="es-ES" sz="1400" i="1" baseline="0" dirty="0" smtClean="0"/>
                        <a:t> </a:t>
                      </a:r>
                    </a:p>
                    <a:p>
                      <a:r>
                        <a:rPr lang="es-ES" sz="1400" i="0" baseline="0" dirty="0" err="1" smtClean="0"/>
                        <a:t>Lessons</a:t>
                      </a:r>
                      <a:r>
                        <a:rPr lang="es-ES" sz="1400" i="0" baseline="0" dirty="0" smtClean="0"/>
                        <a:t> 10 and 11</a:t>
                      </a:r>
                      <a:endParaRPr lang="es-ES" sz="14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935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Friday</a:t>
                      </a:r>
                      <a:endParaRPr lang="es-E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5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Zoom</a:t>
                      </a:r>
                      <a:r>
                        <a:rPr lang="es-ES" sz="1400" b="1" baseline="0" dirty="0" smtClean="0"/>
                        <a:t> meeting</a:t>
                      </a:r>
                      <a:endParaRPr lang="es-E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0685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Class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hour</a:t>
                      </a:r>
                      <a:r>
                        <a:rPr lang="es-ES" sz="1400" dirty="0" smtClean="0"/>
                        <a:t> 6</a:t>
                      </a:r>
                      <a:endParaRPr lang="es-E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Unit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smtClean="0"/>
                        <a:t>test</a:t>
                      </a:r>
                      <a:endParaRPr lang="es-E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53848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3431" y="120428"/>
            <a:ext cx="7886700" cy="9098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ESCUELA NORMAL DE EDUCACIÓN PREESCOLAR</a:t>
            </a:r>
            <a:br>
              <a:rPr lang="es-ES" sz="2000" b="1" dirty="0" smtClean="0"/>
            </a:br>
            <a:r>
              <a:rPr lang="es-ES" sz="2000" b="1" dirty="0" smtClean="0"/>
              <a:t>ENGLISH B2+ ONLINE</a:t>
            </a:r>
            <a:br>
              <a:rPr lang="es-ES" sz="2000" b="1" dirty="0" smtClean="0"/>
            </a:br>
            <a:r>
              <a:rPr lang="es-ES" sz="2000" b="1" dirty="0" smtClean="0">
                <a:solidFill>
                  <a:srgbClr val="0070C0"/>
                </a:solidFill>
              </a:rPr>
              <a:t>UNIT 2: WORKING 9 TO 5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CALENDAR OF ACTIVITIES</a:t>
            </a:r>
            <a:endParaRPr lang="es-ES" sz="2000" b="1" dirty="0"/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20428"/>
            <a:ext cx="1052214" cy="7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rts Friends Stock Illustrations – 2,012 Hearts Friends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95835" y="1122363"/>
            <a:ext cx="8444753" cy="2387600"/>
          </a:xfrm>
        </p:spPr>
        <p:txBody>
          <a:bodyPr>
            <a:normAutofit fontScale="90000"/>
          </a:bodyPr>
          <a:lstStyle/>
          <a:p>
            <a:r>
              <a:rPr lang="es-ES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THAT’S MY KIND OF FRIEND!</a:t>
            </a:r>
            <a:endParaRPr lang="es-ES" sz="8000" b="1" dirty="0">
              <a:solidFill>
                <a:schemeClr val="accent4">
                  <a:lumMod val="60000"/>
                  <a:lumOff val="4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89211" y="4356100"/>
            <a:ext cx="6858000" cy="1655762"/>
          </a:xfrm>
        </p:spPr>
        <p:txBody>
          <a:bodyPr/>
          <a:lstStyle/>
          <a:p>
            <a:r>
              <a:rPr lang="es-E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UNIT 1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762</Words>
  <Application>Microsoft Office PowerPoint</Application>
  <PresentationFormat>Presentación en pantalla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PENDING ACTIVITIES</vt:lpstr>
      <vt:lpstr>GETTING TO KNOW EACH OTHER</vt:lpstr>
      <vt:lpstr>ESCUELA NORMAL DE EDUCACIÓN PREESCOLAR ENGLISH B1.2 UNIT 1: THAT’S MY KIND OF FRIEND! CALENDAR OF ACTIVITIES</vt:lpstr>
      <vt:lpstr>ESCUELA NORMAL DE EDUCACIÓN PREESCOLAR ENGLISH B2+ ONLINE UNIT 2: WORKING 9 TO 5 CALENDAR OF ACTIVITIES</vt:lpstr>
      <vt:lpstr>THAT’S MY KIND OF FRIEND!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ESCUELA NORMAL DE EDUCACIÓN PREESCOLAR ENGLISH B1.2 UNIT 1: THAT’S MY KIND OF FRIEND! CALENDAR OF ACTIVITIES</vt:lpstr>
      <vt:lpstr>Presentación de PowerPoint</vt:lpstr>
      <vt:lpstr>EFS LOG IN</vt:lpstr>
      <vt:lpstr>EFS UNITS AND LESSONS</vt:lpstr>
      <vt:lpstr>LET’S START! ONLINE SESSION</vt:lpstr>
      <vt:lpstr>LET’S EXPLORE! ONLINE SESSION / AT HOME</vt:lpstr>
      <vt:lpstr>LET’S PRACTICE! AT HOME</vt:lpstr>
      <vt:lpstr>LET’S PRACTICE! (SPK) AT HOME</vt:lpstr>
      <vt:lpstr>CHECK YOUR PROGRESS! AT HOME</vt:lpstr>
      <vt:lpstr>TYPES OF EXERCISES</vt:lpstr>
      <vt:lpstr>GRADING ACTIVITIES</vt:lpstr>
      <vt:lpstr>GRADING ACTIVITIES</vt:lpstr>
      <vt:lpstr>EXTRA RESOURCES LEARNING POINTS TARGET WORDS TAKEAWAY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46</cp:revision>
  <dcterms:created xsi:type="dcterms:W3CDTF">2020-09-29T16:26:32Z</dcterms:created>
  <dcterms:modified xsi:type="dcterms:W3CDTF">2020-10-02T01:41:16Z</dcterms:modified>
</cp:coreProperties>
</file>