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1" r:id="rId5"/>
    <p:sldId id="264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ELA ALEJANDRA DEL CARMEN GAONA GARCIA" initials="MADCGG" lastIdx="1" clrIdx="0">
    <p:extLst>
      <p:ext uri="{19B8F6BF-5375-455C-9EA6-DF929625EA0E}">
        <p15:presenceInfo xmlns:p15="http://schemas.microsoft.com/office/powerpoint/2012/main" userId="MAYELA ALEJANDRA DEL CARMEN GAONA G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76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84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28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6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7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6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7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74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FB2EC-DE45-4FA2-A88D-1293F09DCD1D}" type="datetimeFigureOut">
              <a:rPr lang="es-MX" smtClean="0"/>
              <a:t>13/10/2020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53A5-ADD5-4218-A66E-798F07D2E5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9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70" t="11931" r="47796" b="84247"/>
          <a:stretch/>
        </p:blipFill>
        <p:spPr>
          <a:xfrm>
            <a:off x="94591" y="536036"/>
            <a:ext cx="7409794" cy="4313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 SIMPLE PRESENT STATEMENTS AND QUESTIONS”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A0C5152-38A3-40B7-A577-F780363C039F}"/>
              </a:ext>
            </a:extLst>
          </p:cNvPr>
          <p:cNvSpPr txBox="1"/>
          <p:nvPr/>
        </p:nvSpPr>
        <p:spPr>
          <a:xfrm>
            <a:off x="145773" y="1052508"/>
            <a:ext cx="11847443" cy="17030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lawyer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at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(+) I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my work very much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011B52C-3595-4A22-BBE8-1532EA158693}"/>
              </a:ext>
            </a:extLst>
          </p:cNvPr>
          <p:cNvSpPr txBox="1"/>
          <p:nvPr/>
        </p:nvSpPr>
        <p:spPr>
          <a:xfrm>
            <a:off x="169661" y="2835134"/>
            <a:ext cx="11823555" cy="1795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dancer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at  a dance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like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work very much / She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her job very much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Spanish dancing Royalty Free Vector Image - VectorStock">
            <a:extLst>
              <a:ext uri="{FF2B5EF4-FFF2-40B4-BE49-F238E27FC236}">
                <a16:creationId xmlns="" xmlns:a16="http://schemas.microsoft.com/office/drawing/2014/main" id="{BA209AD5-4D53-4D24-8F22-9626F2FA0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1" b="16848"/>
          <a:stretch/>
        </p:blipFill>
        <p:spPr bwMode="auto">
          <a:xfrm>
            <a:off x="9939131" y="2902226"/>
            <a:ext cx="1392671" cy="16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uccessfully And Won The Case.successful Lawyer. Vector Illustration..  Royalty Free Cliparts, Vectors, And Stock Illustration. Image 139144070.">
            <a:extLst>
              <a:ext uri="{FF2B5EF4-FFF2-40B4-BE49-F238E27FC236}">
                <a16:creationId xmlns="" xmlns:a16="http://schemas.microsoft.com/office/drawing/2014/main" id="{07F938B8-E614-4A05-8014-7EB48BAA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1D2E1"/>
              </a:clrFrom>
              <a:clrTo>
                <a:srgbClr val="A1D2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20855"/>
          <a:stretch/>
        </p:blipFill>
        <p:spPr bwMode="auto">
          <a:xfrm>
            <a:off x="9135958" y="1008315"/>
            <a:ext cx="1346513" cy="17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16">
            <a:extLst>
              <a:ext uri="{FF2B5EF4-FFF2-40B4-BE49-F238E27FC236}">
                <a16:creationId xmlns="" xmlns:a16="http://schemas.microsoft.com/office/drawing/2014/main" id="{27DFE294-89F6-45B5-8E56-2FA48492C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7721"/>
              </p:ext>
            </p:extLst>
          </p:nvPr>
        </p:nvGraphicFramePr>
        <p:xfrm>
          <a:off x="2310298" y="4854347"/>
          <a:ext cx="3984487" cy="189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22">
                  <a:extLst>
                    <a:ext uri="{9D8B030D-6E8A-4147-A177-3AD203B41FA5}">
                      <a16:colId xmlns="" xmlns:a16="http://schemas.microsoft.com/office/drawing/2014/main" val="3402605152"/>
                    </a:ext>
                  </a:extLst>
                </a:gridCol>
                <a:gridCol w="2531165">
                  <a:extLst>
                    <a:ext uri="{9D8B030D-6E8A-4147-A177-3AD203B41FA5}">
                      <a16:colId xmlns="" xmlns:a16="http://schemas.microsoft.com/office/drawing/2014/main" val="3893257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</a:t>
                      </a:r>
                      <a:endParaRPr lang="es-MX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498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(+)Do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60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358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0695266"/>
                  </a:ext>
                </a:extLst>
              </a:tr>
              <a:tr h="40765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Doesn´t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777524"/>
                  </a:ext>
                </a:extLst>
              </a:tr>
            </a:tbl>
          </a:graphicData>
        </a:graphic>
      </p:graphicFrame>
      <p:sp>
        <p:nvSpPr>
          <p:cNvPr id="17" name="Flecha: a la derecha 16">
            <a:extLst>
              <a:ext uri="{FF2B5EF4-FFF2-40B4-BE49-F238E27FC236}">
                <a16:creationId xmlns="" xmlns:a16="http://schemas.microsoft.com/office/drawing/2014/main" id="{46AEB71F-2ABD-412A-A53E-712BF3E99219}"/>
              </a:ext>
            </a:extLst>
          </p:cNvPr>
          <p:cNvSpPr/>
          <p:nvPr/>
        </p:nvSpPr>
        <p:spPr>
          <a:xfrm>
            <a:off x="238539" y="4850295"/>
            <a:ext cx="649357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098D70B-8FF3-4C22-803F-CF50262AE08D}"/>
              </a:ext>
            </a:extLst>
          </p:cNvPr>
          <p:cNvSpPr txBox="1"/>
          <p:nvPr/>
        </p:nvSpPr>
        <p:spPr>
          <a:xfrm>
            <a:off x="834887" y="4997658"/>
            <a:ext cx="160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auxiliars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and </a:t>
            </a:r>
            <a:r>
              <a:rPr lang="es-MX" dirty="0" err="1"/>
              <a:t>give</a:t>
            </a:r>
            <a:r>
              <a:rPr lang="es-MX" dirty="0"/>
              <a:t> short </a:t>
            </a:r>
            <a:r>
              <a:rPr lang="es-MX" dirty="0" err="1"/>
              <a:t>answers</a:t>
            </a:r>
            <a:endParaRPr lang="es-MX" dirty="0"/>
          </a:p>
        </p:txBody>
      </p:sp>
      <p:sp>
        <p:nvSpPr>
          <p:cNvPr id="20" name="Globo: línea doblada 19">
            <a:extLst>
              <a:ext uri="{FF2B5EF4-FFF2-40B4-BE49-F238E27FC236}">
                <a16:creationId xmlns="" xmlns:a16="http://schemas.microsoft.com/office/drawing/2014/main" id="{F50DAB47-A1FC-4764-BD8E-710B468217BD}"/>
              </a:ext>
            </a:extLst>
          </p:cNvPr>
          <p:cNvSpPr/>
          <p:nvPr/>
        </p:nvSpPr>
        <p:spPr>
          <a:xfrm>
            <a:off x="7328452" y="4731027"/>
            <a:ext cx="4558748" cy="2020957"/>
          </a:xfrm>
          <a:prstGeom prst="borderCallout2">
            <a:avLst>
              <a:gd name="adj1" fmla="val 23668"/>
              <a:gd name="adj2" fmla="val -193"/>
              <a:gd name="adj3" fmla="val 60553"/>
              <a:gd name="adj4" fmla="val -7946"/>
              <a:gd name="adj5" fmla="val 60041"/>
              <a:gd name="adj6" fmla="val -2103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MX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“s,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es”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auxiliar in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0850">
              <a:lnSpc>
                <a:spcPct val="150000"/>
              </a:lnSpc>
            </a:pP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endParaRPr lang="es-MX" sz="12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184150">
              <a:lnSpc>
                <a:spcPct val="150000"/>
              </a:lnSpc>
            </a:pP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doesn´t</a:t>
            </a:r>
            <a:r>
              <a:rPr lang="es-MX" sz="1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2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endParaRPr lang="es-MX" sz="12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689" t="35576" r="12838" b="22020"/>
          <a:stretch/>
        </p:blipFill>
        <p:spPr>
          <a:xfrm>
            <a:off x="252246" y="236480"/>
            <a:ext cx="11445765" cy="64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7626" t="49816" r="9408" b="19340"/>
          <a:stretch/>
        </p:blipFill>
        <p:spPr>
          <a:xfrm>
            <a:off x="325819" y="346841"/>
            <a:ext cx="11183007" cy="61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197" t="7675" r="34828" b="33159"/>
          <a:stretch/>
        </p:blipFill>
        <p:spPr>
          <a:xfrm>
            <a:off x="47300" y="417095"/>
            <a:ext cx="7725100" cy="64409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5FD3288-BBBA-40E4-9A70-4AA37C4208F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2BB34897-3F7A-40CA-B45A-11E5514E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06641"/>
              </p:ext>
            </p:extLst>
          </p:nvPr>
        </p:nvGraphicFramePr>
        <p:xfrm>
          <a:off x="7726947" y="802106"/>
          <a:ext cx="4352757" cy="591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757">
                  <a:extLst>
                    <a:ext uri="{9D8B030D-6E8A-4147-A177-3AD203B41FA5}">
                      <a16:colId xmlns="" xmlns:a16="http://schemas.microsoft.com/office/drawing/2014/main" val="907003951"/>
                    </a:ext>
                  </a:extLst>
                </a:gridCol>
              </a:tblGrid>
              <a:tr h="744373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348787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1. </a:t>
                      </a:r>
                      <a:r>
                        <a:rPr lang="es-MX" dirty="0" err="1"/>
                        <a:t>What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does</a:t>
                      </a:r>
                      <a:r>
                        <a:rPr lang="es-MX" dirty="0"/>
                        <a:t> Oliver do?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5959153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574917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2. </a:t>
                      </a:r>
                      <a:r>
                        <a:rPr lang="es-MX" dirty="0" err="1"/>
                        <a:t>Where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does</a:t>
                      </a:r>
                      <a:r>
                        <a:rPr lang="es-MX" dirty="0"/>
                        <a:t> he </a:t>
                      </a:r>
                      <a:r>
                        <a:rPr lang="es-MX" dirty="0" err="1"/>
                        <a:t>work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7996094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433766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3. </a:t>
                      </a:r>
                      <a:r>
                        <a:rPr lang="es-MX" dirty="0" err="1"/>
                        <a:t>How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does</a:t>
                      </a:r>
                      <a:r>
                        <a:rPr lang="es-MX" dirty="0"/>
                        <a:t> Oliver </a:t>
                      </a:r>
                      <a:r>
                        <a:rPr lang="es-MX" dirty="0" err="1"/>
                        <a:t>like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his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job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3037010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323871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4. </a:t>
                      </a:r>
                      <a:r>
                        <a:rPr lang="es-MX" dirty="0" err="1"/>
                        <a:t>What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does</a:t>
                      </a:r>
                      <a:r>
                        <a:rPr lang="es-MX" dirty="0"/>
                        <a:t> Lucy do?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2533423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272322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5. </a:t>
                      </a:r>
                      <a:r>
                        <a:rPr lang="es-MX" dirty="0" err="1"/>
                        <a:t>Where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does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work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794296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600831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s-MX" dirty="0"/>
                        <a:t>6. </a:t>
                      </a:r>
                      <a:r>
                        <a:rPr lang="es-MX" dirty="0" err="1"/>
                        <a:t>What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is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hardest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part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of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her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job</a:t>
                      </a:r>
                      <a:r>
                        <a:rPr lang="es-MX" dirty="0"/>
                        <a:t>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3126589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516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445BFA6-E593-4C80-9CB1-D3E2C0186989}"/>
              </a:ext>
            </a:extLst>
          </p:cNvPr>
          <p:cNvSpPr/>
          <p:nvPr/>
        </p:nvSpPr>
        <p:spPr>
          <a:xfrm>
            <a:off x="161513" y="1798029"/>
            <a:ext cx="4977648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latin typeface="Lato"/>
              </a:rPr>
              <a:t>Tom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works 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at a bank. He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starts work 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every day at 8:00 am. He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finishes work 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every day at 6:00 pm. He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lives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 very close to the bank, so he walks to work every day. He doesn´t have a car.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latin typeface="Lato"/>
              </a:rPr>
              <a:t>He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has lunch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 at 12:00 noon.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latin typeface="Lato"/>
              </a:rPr>
              <a:t>Tom </a:t>
            </a:r>
            <a:r>
              <a:rPr lang="en-US" sz="2100" u="sng" dirty="0" smtClean="0">
                <a:solidFill>
                  <a:srgbClr val="000000"/>
                </a:solidFill>
                <a:latin typeface="Lato"/>
              </a:rPr>
              <a:t>doesn´t like</a:t>
            </a:r>
            <a:r>
              <a:rPr lang="en-US" sz="2100" dirty="0" smtClean="0">
                <a:solidFill>
                  <a:srgbClr val="000000"/>
                </a:solidFill>
                <a:latin typeface="Lato"/>
              </a:rPr>
              <a:t> very 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much his </a:t>
            </a:r>
            <a:r>
              <a:rPr lang="en-US" sz="2100" dirty="0" smtClean="0">
                <a:solidFill>
                  <a:srgbClr val="000000"/>
                </a:solidFill>
                <a:latin typeface="Lato"/>
              </a:rPr>
              <a:t>job, because it is an stressful job. He </a:t>
            </a:r>
            <a:r>
              <a:rPr lang="en-US" sz="2100" u="sng" dirty="0">
                <a:solidFill>
                  <a:srgbClr val="000000"/>
                </a:solidFill>
                <a:latin typeface="Lato"/>
              </a:rPr>
              <a:t>talks</a:t>
            </a:r>
            <a:r>
              <a:rPr lang="en-US" sz="2100" dirty="0">
                <a:solidFill>
                  <a:srgbClr val="000000"/>
                </a:solidFill>
                <a:latin typeface="Lato"/>
              </a:rPr>
              <a:t> to the </a:t>
            </a:r>
            <a:r>
              <a:rPr lang="en-US" sz="2100" dirty="0" smtClean="0">
                <a:solidFill>
                  <a:srgbClr val="000000"/>
                </a:solidFill>
                <a:latin typeface="Lato"/>
              </a:rPr>
              <a:t>customers all day long.</a:t>
            </a:r>
            <a:endParaRPr lang="en-US" sz="2100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026" name="Picture 2" descr="Resultado de imagen de working in a bank cartoon">
            <a:extLst>
              <a:ext uri="{FF2B5EF4-FFF2-40B4-BE49-F238E27FC236}">
                <a16:creationId xmlns="" xmlns:a16="http://schemas.microsoft.com/office/drawing/2014/main" id="{E8919767-374C-4B1C-A8BC-C85DFDDA4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r="11757" b="8415"/>
          <a:stretch/>
        </p:blipFill>
        <p:spPr bwMode="auto">
          <a:xfrm>
            <a:off x="4857503" y="1817226"/>
            <a:ext cx="2608166" cy="40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0489" y="766943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82403" y="794306"/>
            <a:ext cx="490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/ WRITING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2569"/>
              </p:ext>
            </p:extLst>
          </p:nvPr>
        </p:nvGraphicFramePr>
        <p:xfrm>
          <a:off x="7340883" y="1608880"/>
          <a:ext cx="4638913" cy="500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13"/>
              </a:tblGrid>
              <a:tr h="9010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Q: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rgbClr val="C00000"/>
                          </a:solidFill>
                        </a:rPr>
                        <a:t>does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A:   Tom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es-MX" b="1" dirty="0" err="1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s-MX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at a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bank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9836">
                <a:tc>
                  <a:txBody>
                    <a:bodyPr/>
                    <a:lstStyle/>
                    <a:p>
                      <a:r>
                        <a:rPr lang="es-MX" dirty="0" smtClean="0"/>
                        <a:t>1.</a:t>
                      </a:r>
                    </a:p>
                    <a:p>
                      <a:r>
                        <a:rPr lang="es-MX" dirty="0" smtClean="0"/>
                        <a:t>A: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9836">
                <a:tc>
                  <a:txBody>
                    <a:bodyPr/>
                    <a:lstStyle/>
                    <a:p>
                      <a:r>
                        <a:rPr lang="es-MX" dirty="0" smtClean="0"/>
                        <a:t>2.</a:t>
                      </a:r>
                    </a:p>
                    <a:p>
                      <a:r>
                        <a:rPr lang="es-MX" dirty="0" smtClean="0"/>
                        <a:t>A: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9836"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</a:p>
                    <a:p>
                      <a:r>
                        <a:rPr lang="es-MX" dirty="0" smtClean="0"/>
                        <a:t>A: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9836">
                <a:tc>
                  <a:txBody>
                    <a:bodyPr/>
                    <a:lstStyle/>
                    <a:p>
                      <a:r>
                        <a:rPr lang="es-MX" dirty="0" smtClean="0"/>
                        <a:t>4.</a:t>
                      </a:r>
                    </a:p>
                    <a:p>
                      <a:r>
                        <a:rPr lang="es-MX" dirty="0" smtClean="0"/>
                        <a:t>A: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9836">
                <a:tc>
                  <a:txBody>
                    <a:bodyPr/>
                    <a:lstStyle/>
                    <a:p>
                      <a:r>
                        <a:rPr lang="es-MX" dirty="0" smtClean="0"/>
                        <a:t>5.</a:t>
                      </a:r>
                    </a:p>
                    <a:p>
                      <a:r>
                        <a:rPr lang="es-MX" dirty="0" smtClean="0"/>
                        <a:t>A: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10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377</Words>
  <Application>Microsoft Office PowerPoint</Application>
  <PresentationFormat>Panorámica</PresentationFormat>
  <Paragraphs>54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17</cp:revision>
  <dcterms:created xsi:type="dcterms:W3CDTF">2020-10-13T22:32:28Z</dcterms:created>
  <dcterms:modified xsi:type="dcterms:W3CDTF">2020-10-14T02:07:18Z</dcterms:modified>
</cp:coreProperties>
</file>