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70" r:id="rId4"/>
    <p:sldId id="271" r:id="rId5"/>
    <p:sldId id="268" r:id="rId6"/>
    <p:sldId id="264" r:id="rId7"/>
    <p:sldId id="266" r:id="rId8"/>
    <p:sldId id="267" r:id="rId9"/>
    <p:sldId id="272" r:id="rId10"/>
    <p:sldId id="27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snapToGrid="0" snapToObjects="1">
      <p:cViewPr varScale="1">
        <p:scale>
          <a:sx n="102" d="100"/>
          <a:sy n="102" d="100"/>
        </p:scale>
        <p:origin x="-3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96E1AC8-2040-E348-946C-5ADDC8D497C6}" type="datetimeFigureOut">
              <a:rPr lang="en-US" smtClean="0"/>
              <a:t>11/16/20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296E1AC8-2040-E348-946C-5ADDC8D497C6}" type="datetimeFigureOut">
              <a:rPr lang="en-US" smtClean="0"/>
              <a:t>11/16/20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380BA76-EBAD-3444-8CE1-E12094BCA7C1}"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96E1AC8-2040-E348-946C-5ADDC8D497C6}" type="datetimeFigureOut">
              <a:rPr lang="en-US" smtClean="0"/>
              <a:t>11/16/20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0BA76-EBAD-3444-8CE1-E12094BCA7C1}"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380BA76-EBAD-3444-8CE1-E12094BCA7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380BA76-EBAD-3444-8CE1-E12094BCA7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learn.elltechnologie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learn.elltechnologie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https://us04web.zoom.us/j/78064122949?pwd=eVZPUzRjaEdsNVN0eCtGWVI1MDBXdz0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35714" y="4624668"/>
            <a:ext cx="4038600" cy="673046"/>
          </a:xfrm>
        </p:spPr>
        <p:txBody>
          <a:bodyPr/>
          <a:lstStyle/>
          <a:p>
            <a:r>
              <a:rPr lang="en-US" dirty="0" smtClean="0">
                <a:latin typeface="Century Gothic"/>
                <a:cs typeface="Century Gothic"/>
              </a:rPr>
              <a:t>Level 10.</a:t>
            </a:r>
            <a:endParaRPr lang="en-US" dirty="0">
              <a:latin typeface="Century Gothic"/>
              <a:cs typeface="Century Gothic"/>
            </a:endParaRPr>
          </a:p>
        </p:txBody>
      </p:sp>
      <p:sp>
        <p:nvSpPr>
          <p:cNvPr id="4" name="TextBox 3"/>
          <p:cNvSpPr txBox="1"/>
          <p:nvPr/>
        </p:nvSpPr>
        <p:spPr>
          <a:xfrm>
            <a:off x="713619" y="1173238"/>
            <a:ext cx="3144762" cy="830997"/>
          </a:xfrm>
          <a:prstGeom prst="rect">
            <a:avLst/>
          </a:prstGeom>
          <a:noFill/>
        </p:spPr>
        <p:txBody>
          <a:bodyPr wrap="square" rtlCol="0">
            <a:spAutoFit/>
          </a:bodyPr>
          <a:lstStyle/>
          <a:p>
            <a:r>
              <a:rPr lang="en-US" sz="4800" b="1" dirty="0" smtClean="0">
                <a:solidFill>
                  <a:schemeClr val="accent2">
                    <a:lumMod val="10000"/>
                    <a:lumOff val="90000"/>
                  </a:schemeClr>
                </a:solidFill>
                <a:latin typeface="Century Gothic"/>
                <a:cs typeface="Century Gothic"/>
              </a:rPr>
              <a:t>UNIT 3</a:t>
            </a:r>
            <a:r>
              <a:rPr lang="en-US" sz="4800" b="1" dirty="0" smtClean="0">
                <a:solidFill>
                  <a:schemeClr val="accent2">
                    <a:lumMod val="10000"/>
                    <a:lumOff val="90000"/>
                  </a:schemeClr>
                </a:solidFill>
                <a:latin typeface="Century Gothic"/>
                <a:cs typeface="Century Gothic"/>
              </a:rPr>
              <a:t>. </a:t>
            </a:r>
            <a:endParaRPr lang="en-US" sz="4800" b="1" dirty="0">
              <a:solidFill>
                <a:schemeClr val="accent2">
                  <a:lumMod val="10000"/>
                  <a:lumOff val="90000"/>
                </a:schemeClr>
              </a:solidFill>
              <a:latin typeface="Century Gothic"/>
              <a:cs typeface="Century Gothic"/>
            </a:endParaRPr>
          </a:p>
        </p:txBody>
      </p:sp>
      <p:sp>
        <p:nvSpPr>
          <p:cNvPr id="6" name="TextBox 5"/>
          <p:cNvSpPr txBox="1"/>
          <p:nvPr/>
        </p:nvSpPr>
        <p:spPr>
          <a:xfrm>
            <a:off x="2686283" y="3345104"/>
            <a:ext cx="1540326" cy="707886"/>
          </a:xfrm>
          <a:prstGeom prst="rect">
            <a:avLst/>
          </a:prstGeom>
          <a:noFill/>
        </p:spPr>
        <p:txBody>
          <a:bodyPr wrap="square" rtlCol="0">
            <a:spAutoFit/>
          </a:bodyPr>
          <a:lstStyle/>
          <a:p>
            <a:pPr algn="ctr"/>
            <a:r>
              <a:rPr lang="en-US" sz="2000" b="1" dirty="0" smtClean="0">
                <a:solidFill>
                  <a:schemeClr val="accent2">
                    <a:lumMod val="90000"/>
                    <a:lumOff val="10000"/>
                  </a:schemeClr>
                </a:solidFill>
                <a:latin typeface="Century Gothic"/>
                <a:cs typeface="Century Gothic"/>
              </a:rPr>
              <a:t>English for Success</a:t>
            </a:r>
            <a:endParaRPr lang="en-US" sz="2000" b="1" dirty="0">
              <a:solidFill>
                <a:schemeClr val="accent2">
                  <a:lumMod val="90000"/>
                  <a:lumOff val="10000"/>
                </a:schemeClr>
              </a:solidFill>
              <a:latin typeface="Century Gothic"/>
              <a:cs typeface="Century Gothic"/>
            </a:endParaRPr>
          </a:p>
        </p:txBody>
      </p:sp>
      <p:sp>
        <p:nvSpPr>
          <p:cNvPr id="7" name="Rectangle 6"/>
          <p:cNvSpPr/>
          <p:nvPr/>
        </p:nvSpPr>
        <p:spPr>
          <a:xfrm>
            <a:off x="4226609" y="5174489"/>
            <a:ext cx="4572000" cy="1384995"/>
          </a:xfrm>
          <a:prstGeom prst="rect">
            <a:avLst/>
          </a:prstGeom>
        </p:spPr>
        <p:txBody>
          <a:bodyPr>
            <a:spAutoFit/>
          </a:bodyPr>
          <a:lstStyle/>
          <a:p>
            <a:pPr algn="just"/>
            <a:r>
              <a:rPr lang="en-US" sz="1200" b="1" dirty="0">
                <a:solidFill>
                  <a:schemeClr val="tx2">
                    <a:lumMod val="50000"/>
                    <a:lumOff val="50000"/>
                  </a:schemeClr>
                </a:solidFill>
                <a:latin typeface="Century Gothic"/>
                <a:cs typeface="Century Gothic"/>
              </a:rPr>
              <a:t>In this unit you will use vocabulary for education and character traits and discuss and write about hopes and expectations for the future. You will look at ways to talk about people’s behavior and reactions in different situations. You will find out how to understand different points of view, and strongly state your opinion on an issue, and support your ideas.</a:t>
            </a:r>
          </a:p>
        </p:txBody>
      </p:sp>
      <p:sp>
        <p:nvSpPr>
          <p:cNvPr id="8" name="TextBox 7"/>
          <p:cNvSpPr txBox="1"/>
          <p:nvPr/>
        </p:nvSpPr>
        <p:spPr>
          <a:xfrm>
            <a:off x="7033988" y="973183"/>
            <a:ext cx="1540326" cy="400110"/>
          </a:xfrm>
          <a:prstGeom prst="rect">
            <a:avLst/>
          </a:prstGeom>
          <a:noFill/>
        </p:spPr>
        <p:txBody>
          <a:bodyPr wrap="square" rtlCol="0">
            <a:spAutoFit/>
          </a:bodyPr>
          <a:lstStyle/>
          <a:p>
            <a:pPr algn="ctr"/>
            <a:r>
              <a:rPr lang="en-US" sz="2000" b="1" dirty="0" smtClean="0">
                <a:solidFill>
                  <a:schemeClr val="accent3">
                    <a:lumMod val="20000"/>
                    <a:lumOff val="80000"/>
                  </a:schemeClr>
                </a:solidFill>
                <a:latin typeface="Century Gothic"/>
                <a:cs typeface="Century Gothic"/>
              </a:rPr>
              <a:t>B2 Level</a:t>
            </a:r>
            <a:endParaRPr lang="en-US" sz="2000" b="1" dirty="0">
              <a:solidFill>
                <a:schemeClr val="accent3">
                  <a:lumMod val="20000"/>
                  <a:lumOff val="80000"/>
                </a:schemeClr>
              </a:solidFill>
              <a:latin typeface="Century Gothic"/>
              <a:cs typeface="Century Gothic"/>
            </a:endParaRPr>
          </a:p>
        </p:txBody>
      </p:sp>
    </p:spTree>
    <p:extLst>
      <p:ext uri="{BB962C8B-B14F-4D97-AF65-F5344CB8AC3E}">
        <p14:creationId xmlns:p14="http://schemas.microsoft.com/office/powerpoint/2010/main" val="28529450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5.  </a:t>
            </a:r>
            <a:r>
              <a:rPr lang="en-US" sz="3200" dirty="0" smtClean="0"/>
              <a:t>Vanessa’s Career Move</a:t>
            </a:r>
            <a:endParaRPr lang="en-US" sz="3200" dirty="0"/>
          </a:p>
        </p:txBody>
      </p:sp>
      <p:sp>
        <p:nvSpPr>
          <p:cNvPr id="4" name="Text Placeholder 3"/>
          <p:cNvSpPr>
            <a:spLocks noGrp="1"/>
          </p:cNvSpPr>
          <p:nvPr>
            <p:ph type="body" sz="half" idx="2"/>
          </p:nvPr>
        </p:nvSpPr>
        <p:spPr>
          <a:xfrm>
            <a:off x="495827" y="1151287"/>
            <a:ext cx="7558960"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Future Time Clauses: Before, After</a:t>
            </a:r>
          </a:p>
          <a:p>
            <a:pPr marL="800100" lvl="1" indent="-342900">
              <a:buFont typeface="Wingdings" charset="2"/>
              <a:buChar char="u"/>
            </a:pPr>
            <a:r>
              <a:rPr lang="en-US" sz="2000" dirty="0" smtClean="0"/>
              <a:t>Using Sequencing Connectors to Explain and Support Your Ideas</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5" name="Picture 4" descr="Screen Shot 2020-11-17 at 1.03.41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9221" y="4067046"/>
            <a:ext cx="3721664" cy="2623907"/>
          </a:xfrm>
          <a:prstGeom prst="rect">
            <a:avLst/>
          </a:prstGeom>
        </p:spPr>
      </p:pic>
    </p:spTree>
    <p:extLst>
      <p:ext uri="{BB962C8B-B14F-4D97-AF65-F5344CB8AC3E}">
        <p14:creationId xmlns:p14="http://schemas.microsoft.com/office/powerpoint/2010/main" val="22470738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B2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498474" y="2350735"/>
            <a:ext cx="7716601" cy="2862322"/>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Go to </a:t>
            </a:r>
            <a:r>
              <a:rPr lang="en-US" sz="2000" b="1" dirty="0" smtClean="0">
                <a:solidFill>
                  <a:schemeClr val="accent3">
                    <a:lumMod val="60000"/>
                    <a:lumOff val="40000"/>
                  </a:schemeClr>
                </a:solidFill>
                <a:latin typeface="Century Gothic"/>
                <a:cs typeface="Century Gothic"/>
                <a:hlinkClick r:id="rId2" action="ppaction://hlinkfile"/>
              </a:rPr>
              <a:t>learn.elltechnologies.com</a:t>
            </a:r>
            <a:r>
              <a:rPr lang="en-US" sz="2000" b="1" dirty="0" smtClean="0">
                <a:solidFill>
                  <a:schemeClr val="accent3">
                    <a:lumMod val="60000"/>
                    <a:lumOff val="40000"/>
                  </a:schemeClr>
                </a:solidFill>
                <a:latin typeface="Century Gothic"/>
                <a:cs typeface="Century Gothic"/>
              </a:rPr>
              <a:t> and log in the English for Success platform.</a:t>
            </a: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Complete Unit 3. New Interests and Aspirations, lessons 1 to 3.  Remember to focus on the learning points and target words which will be assessed during our class on Friday.</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Due Date: Wednesday, November 18</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22328564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B2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498474" y="2080535"/>
            <a:ext cx="7716601" cy="4401205"/>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Go to </a:t>
            </a:r>
            <a:r>
              <a:rPr lang="en-US" sz="2000" b="1" dirty="0" smtClean="0">
                <a:solidFill>
                  <a:schemeClr val="accent3">
                    <a:lumMod val="60000"/>
                    <a:lumOff val="40000"/>
                  </a:schemeClr>
                </a:solidFill>
                <a:latin typeface="Century Gothic"/>
                <a:cs typeface="Century Gothic"/>
                <a:hlinkClick r:id="rId2" action="ppaction://hlinkfile"/>
              </a:rPr>
              <a:t>learn.elltechnologies.com</a:t>
            </a:r>
            <a:r>
              <a:rPr lang="en-US" sz="2000" b="1" dirty="0" smtClean="0">
                <a:solidFill>
                  <a:schemeClr val="accent3">
                    <a:lumMod val="60000"/>
                    <a:lumOff val="40000"/>
                  </a:schemeClr>
                </a:solidFill>
                <a:latin typeface="Century Gothic"/>
                <a:cs typeface="Century Gothic"/>
              </a:rPr>
              <a:t> and log in the English for Success platform.</a:t>
            </a: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Complete Unit 3. New Interests and Aspirations, lessons 4 and </a:t>
            </a:r>
            <a:r>
              <a:rPr lang="en-US" sz="2000" b="1" dirty="0">
                <a:solidFill>
                  <a:schemeClr val="accent3">
                    <a:lumMod val="60000"/>
                    <a:lumOff val="40000"/>
                  </a:schemeClr>
                </a:solidFill>
                <a:latin typeface="Century Gothic"/>
                <a:cs typeface="Century Gothic"/>
              </a:rPr>
              <a:t>5</a:t>
            </a:r>
            <a:r>
              <a:rPr lang="en-US" sz="2000" b="1" dirty="0" smtClean="0">
                <a:solidFill>
                  <a:schemeClr val="accent3">
                    <a:lumMod val="60000"/>
                    <a:lumOff val="40000"/>
                  </a:schemeClr>
                </a:solidFill>
                <a:latin typeface="Century Gothic"/>
                <a:cs typeface="Century Gothic"/>
              </a:rPr>
              <a:t>.  Remember to focus on the learning points and target words which will be assessed during our class on Friday.</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Look for the activity **EFS U3~L1-5 November 16</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r>
              <a:rPr lang="mr-IN" sz="2000" b="1" dirty="0" smtClean="0">
                <a:solidFill>
                  <a:schemeClr val="accent3">
                    <a:lumMod val="60000"/>
                    <a:lumOff val="40000"/>
                  </a:schemeClr>
                </a:solidFill>
                <a:latin typeface="Century Gothic"/>
                <a:cs typeface="Century Gothic"/>
              </a:rPr>
              <a:t>–</a:t>
            </a:r>
            <a:r>
              <a:rPr lang="en-US" sz="2000" b="1" smtClean="0">
                <a:solidFill>
                  <a:schemeClr val="accent3">
                    <a:lumMod val="60000"/>
                    <a:lumOff val="40000"/>
                  </a:schemeClr>
                </a:solidFill>
                <a:latin typeface="Century Gothic"/>
                <a:cs typeface="Century Gothic"/>
              </a:rPr>
              <a:t> 20th*</a:t>
            </a:r>
            <a:r>
              <a:rPr lang="en-US" sz="2000" b="1" dirty="0" smtClean="0">
                <a:solidFill>
                  <a:schemeClr val="accent3">
                    <a:lumMod val="60000"/>
                    <a:lumOff val="40000"/>
                  </a:schemeClr>
                </a:solidFill>
                <a:latin typeface="Century Gothic"/>
                <a:cs typeface="Century Gothic"/>
              </a:rPr>
              <a:t>* in </a:t>
            </a:r>
            <a:r>
              <a:rPr lang="en-US" sz="2000" b="1" dirty="0" err="1" smtClean="0">
                <a:solidFill>
                  <a:schemeClr val="accent3">
                    <a:lumMod val="60000"/>
                    <a:lumOff val="40000"/>
                  </a:schemeClr>
                </a:solidFill>
                <a:latin typeface="Century Gothic"/>
                <a:cs typeface="Century Gothic"/>
              </a:rPr>
              <a:t>Escuela</a:t>
            </a:r>
            <a:r>
              <a:rPr lang="en-US" sz="2000" b="1" dirty="0" smtClean="0">
                <a:solidFill>
                  <a:schemeClr val="accent3">
                    <a:lumMod val="60000"/>
                    <a:lumOff val="40000"/>
                  </a:schemeClr>
                </a:solidFill>
                <a:latin typeface="Century Gothic"/>
                <a:cs typeface="Century Gothic"/>
              </a:rPr>
              <a:t> en Red, complete the activity and upload your work in the platform.</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Due Date: Friday, November 20</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14721552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B2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755195" y="2094044"/>
            <a:ext cx="7946299" cy="3662541"/>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We will have our virtual session on Friday, November 20</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from 5:00 to 6:00 p.m.</a:t>
            </a:r>
          </a:p>
          <a:p>
            <a:endParaRPr lang="en-US" sz="2000" b="1" dirty="0" smtClean="0">
              <a:solidFill>
                <a:schemeClr val="accent3">
                  <a:lumMod val="60000"/>
                  <a:lumOff val="40000"/>
                </a:schemeClr>
              </a:solidFill>
              <a:latin typeface="Century Gothic"/>
              <a:cs typeface="Century Gothic"/>
            </a:endParaRP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Join the meeting using the following link:</a:t>
            </a:r>
          </a:p>
          <a:p>
            <a:pPr algn="ctr"/>
            <a:endParaRPr lang="en-US" sz="2000" b="1" dirty="0" smtClean="0">
              <a:solidFill>
                <a:schemeClr val="accent3">
                  <a:lumMod val="60000"/>
                  <a:lumOff val="40000"/>
                </a:schemeClr>
              </a:solidFill>
              <a:latin typeface="Century Gothic"/>
              <a:cs typeface="Century Gothic"/>
            </a:endParaRPr>
          </a:p>
          <a:p>
            <a:pPr algn="ctr"/>
            <a:r>
              <a:rPr lang="en-US" sz="1600" dirty="0" smtClean="0">
                <a:solidFill>
                  <a:schemeClr val="accent3">
                    <a:lumMod val="60000"/>
                    <a:lumOff val="40000"/>
                  </a:schemeClr>
                </a:solidFill>
                <a:latin typeface="Century Gothic"/>
                <a:cs typeface="Century Gothic"/>
                <a:hlinkClick r:id="rId2"/>
              </a:rPr>
              <a:t>https://us04web.zoom.us/j/78064122949?pwd=eVZPUzRjaEdsNVN0eCtGWVI1MDBXdz09</a:t>
            </a:r>
            <a:endParaRPr lang="en-US" sz="1600" dirty="0" smtClean="0">
              <a:solidFill>
                <a:schemeClr val="accent3">
                  <a:lumMod val="60000"/>
                  <a:lumOff val="40000"/>
                </a:schemeClr>
              </a:solidFill>
              <a:latin typeface="Century Gothic"/>
              <a:cs typeface="Century Gothic"/>
            </a:endParaRPr>
          </a:p>
          <a:p>
            <a:endParaRPr lang="en-US" sz="2000" b="1" dirty="0" smtClean="0">
              <a:solidFill>
                <a:schemeClr val="accent3">
                  <a:lumMod val="60000"/>
                  <a:lumOff val="40000"/>
                </a:schemeClr>
              </a:solidFill>
              <a:latin typeface="Century Gothic"/>
              <a:cs typeface="Century Gothic"/>
            </a:endParaRPr>
          </a:p>
          <a:p>
            <a:pPr lvl="1"/>
            <a:r>
              <a:rPr lang="en-US" sz="2000" b="1" dirty="0" smtClean="0">
                <a:solidFill>
                  <a:schemeClr val="accent3">
                    <a:lumMod val="60000"/>
                    <a:lumOff val="40000"/>
                  </a:schemeClr>
                </a:solidFill>
                <a:latin typeface="Century Gothic"/>
                <a:cs typeface="Century Gothic"/>
              </a:rPr>
              <a:t>Meeting ID: 780 6412 2949 </a:t>
            </a:r>
          </a:p>
          <a:p>
            <a:pPr lvl="1"/>
            <a:r>
              <a:rPr lang="en-US" sz="2000" b="1" dirty="0" smtClean="0">
                <a:solidFill>
                  <a:schemeClr val="accent3">
                    <a:lumMod val="60000"/>
                    <a:lumOff val="40000"/>
                  </a:schemeClr>
                </a:solidFill>
                <a:latin typeface="Century Gothic"/>
                <a:cs typeface="Century Gothic"/>
              </a:rPr>
              <a:t>Passcode:  474ymG</a:t>
            </a:r>
            <a:endParaRPr lang="en-US" sz="2000" b="1" dirty="0">
              <a:solidFill>
                <a:schemeClr val="accent3">
                  <a:lumMod val="60000"/>
                  <a:lumOff val="40000"/>
                </a:schemeClr>
              </a:solidFill>
              <a:latin typeface="Century Gothic"/>
              <a:cs typeface="Century Gothic"/>
            </a:endParaRP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4232768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505" y="4647430"/>
            <a:ext cx="6191157" cy="833718"/>
          </a:xfrm>
        </p:spPr>
        <p:txBody>
          <a:bodyPr>
            <a:normAutofit/>
          </a:bodyPr>
          <a:lstStyle/>
          <a:p>
            <a:r>
              <a:rPr lang="en-US" b="1" dirty="0">
                <a:solidFill>
                  <a:schemeClr val="accent1">
                    <a:lumMod val="75000"/>
                  </a:schemeClr>
                </a:solidFill>
                <a:latin typeface="Century Gothic"/>
                <a:cs typeface="Century Gothic"/>
              </a:rPr>
              <a:t>Unit 3 ~ Level </a:t>
            </a:r>
            <a:r>
              <a:rPr lang="en-US" b="1" dirty="0" smtClean="0">
                <a:solidFill>
                  <a:schemeClr val="accent1">
                    <a:lumMod val="75000"/>
                  </a:schemeClr>
                </a:solidFill>
                <a:latin typeface="Century Gothic"/>
                <a:cs typeface="Century Gothic"/>
              </a:rPr>
              <a:t>10</a:t>
            </a:r>
            <a:endParaRPr lang="en-US" dirty="0"/>
          </a:p>
        </p:txBody>
      </p:sp>
      <p:pic>
        <p:nvPicPr>
          <p:cNvPr id="7" name="Picture Placeholder 6" descr="Screen Shot 2020-11-16 at 11.49.47 PM.png"/>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2736" b="2035"/>
          <a:stretch/>
        </p:blipFill>
        <p:spPr>
          <a:xfrm>
            <a:off x="319273" y="243180"/>
            <a:ext cx="6378389" cy="4296170"/>
          </a:xfrm>
        </p:spPr>
      </p:pic>
      <p:sp>
        <p:nvSpPr>
          <p:cNvPr id="4" name="Text Placeholder 3"/>
          <p:cNvSpPr>
            <a:spLocks noGrp="1"/>
          </p:cNvSpPr>
          <p:nvPr>
            <p:ph type="body" sz="half" idx="2"/>
          </p:nvPr>
        </p:nvSpPr>
        <p:spPr>
          <a:xfrm>
            <a:off x="506505" y="5481148"/>
            <a:ext cx="6191157" cy="885825"/>
          </a:xfrm>
        </p:spPr>
        <p:txBody>
          <a:bodyPr>
            <a:normAutofit/>
          </a:bodyPr>
          <a:lstStyle/>
          <a:p>
            <a:pPr algn="r"/>
            <a:r>
              <a:rPr lang="en-US" sz="2000" b="1" dirty="0">
                <a:solidFill>
                  <a:schemeClr val="accent3">
                    <a:lumMod val="60000"/>
                    <a:lumOff val="40000"/>
                  </a:schemeClr>
                </a:solidFill>
                <a:latin typeface="Century Gothic"/>
                <a:cs typeface="Century Gothic"/>
              </a:rPr>
              <a:t>New Interests and Aspirations</a:t>
            </a:r>
          </a:p>
          <a:p>
            <a:pPr algn="r"/>
            <a:endParaRPr lang="en-US" sz="2000" dirty="0">
              <a:solidFill>
                <a:schemeClr val="accent3">
                  <a:lumMod val="60000"/>
                  <a:lumOff val="40000"/>
                </a:schemeClr>
              </a:solidFill>
            </a:endParaRPr>
          </a:p>
        </p:txBody>
      </p:sp>
    </p:spTree>
    <p:extLst>
      <p:ext uri="{BB962C8B-B14F-4D97-AF65-F5344CB8AC3E}">
        <p14:creationId xmlns:p14="http://schemas.microsoft.com/office/powerpoint/2010/main" val="3786429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1.  Vanessa and Life Coaching</a:t>
            </a:r>
            <a:endParaRPr lang="en-US" sz="3200" dirty="0"/>
          </a:p>
        </p:txBody>
      </p:sp>
      <p:sp>
        <p:nvSpPr>
          <p:cNvPr id="4" name="Text Placeholder 3"/>
          <p:cNvSpPr>
            <a:spLocks noGrp="1"/>
          </p:cNvSpPr>
          <p:nvPr>
            <p:ph type="body" sz="half" idx="2"/>
          </p:nvPr>
        </p:nvSpPr>
        <p:spPr>
          <a:xfrm>
            <a:off x="495827" y="1151287"/>
            <a:ext cx="7558960" cy="323945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Future Time </a:t>
            </a:r>
            <a:r>
              <a:rPr lang="en-US" sz="2000" dirty="0"/>
              <a:t>Clauses</a:t>
            </a:r>
          </a:p>
          <a:p>
            <a:pPr marL="800100" lvl="1" indent="-342900">
              <a:buFont typeface="Wingdings" charset="2"/>
              <a:buChar char="u"/>
            </a:pPr>
            <a:r>
              <a:rPr lang="en-US" sz="2000" dirty="0" smtClean="0"/>
              <a:t>Future Continuous Tense: Will and Going To </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3" name="Picture 2" descr="Screen Shot 2020-11-16 at 11.57.4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9848" y="4043338"/>
            <a:ext cx="4014095" cy="2644097"/>
          </a:xfrm>
          <a:prstGeom prst="rect">
            <a:avLst/>
          </a:prstGeom>
        </p:spPr>
      </p:pic>
    </p:spTree>
    <p:extLst>
      <p:ext uri="{BB962C8B-B14F-4D97-AF65-F5344CB8AC3E}">
        <p14:creationId xmlns:p14="http://schemas.microsoft.com/office/powerpoint/2010/main" val="6662862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2.  The Workshop</a:t>
            </a:r>
            <a:endParaRPr lang="en-US" sz="3200" dirty="0"/>
          </a:p>
        </p:txBody>
      </p:sp>
      <p:sp>
        <p:nvSpPr>
          <p:cNvPr id="4" name="Text Placeholder 3"/>
          <p:cNvSpPr>
            <a:spLocks noGrp="1"/>
          </p:cNvSpPr>
          <p:nvPr>
            <p:ph type="body" sz="half" idx="2"/>
          </p:nvPr>
        </p:nvSpPr>
        <p:spPr>
          <a:xfrm>
            <a:off x="495827" y="1151287"/>
            <a:ext cx="7558960" cy="323945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i="1" dirty="0" smtClean="0"/>
              <a:t>Expressing Your Position in Different Situations</a:t>
            </a:r>
          </a:p>
          <a:p>
            <a:pPr marL="800100" lvl="1" indent="-342900">
              <a:buFont typeface="Wingdings" charset="2"/>
              <a:buChar char="u"/>
            </a:pPr>
            <a:r>
              <a:rPr lang="en-US" sz="2000" dirty="0" smtClean="0"/>
              <a:t>Expressing Necessity in the Present</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5" name="Picture 4" descr="Screen Shot 2020-11-17 at 12.03.3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9038" y="4042529"/>
            <a:ext cx="3947343" cy="2590868"/>
          </a:xfrm>
          <a:prstGeom prst="rect">
            <a:avLst/>
          </a:prstGeom>
        </p:spPr>
      </p:pic>
    </p:spTree>
    <p:extLst>
      <p:ext uri="{BB962C8B-B14F-4D97-AF65-F5344CB8AC3E}">
        <p14:creationId xmlns:p14="http://schemas.microsoft.com/office/powerpoint/2010/main" val="35102877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3.  </a:t>
            </a:r>
            <a:r>
              <a:rPr lang="en-US" sz="3200" dirty="0" smtClean="0"/>
              <a:t>Emotional Intelligence</a:t>
            </a:r>
            <a:endParaRPr lang="en-US" sz="3200" dirty="0"/>
          </a:p>
        </p:txBody>
      </p:sp>
      <p:sp>
        <p:nvSpPr>
          <p:cNvPr id="4" name="Text Placeholder 3"/>
          <p:cNvSpPr>
            <a:spLocks noGrp="1"/>
          </p:cNvSpPr>
          <p:nvPr>
            <p:ph type="body" sz="half" idx="2"/>
          </p:nvPr>
        </p:nvSpPr>
        <p:spPr>
          <a:xfrm>
            <a:off x="495827" y="1151287"/>
            <a:ext cx="7558960"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Expressing Necessity in the Past</a:t>
            </a:r>
          </a:p>
          <a:p>
            <a:pPr marL="800100" lvl="1" indent="-342900">
              <a:buFont typeface="Wingdings" charset="2"/>
              <a:buChar char="u"/>
            </a:pPr>
            <a:r>
              <a:rPr lang="en-US" sz="2000" dirty="0" smtClean="0"/>
              <a:t>Using Contrast Connectors to Explain and Supporting Your Ideas</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3" name="Picture 2" descr="Screen Shot 2020-11-17 at 12.55.3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5176" y="4005981"/>
            <a:ext cx="3872912" cy="2719279"/>
          </a:xfrm>
          <a:prstGeom prst="rect">
            <a:avLst/>
          </a:prstGeom>
        </p:spPr>
      </p:pic>
    </p:spTree>
    <p:extLst>
      <p:ext uri="{BB962C8B-B14F-4D97-AF65-F5344CB8AC3E}">
        <p14:creationId xmlns:p14="http://schemas.microsoft.com/office/powerpoint/2010/main" val="36647993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4.  </a:t>
            </a:r>
            <a:r>
              <a:rPr lang="en-US" sz="3200" dirty="0" smtClean="0"/>
              <a:t>Mindfulness Training</a:t>
            </a:r>
            <a:endParaRPr lang="en-US" sz="3200" dirty="0"/>
          </a:p>
        </p:txBody>
      </p:sp>
      <p:sp>
        <p:nvSpPr>
          <p:cNvPr id="4" name="Text Placeholder 3"/>
          <p:cNvSpPr>
            <a:spLocks noGrp="1"/>
          </p:cNvSpPr>
          <p:nvPr>
            <p:ph type="body" sz="half" idx="2"/>
          </p:nvPr>
        </p:nvSpPr>
        <p:spPr>
          <a:xfrm>
            <a:off x="495827" y="1151287"/>
            <a:ext cx="7558960"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Homophones</a:t>
            </a:r>
          </a:p>
          <a:p>
            <a:pPr marL="800100" lvl="1" indent="-342900">
              <a:buFont typeface="Wingdings" charset="2"/>
              <a:buChar char="u"/>
            </a:pPr>
            <a:r>
              <a:rPr lang="en-US" sz="2000" dirty="0" smtClean="0"/>
              <a:t>Stressing 2-Syllables Back from the Suffix -</a:t>
            </a:r>
            <a:r>
              <a:rPr lang="en-US" sz="2000" dirty="0" err="1" smtClean="0"/>
              <a:t>ize</a:t>
            </a:r>
            <a:endParaRPr lang="en-US" sz="2000" dirty="0" smtClean="0"/>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5" name="Picture 4" descr="Screen Shot 2020-11-17 at 1.00.2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3147" y="4050439"/>
            <a:ext cx="3746497" cy="2594747"/>
          </a:xfrm>
          <a:prstGeom prst="rect">
            <a:avLst/>
          </a:prstGeom>
        </p:spPr>
      </p:pic>
    </p:spTree>
    <p:extLst>
      <p:ext uri="{BB962C8B-B14F-4D97-AF65-F5344CB8AC3E}">
        <p14:creationId xmlns:p14="http://schemas.microsoft.com/office/powerpoint/2010/main" val="8755645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Infusion.thmx</Template>
  <TotalTime>378</TotalTime>
  <Words>467</Words>
  <Application>Microsoft Macintosh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Advantage</vt:lpstr>
      <vt:lpstr>Level 10.</vt:lpstr>
      <vt:lpstr>Weekly Activities. English B2 ~ November 16th – 22nd </vt:lpstr>
      <vt:lpstr>Weekly Activities. English B2 ~ November 16th – 22nd </vt:lpstr>
      <vt:lpstr>Weekly Activities. English B2 ~ November 16th – 22nd </vt:lpstr>
      <vt:lpstr>Unit 3 ~ Level 10</vt:lpstr>
      <vt:lpstr>Lesson 1.  Vanessa and Life Coaching</vt:lpstr>
      <vt:lpstr>Lesson 2.  The Workshop</vt:lpstr>
      <vt:lpstr>Lesson 3.  Emotional Intelligence</vt:lpstr>
      <vt:lpstr>Lesson 4.  Mindfulness Training</vt:lpstr>
      <vt:lpstr>Lesson 5.  Vanessa’s Career Move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Lend a hand.</dc:title>
  <dc:creator>san patricio patricio</dc:creator>
  <cp:lastModifiedBy>san patricio patricio</cp:lastModifiedBy>
  <cp:revision>27</cp:revision>
  <dcterms:created xsi:type="dcterms:W3CDTF">2020-11-04T02:24:26Z</dcterms:created>
  <dcterms:modified xsi:type="dcterms:W3CDTF">2020-11-17T07:45:42Z</dcterms:modified>
</cp:coreProperties>
</file>