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62" r:id="rId4"/>
    <p:sldId id="280" r:id="rId5"/>
    <p:sldId id="265" r:id="rId6"/>
    <p:sldId id="281" r:id="rId7"/>
    <p:sldId id="261" r:id="rId8"/>
    <p:sldId id="284" r:id="rId9"/>
    <p:sldId id="282" r:id="rId10"/>
    <p:sldId id="263" r:id="rId11"/>
    <p:sldId id="264" r:id="rId12"/>
    <p:sldId id="285" r:id="rId13"/>
    <p:sldId id="289" r:id="rId14"/>
    <p:sldId id="286" r:id="rId15"/>
    <p:sldId id="287" r:id="rId16"/>
    <p:sldId id="291" r:id="rId17"/>
    <p:sldId id="288" r:id="rId18"/>
    <p:sldId id="292" r:id="rId19"/>
    <p:sldId id="270" r:id="rId20"/>
    <p:sldId id="290" r:id="rId21"/>
    <p:sldId id="271" r:id="rId22"/>
    <p:sldId id="279" r:id="rId23"/>
    <p:sldId id="269" r:id="rId24"/>
    <p:sldId id="283" r:id="rId25"/>
    <p:sldId id="268" r:id="rId26"/>
    <p:sldId id="267" r:id="rId27"/>
    <p:sldId id="272" r:id="rId28"/>
  </p:sldIdLst>
  <p:sldSz cx="9144000" cy="6858000" type="screen4x3"/>
  <p:notesSz cx="6800850" cy="9872663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1688A-98A3-4F3A-A98E-5376C0674045}" v="46" dt="2021-03-08T09:52:36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351"/>
  </p:normalViewPr>
  <p:slideViewPr>
    <p:cSldViewPr>
      <p:cViewPr varScale="1">
        <p:scale>
          <a:sx n="76" d="100"/>
          <a:sy n="76" d="100"/>
        </p:scale>
        <p:origin x="24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9FE8C9-D4B9-454B-A701-79D55A0FDD10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7FAD37-9BA0-43D1-8171-AA43D3915D8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443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27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FAD37-9BA0-43D1-8171-AA43D3915D88}" type="slidenum">
              <a:rPr lang="es-MX" smtClean="0"/>
              <a:pPr>
                <a:defRPr/>
              </a:pPr>
              <a:t>23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A241-9BDD-44D0-8E65-CEB9B449C80B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0C61-F02B-4A10-87E0-ECFDC9FF54D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7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85F4-CDEF-4318-BB0E-4DB017D38069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F6B3-D297-4BED-9AF5-CA2C93E224B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0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24D1-7800-45BB-90C5-EE834E31A45E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421-CE1D-41E0-BCED-C587C5B319D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58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A567-B868-4D36-84C3-FD7D21DFA467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0898-4102-4AB7-A61A-CA9FC7F849D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77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71C1-86CA-4610-8E6E-B98D7865AF90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F688-3796-48DD-8577-D2724D158E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87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AEB6-99B0-41BD-B4DD-97DAAE1B5CD7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2ED7-9F17-4F5E-B6E7-C8B3C379A86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4541-763B-423B-A82B-039722AADD81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7891-2AFB-412B-9494-8CDA83D95DA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57B6-6641-4468-B9A4-FB2EE61FBFE3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514A-B4FE-44D5-B0CF-2D3E2817307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30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E51E-BE06-4E4B-BEFA-B43F0F27A9BA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F11A-68F2-4B88-A292-3564DE034A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42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9C18-2DDC-4325-A018-CD8F27F30B37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00A6-F714-4247-9DE6-A588FEBDDC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54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E89C-FA71-4279-8799-01282F38CDEA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D8C1-986E-4189-886F-C49A1223341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0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9F62A-A49A-4F8A-92A7-8F50E5ABFC4E}" type="datetimeFigureOut">
              <a:rPr lang="es-MX"/>
              <a:pPr>
                <a:defRPr/>
              </a:pPr>
              <a:t>09/03/21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1781E-489C-43E6-A5F9-3BEA0F4DF1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>
          <a:xfrm>
            <a:off x="791679" y="2514537"/>
            <a:ext cx="7416626" cy="432048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s-MX" sz="6000" dirty="0"/>
            </a:br>
            <a:br>
              <a:rPr lang="es-MX" sz="6000" dirty="0"/>
            </a:br>
            <a:br>
              <a:rPr lang="es-MX" sz="6000" dirty="0"/>
            </a:br>
            <a:br>
              <a:rPr lang="es-MX" sz="6000" dirty="0"/>
            </a:br>
            <a:br>
              <a:rPr lang="es-MX" sz="6000" dirty="0"/>
            </a:br>
            <a:br>
              <a:rPr lang="es-MX" sz="6000" dirty="0"/>
            </a:br>
            <a:r>
              <a:rPr lang="es-MX" sz="3100" b="1" dirty="0"/>
              <a:t>Escuela Normal de Educación Preescolar </a:t>
            </a:r>
            <a:br>
              <a:rPr lang="es-MX" sz="3100" b="1" dirty="0"/>
            </a:br>
            <a:r>
              <a:rPr lang="es-MX" sz="3100" b="1" dirty="0"/>
              <a:t>Licenciatura en Educación Preescolar</a:t>
            </a:r>
            <a:br>
              <a:rPr lang="es-MX" sz="3100" b="1" dirty="0"/>
            </a:br>
            <a:r>
              <a:rPr lang="es-MX" sz="3100" b="1" dirty="0"/>
              <a:t>Plan 2018</a:t>
            </a:r>
            <a:br>
              <a:rPr lang="es-MX" sz="3100" dirty="0"/>
            </a:br>
            <a:br>
              <a:rPr lang="es-MX" sz="3100" dirty="0"/>
            </a:br>
            <a:br>
              <a:rPr lang="es-MX" sz="3100" dirty="0"/>
            </a:br>
            <a:r>
              <a:rPr lang="es-MX" sz="4000" b="1" dirty="0">
                <a:solidFill>
                  <a:schemeClr val="tx2"/>
                </a:solidFill>
              </a:rPr>
              <a:t>ATENCIÓN A LA </a:t>
            </a:r>
            <a:br>
              <a:rPr lang="es-MX" sz="4000" b="1" dirty="0">
                <a:solidFill>
                  <a:schemeClr val="tx2"/>
                </a:solidFill>
              </a:rPr>
            </a:br>
            <a:r>
              <a:rPr lang="es-MX" sz="4000" b="1" dirty="0">
                <a:solidFill>
                  <a:schemeClr val="tx2"/>
                </a:solidFill>
              </a:rPr>
              <a:t>DIVERSIDAD</a:t>
            </a:r>
            <a:br>
              <a:rPr lang="es-MX" sz="4000" b="1" dirty="0">
                <a:solidFill>
                  <a:schemeClr val="tx2"/>
                </a:solidFill>
              </a:rPr>
            </a:br>
            <a:br>
              <a:rPr lang="es-MX" sz="4000" b="1" dirty="0">
                <a:solidFill>
                  <a:schemeClr val="tx2"/>
                </a:solidFill>
              </a:rPr>
            </a:br>
            <a:r>
              <a:rPr lang="es-MX" sz="3100" b="1" dirty="0">
                <a:solidFill>
                  <a:schemeClr val="tx2"/>
                </a:solidFill>
              </a:rPr>
              <a:t>4to semestre</a:t>
            </a:r>
            <a:br>
              <a:rPr lang="es-MX" sz="3100" b="1" dirty="0">
                <a:solidFill>
                  <a:schemeClr val="tx2"/>
                </a:solidFill>
              </a:rPr>
            </a:br>
            <a:br>
              <a:rPr lang="es-MX" sz="6000" dirty="0">
                <a:solidFill>
                  <a:schemeClr val="tx2"/>
                </a:solidFill>
              </a:rPr>
            </a:br>
            <a:br>
              <a:rPr lang="es-MX" sz="6000" dirty="0">
                <a:solidFill>
                  <a:schemeClr val="tx2"/>
                </a:solidFill>
              </a:rPr>
            </a:br>
            <a:endParaRPr lang="es-MX" sz="6000" dirty="0">
              <a:solidFill>
                <a:schemeClr val="tx2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>
            <a:off x="791679" y="4809144"/>
            <a:ext cx="8100603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endParaRPr lang="es-MX" sz="6000" dirty="0"/>
          </a:p>
          <a:p>
            <a:pPr algn="r" eaLnBrk="1" hangingPunct="1">
              <a:defRPr/>
            </a:pPr>
            <a:endParaRPr lang="es-MX" sz="6000" dirty="0"/>
          </a:p>
          <a:p>
            <a:pPr algn="r" eaLnBrk="1" hangingPunct="1">
              <a:defRPr/>
            </a:pPr>
            <a:endParaRPr lang="es-MX" sz="6000" dirty="0"/>
          </a:p>
          <a:p>
            <a:pPr algn="r" eaLnBrk="1" hangingPunct="1">
              <a:defRPr/>
            </a:pPr>
            <a:r>
              <a:rPr lang="es-MX" sz="11200" b="1" dirty="0">
                <a:solidFill>
                  <a:schemeClr val="tx2"/>
                </a:solidFill>
              </a:rPr>
              <a:t>Profa. Alejandra Cárdenas González </a:t>
            </a:r>
          </a:p>
          <a:p>
            <a:pPr algn="r" eaLnBrk="1" hangingPunct="1">
              <a:defRPr/>
            </a:pPr>
            <a:br>
              <a:rPr lang="es-MX" sz="8000" dirty="0"/>
            </a:br>
            <a:br>
              <a:rPr lang="es-MX" sz="8000" dirty="0"/>
            </a:br>
            <a:r>
              <a:rPr lang="es-MX" sz="9600" b="1" dirty="0">
                <a:solidFill>
                  <a:schemeClr val="tx2"/>
                </a:solidFill>
              </a:rPr>
              <a:t>Horas: 4                Créditos: 4.5</a:t>
            </a:r>
          </a:p>
        </p:txBody>
      </p:sp>
      <p:pic>
        <p:nvPicPr>
          <p:cNvPr id="1026" name="Picture 2" descr="C:\Users\Mayra\Pictures\adecuació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3593592" cy="2281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/>
              <a:t>Propósito de Unidad I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235942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/>
              <a:t>Reconocerán el valor de la inclusión desde una mirada crítica e intercultural, a través de la investigación y reflexión sobre las relaciones de poder que dan origen a la discriminación en las aulas, para generar propuestas de atención a la diversidad en contextos </a:t>
            </a:r>
          </a:p>
          <a:p>
            <a:pPr marL="0" indent="0">
              <a:buNone/>
            </a:pPr>
            <a:r>
              <a:rPr lang="es-MX" sz="2800" b="1" dirty="0"/>
              <a:t>específicos.</a:t>
            </a:r>
          </a:p>
          <a:p>
            <a:pPr algn="just"/>
            <a:endParaRPr lang="es-E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5977"/>
            <a:ext cx="2957799" cy="27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27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3200" b="1" i="1" dirty="0"/>
            </a:br>
            <a:r>
              <a:rPr lang="es-ES" sz="3200" b="1" i="1" dirty="0"/>
              <a:t>“Diversidad y educación inclusiva: un desafío para los sistemas educativos actuales”.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800" dirty="0"/>
              <a:t>                                        </a:t>
            </a:r>
            <a:r>
              <a:rPr lang="es-ES" sz="4000" b="1" dirty="0"/>
              <a:t>UNIDAD I   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69215"/>
              </p:ext>
            </p:extLst>
          </p:nvPr>
        </p:nvGraphicFramePr>
        <p:xfrm>
          <a:off x="457200" y="2286399"/>
          <a:ext cx="8229600" cy="621099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3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CONTENIDOS</a:t>
                      </a: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674">
                <a:tc>
                  <a:txBody>
                    <a:bodyPr/>
                    <a:lstStyle/>
                    <a:p>
                      <a:r>
                        <a:rPr lang="es-MX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educación intercultural, dispositivo para favorecer la atención en las aulas desde el autoconocimiento y valoración del otro.</a:t>
                      </a:r>
                    </a:p>
                    <a:p>
                      <a:r>
                        <a:rPr lang="es-MX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Enfoque intercultural y análisis interseccional: recursos para la atención de la Diversidad en las aulas.</a:t>
                      </a:r>
                    </a:p>
                    <a:p>
                      <a:r>
                        <a:rPr lang="es-MX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Normalidad vs diversidad en el aula.</a:t>
                      </a:r>
                    </a:p>
                    <a:p>
                      <a:endParaRPr lang="es-MX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63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59715"/>
              </p:ext>
            </p:extLst>
          </p:nvPr>
        </p:nvGraphicFramePr>
        <p:xfrm>
          <a:off x="611560" y="620688"/>
          <a:ext cx="7920880" cy="49475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</a:rPr>
                        <a:t>EVIDENCIAS DE APRENDIZAJE DE LA UNIDAD         I</a:t>
                      </a:r>
                      <a:endParaRPr lang="es-E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Diario de clase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Entrevista al docente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4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Exposición y elaboración de  carteles</a:t>
                      </a:r>
                      <a:endParaRPr lang="es-ES" sz="32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63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C7166BC-ED52-4597-AB84-67A8F7D1B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23789"/>
              </p:ext>
            </p:extLst>
          </p:nvPr>
        </p:nvGraphicFramePr>
        <p:xfrm>
          <a:off x="1547664" y="1340768"/>
          <a:ext cx="5760641" cy="532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873">
                  <a:extLst>
                    <a:ext uri="{9D8B030D-6E8A-4147-A177-3AD203B41FA5}">
                      <a16:colId xmlns:a16="http://schemas.microsoft.com/office/drawing/2014/main" val="1689966096"/>
                    </a:ext>
                  </a:extLst>
                </a:gridCol>
                <a:gridCol w="2994116">
                  <a:extLst>
                    <a:ext uri="{9D8B030D-6E8A-4147-A177-3AD203B41FA5}">
                      <a16:colId xmlns:a16="http://schemas.microsoft.com/office/drawing/2014/main" val="3298850529"/>
                    </a:ext>
                  </a:extLst>
                </a:gridCol>
                <a:gridCol w="258936">
                  <a:extLst>
                    <a:ext uri="{9D8B030D-6E8A-4147-A177-3AD203B41FA5}">
                      <a16:colId xmlns:a16="http://schemas.microsoft.com/office/drawing/2014/main" val="1058580663"/>
                    </a:ext>
                  </a:extLst>
                </a:gridCol>
                <a:gridCol w="258936">
                  <a:extLst>
                    <a:ext uri="{9D8B030D-6E8A-4147-A177-3AD203B41FA5}">
                      <a16:colId xmlns:a16="http://schemas.microsoft.com/office/drawing/2014/main" val="3422355717"/>
                    </a:ext>
                  </a:extLst>
                </a:gridCol>
                <a:gridCol w="1961780">
                  <a:extLst>
                    <a:ext uri="{9D8B030D-6E8A-4147-A177-3AD203B41FA5}">
                      <a16:colId xmlns:a16="http://schemas.microsoft.com/office/drawing/2014/main" val="1736638011"/>
                    </a:ext>
                  </a:extLst>
                </a:gridCol>
              </a:tblGrid>
              <a:tr h="34378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#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DESCRIPCIÓN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SI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NO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OBSERVACIONES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543110207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1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Los textos son claros y precisos y no omiten información importante.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615428682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2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El cartel puede ser leído desde una distancia de un metro o más.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2302659198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3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Las letras y números son de 0.50 y/o 0.75 de altura y con trazos gruesos y negros.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370449986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4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 parte de arriba y el centro del cartel atraen más la atención.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2589079927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5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 imágen visual brinda la suficiente explicación del tema.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129937936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6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No hay abuso de elementos visuales y colores 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205034711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7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Las letras para el título son de 2.2 a 3 cms de altura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1091533558"/>
                  </a:ext>
                </a:extLst>
              </a:tr>
              <a:tr h="51567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8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Incluye título, autor, institución, grado y grupo.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199588968"/>
                  </a:ext>
                </a:extLst>
              </a:tr>
              <a:tr h="34378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9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Incluye poco texto informativo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594593499"/>
                  </a:ext>
                </a:extLst>
              </a:tr>
              <a:tr h="343780"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10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Incluye más ilustraciones que texto.</a:t>
                      </a:r>
                    </a:p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tc>
                  <a:txBody>
                    <a:bodyPr/>
                    <a:lstStyle/>
                    <a:p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40" marR="43140" marT="0" marB="0"/>
                </a:tc>
                <a:extLst>
                  <a:ext uri="{0D108BD9-81ED-4DB2-BD59-A6C34878D82A}">
                    <a16:rowId xmlns:a16="http://schemas.microsoft.com/office/drawing/2014/main" val="3971393029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F20C79B1-3732-42C4-B5D5-48841705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1" y="354773"/>
            <a:ext cx="8229600" cy="1252537"/>
          </a:xfrm>
        </p:spPr>
        <p:txBody>
          <a:bodyPr/>
          <a:lstStyle/>
          <a:p>
            <a:r>
              <a:rPr lang="es-MX" dirty="0"/>
              <a:t>Rúbrica para evaluar cartel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A0F557-F9A5-4AD8-A56A-046CB691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27476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3" descr="Descripción: Logo">
            <a:extLst>
              <a:ext uri="{FF2B5EF4-FFF2-40B4-BE49-F238E27FC236}">
                <a16:creationId xmlns:a16="http://schemas.microsoft.com/office/drawing/2014/main" id="{A14B0810-D488-4349-87AC-9A0F740C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8"/>
          <a:stretch>
            <a:fillRect/>
          </a:stretch>
        </p:blipFill>
        <p:spPr bwMode="auto">
          <a:xfrm>
            <a:off x="7517488" y="681608"/>
            <a:ext cx="1297726" cy="14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847DEA2-BC14-462D-B8CF-9FB46A81F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2927816"/>
            <a:ext cx="625042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98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1664"/>
            <a:ext cx="8229600" cy="1913200"/>
          </a:xfrm>
        </p:spPr>
        <p:txBody>
          <a:bodyPr/>
          <a:lstStyle/>
          <a:p>
            <a:r>
              <a:rPr lang="es-ES" sz="3200" b="1" dirty="0"/>
              <a:t>“Discriminación y barreras para una atención educativa incluyente”</a:t>
            </a:r>
            <a:br>
              <a:rPr lang="es-ES" sz="3200" b="1" dirty="0"/>
            </a:br>
            <a:br>
              <a:rPr lang="es-ES" sz="3200" b="1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98179"/>
            <a:ext cx="8229600" cy="1756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/>
              <a:t>UNIDAD II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16637"/>
              </p:ext>
            </p:extLst>
          </p:nvPr>
        </p:nvGraphicFramePr>
        <p:xfrm>
          <a:off x="323528" y="2420889"/>
          <a:ext cx="8568952" cy="8179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556">
                <a:tc>
                  <a:txBody>
                    <a:bodyPr/>
                    <a:lstStyle/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La interacción profesional entre el asesor inclusivo y el titular del grupo para la</a:t>
                      </a:r>
                    </a:p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atención a la diversidad: una reflexión desde el campo.</a:t>
                      </a:r>
                    </a:p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La educación en la diversidad: un compromiso histórico del sistema educativo.</a:t>
                      </a:r>
                    </a:p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La perspectiva de género en la educación, un cambio de mirada</a:t>
                      </a:r>
                      <a:r>
                        <a:rPr lang="es-MX" sz="3200" dirty="0">
                          <a:effectLst/>
                          <a:latin typeface="Helvetica" pitchFamily="2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40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732459"/>
              </p:ext>
            </p:extLst>
          </p:nvPr>
        </p:nvGraphicFramePr>
        <p:xfrm>
          <a:off x="755576" y="1196752"/>
          <a:ext cx="7416824" cy="4861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3600" dirty="0">
                          <a:effectLst/>
                        </a:rPr>
                        <a:t>EVIDENCIAS DE APRENDIZAJE DE LA UNIDAD II</a:t>
                      </a:r>
                      <a:endParaRPr lang="es-E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Diagrama de árbol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Entrevistas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Historias de vida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4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Cuento con títeres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18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1A2C80A7-52B1-4419-A46B-98FBAAA2D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D7E5EF2-D9DD-4D85-A43F-31A91157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55339"/>
            <a:ext cx="8229600" cy="1252537"/>
          </a:xfrm>
        </p:spPr>
        <p:txBody>
          <a:bodyPr/>
          <a:lstStyle/>
          <a:p>
            <a:r>
              <a:rPr lang="es-MX" sz="2400" dirty="0"/>
              <a:t>Evidencia de  función de títeres / entrevista: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2653A0-E882-4220-8C39-F926970A3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" y="908720"/>
            <a:ext cx="9123452" cy="58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Unidad  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837" y="980728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/>
              <a:t>    </a:t>
            </a:r>
            <a:r>
              <a:rPr lang="es-ES" sz="3200" b="1" dirty="0"/>
              <a:t>“</a:t>
            </a:r>
            <a:r>
              <a:rPr lang="es-ES" sz="3200" b="1" i="1" dirty="0"/>
              <a:t>Hacia la construcción de aulas y comunidades educativas inclusivas</a:t>
            </a:r>
            <a:r>
              <a:rPr lang="es-ES" sz="3200" b="1" dirty="0"/>
              <a:t>”</a:t>
            </a:r>
          </a:p>
          <a:p>
            <a:pPr marL="0" indent="0" algn="ctr">
              <a:buNone/>
            </a:pP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76075"/>
              </p:ext>
            </p:extLst>
          </p:nvPr>
        </p:nvGraphicFramePr>
        <p:xfrm>
          <a:off x="396657" y="2231728"/>
          <a:ext cx="8383960" cy="81188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38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9419">
                <a:tc>
                  <a:txBody>
                    <a:bodyPr/>
                    <a:lstStyle/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PROPÓSITO:</a:t>
                      </a:r>
                    </a:p>
                    <a:p>
                      <a:r>
                        <a:rPr lang="es-MX" sz="3200" dirty="0">
                          <a:solidFill>
                            <a:schemeClr val="tx2"/>
                          </a:solidFill>
                          <a:effectLst/>
                          <a:latin typeface="Helvetica" pitchFamily="2" charset="0"/>
                        </a:rPr>
                        <a:t>Identificar ámbitos de problemática y líneas de intervención desde un análisis interseccional, para la atención a la diversidad en educación básica, con el propósito para generar de ambientes para el desarrollo educativo de educación básica. 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98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/>
              <a:t>Unidad  III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837" y="980728"/>
            <a:ext cx="8229600" cy="12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b="1" dirty="0"/>
              <a:t>    </a:t>
            </a:r>
            <a:r>
              <a:rPr lang="es-ES" sz="3200" b="1" dirty="0"/>
              <a:t>“</a:t>
            </a:r>
            <a:r>
              <a:rPr lang="es-ES" sz="3200" b="1" i="1" dirty="0"/>
              <a:t>Hacia la construcción de aulas y comunidades educativas inclusivas</a:t>
            </a:r>
            <a:r>
              <a:rPr lang="es-ES" sz="3200" b="1" dirty="0"/>
              <a:t>”</a:t>
            </a:r>
          </a:p>
          <a:p>
            <a:pPr marL="0" indent="0" algn="ctr">
              <a:buNone/>
            </a:pP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87597"/>
              </p:ext>
            </p:extLst>
          </p:nvPr>
        </p:nvGraphicFramePr>
        <p:xfrm>
          <a:off x="396657" y="2231728"/>
          <a:ext cx="8383960" cy="749081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38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9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5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CONTENIDOS</a:t>
                      </a: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12">
                <a:tc>
                  <a:txBody>
                    <a:bodyPr/>
                    <a:lstStyle/>
                    <a:p>
                      <a:r>
                        <a:rPr lang="es-MX" sz="3600" dirty="0">
                          <a:effectLst/>
                          <a:latin typeface="Helvetica" pitchFamily="2" charset="0"/>
                        </a:rPr>
                        <a:t>Recursos para la promoción de aulas inclusivas.</a:t>
                      </a:r>
                    </a:p>
                    <a:p>
                      <a:r>
                        <a:rPr lang="es-MX" sz="3600" dirty="0">
                          <a:effectLst/>
                          <a:latin typeface="Helvetica" pitchFamily="2" charset="0"/>
                        </a:rPr>
                        <a:t>Orientaciones pedagógicas para desarrollar aulas inclusivas.</a:t>
                      </a:r>
                    </a:p>
                    <a:p>
                      <a:r>
                        <a:rPr lang="es-MX" sz="3600" dirty="0">
                          <a:effectLst/>
                          <a:latin typeface="Helvetica" pitchFamily="2" charset="0"/>
                        </a:rPr>
                        <a:t>Presentación de propuestas para atender la diversidad en las aulas.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19" marR="648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3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02326"/>
              </p:ext>
            </p:extLst>
          </p:nvPr>
        </p:nvGraphicFramePr>
        <p:xfrm>
          <a:off x="827584" y="476672"/>
          <a:ext cx="7488832" cy="68031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800" dirty="0">
                          <a:effectLst/>
                        </a:rPr>
                        <a:t>EVIDENCIAS DE APRENDIZAJE DE LA UNIDAD/MÓDULO/ BLOQUE PARA EL PORTAFOLIO</a:t>
                      </a:r>
                      <a:endParaRPr lang="es-E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7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* Guion de observación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* Tabla de doble entrada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* Propuesta de atención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a la diversidad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51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916832"/>
            <a:ext cx="8229600" cy="3722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/>
              <a:t>CURSOS QUE LE ANTECEDEN:</a:t>
            </a:r>
          </a:p>
          <a:p>
            <a:pPr marL="0" indent="0">
              <a:buNone/>
            </a:pPr>
            <a:r>
              <a:rPr lang="es-ES" b="1" dirty="0"/>
              <a:t>Desarrollo y aprendizaje</a:t>
            </a:r>
          </a:p>
          <a:p>
            <a:pPr marL="0" indent="0">
              <a:buNone/>
            </a:pPr>
            <a:r>
              <a:rPr lang="es-ES" b="1" dirty="0"/>
              <a:t>Planeación y evaluación de la enseñanza y el aprendizaje</a:t>
            </a:r>
          </a:p>
          <a:p>
            <a:pPr marL="0" indent="0">
              <a:buNone/>
            </a:pPr>
            <a:r>
              <a:rPr lang="es-ES" b="1" dirty="0"/>
              <a:t>Educación socioemocional</a:t>
            </a:r>
          </a:p>
          <a:p>
            <a:pPr marL="0" indent="0">
              <a:buNone/>
            </a:pPr>
            <a:r>
              <a:rPr lang="es-ES" sz="2800" b="1" dirty="0"/>
              <a:t>CURSOS QUE LE PRECEDEN</a:t>
            </a:r>
            <a:r>
              <a:rPr lang="es-ES" b="1" dirty="0"/>
              <a:t>:</a:t>
            </a:r>
          </a:p>
          <a:p>
            <a:pPr marL="0" indent="0">
              <a:buNone/>
            </a:pPr>
            <a:r>
              <a:rPr lang="es-ES" b="1" dirty="0"/>
              <a:t>Educación Inclusiva</a:t>
            </a:r>
          </a:p>
          <a:p>
            <a:pPr marL="0" indent="0">
              <a:buNone/>
            </a:pPr>
            <a:r>
              <a:rPr lang="es-ES" b="1" dirty="0"/>
              <a:t>Bases legales y normativas de la Educación básica.</a:t>
            </a:r>
          </a:p>
          <a:p>
            <a:pPr marL="0" indent="0">
              <a:buNone/>
            </a:pPr>
            <a:r>
              <a:rPr lang="es-ES" b="1" dirty="0"/>
              <a:t>Gestión Educativa centrada en la mejora del Aprendizaje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</p:txBody>
      </p:sp>
      <p:grpSp>
        <p:nvGrpSpPr>
          <p:cNvPr id="4" name="3 Grupo"/>
          <p:cNvGrpSpPr/>
          <p:nvPr/>
        </p:nvGrpSpPr>
        <p:grpSpPr>
          <a:xfrm>
            <a:off x="321616" y="611076"/>
            <a:ext cx="8572500" cy="601663"/>
            <a:chOff x="285750" y="-30163"/>
            <a:chExt cx="8572500" cy="601663"/>
          </a:xfrm>
        </p:grpSpPr>
        <p:pic>
          <p:nvPicPr>
            <p:cNvPr id="5" name="6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-30163"/>
              <a:ext cx="28575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7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-15875"/>
              <a:ext cx="285750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8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-15875"/>
              <a:ext cx="285750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7 Grupo"/>
          <p:cNvGrpSpPr/>
          <p:nvPr/>
        </p:nvGrpSpPr>
        <p:grpSpPr>
          <a:xfrm>
            <a:off x="251520" y="5995689"/>
            <a:ext cx="8572500" cy="601663"/>
            <a:chOff x="285750" y="-30163"/>
            <a:chExt cx="8572500" cy="601663"/>
          </a:xfrm>
        </p:grpSpPr>
        <p:pic>
          <p:nvPicPr>
            <p:cNvPr id="9" name="6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-30163"/>
              <a:ext cx="285750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-15875"/>
              <a:ext cx="285750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8 Imagen" descr="pasear columpi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-15875"/>
              <a:ext cx="285750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390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8C0D827-2DA5-47DA-AE53-7035B48D1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378224"/>
              </p:ext>
            </p:extLst>
          </p:nvPr>
        </p:nvGraphicFramePr>
        <p:xfrm>
          <a:off x="1043608" y="1196752"/>
          <a:ext cx="5832646" cy="5410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67">
                  <a:extLst>
                    <a:ext uri="{9D8B030D-6E8A-4147-A177-3AD203B41FA5}">
                      <a16:colId xmlns:a16="http://schemas.microsoft.com/office/drawing/2014/main" val="1573651411"/>
                    </a:ext>
                  </a:extLst>
                </a:gridCol>
                <a:gridCol w="3142944">
                  <a:extLst>
                    <a:ext uri="{9D8B030D-6E8A-4147-A177-3AD203B41FA5}">
                      <a16:colId xmlns:a16="http://schemas.microsoft.com/office/drawing/2014/main" val="543500257"/>
                    </a:ext>
                  </a:extLst>
                </a:gridCol>
                <a:gridCol w="280136">
                  <a:extLst>
                    <a:ext uri="{9D8B030D-6E8A-4147-A177-3AD203B41FA5}">
                      <a16:colId xmlns:a16="http://schemas.microsoft.com/office/drawing/2014/main" val="1707743871"/>
                    </a:ext>
                  </a:extLst>
                </a:gridCol>
                <a:gridCol w="324402">
                  <a:extLst>
                    <a:ext uri="{9D8B030D-6E8A-4147-A177-3AD203B41FA5}">
                      <a16:colId xmlns:a16="http://schemas.microsoft.com/office/drawing/2014/main" val="544224111"/>
                    </a:ext>
                  </a:extLst>
                </a:gridCol>
                <a:gridCol w="1793797">
                  <a:extLst>
                    <a:ext uri="{9D8B030D-6E8A-4147-A177-3AD203B41FA5}">
                      <a16:colId xmlns:a16="http://schemas.microsoft.com/office/drawing/2014/main" val="3128484267"/>
                    </a:ext>
                  </a:extLst>
                </a:gridCol>
              </a:tblGrid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Nº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                   INDICADOR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SI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NO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          JUSTIFICACIÓN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578688266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L</a:t>
                      </a:r>
                      <a:r>
                        <a:rPr lang="es-ES_tradnl" sz="500">
                          <a:effectLst/>
                        </a:rPr>
                        <a:t>os elementos de análisis para la detección de la desigualdad y diversidad en el aula tienen la finalidad de construir una propuesta de intervención para atender su diversidad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565242087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2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Atiende las relaciones entre enfoque intercultural,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análisis intersectorial, equidad de género, atención a la discapacidad, atención a niños y niñas indígenas hablantes o no de otra lengua.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1268030617"/>
                  </a:ext>
                </a:extLst>
              </a:tr>
              <a:tr h="520192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3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Las estrategias seleccionadas abordan las categorías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de análisis de la desigualdad y la diversidad en las aulas.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1933117445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4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Define con claridad el propósito del instrumento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25123264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5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Saber expresar sus ideas de forma escrita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853257473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6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Desarrolla su pensamiento crítico y reflexivo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2798235694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7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Establece indicadores vinculados al propósito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previamente establecido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076749258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8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Presenta claridad en la redacción, buena ortografía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049561080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9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Identifica y ejemplifica concretamente la diversidad que observa en el aula observada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406264448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10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Establece y diferencia claramente las categoría que componen la desigualdad, así como del análisis interseccional.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2235808188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11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Los indicadores hacen evidencia de las acciones que llevan a la desigualdad.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129212754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12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Los indicadores hacen evidencia de las acciones que llevan a la atención a la diversidad en el aula.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2045175669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13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Los indicadores hacen evidencia de las acciones que llevan a la atención a la inclusión en el aula.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546677301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14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Realiza un seguimiento puntual de las actividades y las describe puntualmente, sin divagar en descripciones innecesarias.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3647363403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15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Elabora indicadores pertinentes y coherentes con el tema</a:t>
                      </a:r>
                      <a:endParaRPr lang="es-MX" sz="600">
                        <a:effectLst/>
                      </a:endParaRPr>
                    </a:p>
                    <a:p>
                      <a:r>
                        <a:rPr lang="es-ES_tradnl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656657379"/>
                  </a:ext>
                </a:extLst>
              </a:tr>
              <a:tr h="208077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16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Demuestra buena organización, gestión de tiempo y materiales para el diseño, ejecución y evaluación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1742555097"/>
                  </a:ext>
                </a:extLst>
              </a:tr>
              <a:tr h="312116"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17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ES_tradnl" sz="500">
                          <a:effectLst/>
                        </a:rPr>
                        <a:t>Muestra una actitud de auto reflexión y compromiso con su desarrollo personal y profesional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>
                          <a:effectLst/>
                        </a:rPr>
                        <a:t> </a:t>
                      </a:r>
                      <a:endParaRPr lang="es-MX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tc>
                  <a:txBody>
                    <a:bodyPr/>
                    <a:lstStyle/>
                    <a:p>
                      <a:r>
                        <a:rPr lang="es-MX" sz="500" dirty="0">
                          <a:effectLst/>
                        </a:rPr>
                        <a:t> </a:t>
                      </a:r>
                      <a:endParaRPr lang="es-MX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86" marR="32886" marT="0" marB="0"/>
                </a:tc>
                <a:extLst>
                  <a:ext uri="{0D108BD9-81ED-4DB2-BD59-A6C34878D82A}">
                    <a16:rowId xmlns:a16="http://schemas.microsoft.com/office/drawing/2014/main" val="1735499276"/>
                  </a:ext>
                </a:extLst>
              </a:tr>
            </a:tbl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id="{49A6009F-1740-40C9-942A-327C8583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5450" y="251247"/>
            <a:ext cx="8229600" cy="1252537"/>
          </a:xfrm>
        </p:spPr>
        <p:txBody>
          <a:bodyPr/>
          <a:lstStyle/>
          <a:p>
            <a:r>
              <a:rPr lang="es-MX" sz="2400" dirty="0"/>
              <a:t>Indicadores para evaluar Guía de Observación       </a:t>
            </a:r>
          </a:p>
        </p:txBody>
      </p:sp>
      <p:pic>
        <p:nvPicPr>
          <p:cNvPr id="3073" name="Imagen 3" descr="Descripción: Logo">
            <a:extLst>
              <a:ext uri="{FF2B5EF4-FFF2-40B4-BE49-F238E27FC236}">
                <a16:creationId xmlns:a16="http://schemas.microsoft.com/office/drawing/2014/main" id="{57886113-170A-4565-AFDE-63B9B69A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8"/>
          <a:stretch>
            <a:fillRect/>
          </a:stretch>
        </p:blipFill>
        <p:spPr bwMode="auto">
          <a:xfrm>
            <a:off x="7026312" y="476672"/>
            <a:ext cx="15747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F50A535-3748-4D93-B827-9D9D947D6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274096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81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1538" y="1633298"/>
            <a:ext cx="7408862" cy="4492865"/>
          </a:xfrm>
        </p:spPr>
        <p:txBody>
          <a:bodyPr/>
          <a:lstStyle/>
          <a:p>
            <a:pPr algn="just"/>
            <a:r>
              <a:rPr lang="es-MX" dirty="0"/>
              <a:t>. </a:t>
            </a:r>
          </a:p>
          <a:p>
            <a:pPr algn="just"/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Sugerencias para la evaluación</a:t>
            </a:r>
          </a:p>
        </p:txBody>
      </p:sp>
      <p:grpSp>
        <p:nvGrpSpPr>
          <p:cNvPr id="4" name="5 Grupo">
            <a:extLst>
              <a:ext uri="{FF2B5EF4-FFF2-40B4-BE49-F238E27FC236}">
                <a16:creationId xmlns:a16="http://schemas.microsoft.com/office/drawing/2014/main" id="{01904CBA-2C3C-41ED-8F36-5718A8EF8F4C}"/>
              </a:ext>
            </a:extLst>
          </p:cNvPr>
          <p:cNvGrpSpPr/>
          <p:nvPr/>
        </p:nvGrpSpPr>
        <p:grpSpPr>
          <a:xfrm>
            <a:off x="-396552" y="5373216"/>
            <a:ext cx="10176123" cy="928448"/>
            <a:chOff x="0" y="-27384"/>
            <a:chExt cx="10176123" cy="928448"/>
          </a:xfrm>
        </p:grpSpPr>
        <p:pic>
          <p:nvPicPr>
            <p:cNvPr id="5" name="3 Imagen">
              <a:extLst>
                <a:ext uri="{FF2B5EF4-FFF2-40B4-BE49-F238E27FC236}">
                  <a16:creationId xmlns:a16="http://schemas.microsoft.com/office/drawing/2014/main" id="{4A116F2D-0C40-46B6-8610-865BA9A1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-27384"/>
              <a:ext cx="5172075" cy="885825"/>
            </a:xfrm>
            <a:prstGeom prst="rect">
              <a:avLst/>
            </a:prstGeom>
          </p:spPr>
        </p:pic>
        <p:pic>
          <p:nvPicPr>
            <p:cNvPr id="6" name="4 Imagen">
              <a:extLst>
                <a:ext uri="{FF2B5EF4-FFF2-40B4-BE49-F238E27FC236}">
                  <a16:creationId xmlns:a16="http://schemas.microsoft.com/office/drawing/2014/main" id="{1DF3B69B-33AC-4263-B18E-CF80B4A7F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39"/>
              <a:ext cx="5172075" cy="885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384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99530" y="2924944"/>
            <a:ext cx="5500662" cy="3057203"/>
          </a:xfrm>
        </p:spPr>
        <p:txBody>
          <a:bodyPr/>
          <a:lstStyle/>
          <a:p>
            <a:r>
              <a:rPr lang="es-MX" sz="4000" dirty="0"/>
              <a:t>Portafolio</a:t>
            </a:r>
          </a:p>
          <a:p>
            <a:r>
              <a:rPr lang="es-MX" sz="4000" dirty="0"/>
              <a:t>Evidencia integradora</a:t>
            </a:r>
          </a:p>
          <a:p>
            <a:r>
              <a:rPr lang="es-MX" sz="4000" dirty="0"/>
              <a:t>Función de títeres</a:t>
            </a:r>
          </a:p>
          <a:p>
            <a:r>
              <a:rPr lang="es-MX" sz="4000" dirty="0"/>
              <a:t>Entrevista a educadora</a:t>
            </a:r>
          </a:p>
          <a:p>
            <a:endParaRPr lang="es-MX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 dirty="0"/>
            </a:br>
            <a:endParaRPr lang="es-MX" dirty="0"/>
          </a:p>
        </p:txBody>
      </p:sp>
      <p:pic>
        <p:nvPicPr>
          <p:cNvPr id="4" name="4 Imagen" descr="imagesCABBU3OL.jpg">
            <a:extLst>
              <a:ext uri="{FF2B5EF4-FFF2-40B4-BE49-F238E27FC236}">
                <a16:creationId xmlns:a16="http://schemas.microsoft.com/office/drawing/2014/main" id="{B06C4B24-4BB7-46A8-9F85-3B2B9784F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461"/>
            <a:ext cx="2627784" cy="4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21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3451225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* </a:t>
            </a:r>
            <a:r>
              <a:rPr lang="es-MX" b="1" dirty="0"/>
              <a:t>Actividades y Trabajos Escritos= 60 %</a:t>
            </a:r>
          </a:p>
          <a:p>
            <a:r>
              <a:rPr lang="es-MX" b="1" dirty="0"/>
              <a:t>Evidencia de unidad= 20% </a:t>
            </a:r>
          </a:p>
          <a:p>
            <a:r>
              <a:rPr lang="es-MX" b="1" dirty="0"/>
              <a:t>Portafolio del estudiante= 20% (Hetero</a:t>
            </a:r>
          </a:p>
          <a:p>
            <a:r>
              <a:rPr lang="es-MX" b="1" dirty="0"/>
              <a:t>Evaluación 10%, coevaluación 5% y auto </a:t>
            </a:r>
          </a:p>
          <a:p>
            <a:r>
              <a:rPr lang="es-MX" b="1" dirty="0"/>
              <a:t>Evaluación 5%)</a:t>
            </a:r>
          </a:p>
          <a:p>
            <a:endParaRPr lang="es-MX" b="1" dirty="0"/>
          </a:p>
          <a:p>
            <a:r>
              <a:rPr lang="es-MX" b="1" dirty="0"/>
              <a:t>Evaluación semestral</a:t>
            </a:r>
          </a:p>
          <a:p>
            <a:r>
              <a:rPr lang="es-MX" b="1" dirty="0"/>
              <a:t>Promedio de unidades= 50%</a:t>
            </a:r>
          </a:p>
          <a:p>
            <a:r>
              <a:rPr lang="es-MX" b="1" dirty="0"/>
              <a:t>Evidencia final= 50%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Criterios de evaluación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528" y="148478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17C089-BB89-4959-A6B8-DBBA9435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23" y="3212975"/>
            <a:ext cx="2562126" cy="34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1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yra\Pictures\evalua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8321123" cy="382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wrap="square" anchor="ctr">
            <a:normAutofit/>
          </a:bodyPr>
          <a:lstStyle/>
          <a:p>
            <a:r>
              <a:rPr lang="es-MX" sz="4100" b="1" dirty="0"/>
              <a:t>Jornadas de Observación y práctica</a:t>
            </a:r>
          </a:p>
        </p:txBody>
      </p:sp>
      <p:pic>
        <p:nvPicPr>
          <p:cNvPr id="4" name="6 Imagen" descr="imagesCAQASNAG.jpg">
            <a:extLst>
              <a:ext uri="{FF2B5EF4-FFF2-40B4-BE49-F238E27FC236}">
                <a16:creationId xmlns:a16="http://schemas.microsoft.com/office/drawing/2014/main" id="{D242EE72-D8DE-4FDD-86F2-743D8E876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768" y="2276872"/>
            <a:ext cx="4109079" cy="3753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sz="quarter" idx="14"/>
          </p:nvPr>
        </p:nvSpPr>
        <p:spPr>
          <a:xfrm>
            <a:off x="4645153" y="2420888"/>
            <a:ext cx="4109079" cy="396044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s-MX" sz="2800" b="1" dirty="0"/>
              <a:t>1er   10-14 Mayo 			</a:t>
            </a:r>
          </a:p>
          <a:p>
            <a:pPr>
              <a:lnSpc>
                <a:spcPct val="90000"/>
              </a:lnSpc>
            </a:pPr>
            <a:r>
              <a:rPr lang="es-MX" sz="2800" b="1" dirty="0"/>
              <a:t>17-21 Mayo</a:t>
            </a:r>
          </a:p>
          <a:p>
            <a:pPr marL="0" indent="0">
              <a:lnSpc>
                <a:spcPct val="90000"/>
              </a:lnSpc>
              <a:buNone/>
            </a:pPr>
            <a:endParaRPr lang="es-MX" sz="28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2da jornada de observación y práctica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14-18 Junio </a:t>
            </a:r>
          </a:p>
          <a:p>
            <a:pPr marL="0" indent="0">
              <a:lnSpc>
                <a:spcPct val="90000"/>
              </a:lnSpc>
              <a:buNone/>
            </a:pPr>
            <a:endParaRPr lang="es-MX" sz="2800" b="1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2800" b="1" dirty="0"/>
              <a:t>21-25 Junio</a:t>
            </a:r>
          </a:p>
          <a:p>
            <a:pPr marL="0" indent="0">
              <a:lnSpc>
                <a:spcPct val="90000"/>
              </a:lnSpc>
              <a:buNone/>
            </a:pPr>
            <a:endParaRPr lang="es-MX" sz="20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857065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86767"/>
            <a:ext cx="8229600" cy="1252537"/>
          </a:xfrm>
        </p:spPr>
        <p:txBody>
          <a:bodyPr wrap="square" anchor="ctr">
            <a:normAutofit/>
          </a:bodyPr>
          <a:lstStyle/>
          <a:p>
            <a:r>
              <a:rPr lang="es-MX" b="1" dirty="0"/>
              <a:t>Acuerdos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4"/>
          </p:nvPr>
        </p:nvSpPr>
        <p:spPr>
          <a:xfrm>
            <a:off x="457200" y="2348880"/>
            <a:ext cx="8435280" cy="3744416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es-MX" b="1" dirty="0"/>
              <a:t>Respeto a la persona: compañeras, maestros.</a:t>
            </a:r>
          </a:p>
          <a:p>
            <a:pPr marL="0" indent="0">
              <a:lnSpc>
                <a:spcPct val="90000"/>
              </a:lnSpc>
            </a:pPr>
            <a:r>
              <a:rPr lang="es-MX" b="1" dirty="0"/>
              <a:t>Tolerancia a diferentes puntos de vista.</a:t>
            </a:r>
          </a:p>
          <a:p>
            <a:pPr marL="0" indent="0">
              <a:lnSpc>
                <a:spcPct val="90000"/>
              </a:lnSpc>
            </a:pPr>
            <a:r>
              <a:rPr lang="es-MX" b="1" dirty="0"/>
              <a:t>Compromiso con el programa del curso, tareas, con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b="1" dirty="0"/>
              <a:t>   nuestra propia formación profesional.</a:t>
            </a:r>
          </a:p>
          <a:p>
            <a:pPr marL="0" indent="0">
              <a:lnSpc>
                <a:spcPct val="90000"/>
              </a:lnSpc>
            </a:pPr>
            <a:r>
              <a:rPr lang="es-MX" b="1" dirty="0"/>
              <a:t>Puntualidad, estar y permanecer durante las sesiones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b="1" dirty="0"/>
              <a:t>  del curso.</a:t>
            </a:r>
          </a:p>
          <a:p>
            <a:pPr marL="0" indent="0">
              <a:lnSpc>
                <a:spcPct val="90000"/>
              </a:lnSpc>
            </a:pPr>
            <a:r>
              <a:rPr lang="es-MX" b="1" dirty="0"/>
              <a:t>Ambiente de trabajo cordial</a:t>
            </a:r>
          </a:p>
          <a:p>
            <a:pPr marL="0" indent="0">
              <a:lnSpc>
                <a:spcPct val="90000"/>
              </a:lnSpc>
            </a:pPr>
            <a:r>
              <a:rPr lang="es-MX" b="1" dirty="0"/>
              <a:t>Portar el uniforme, cámara encendida y micrófono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MX" b="1" dirty="0"/>
              <a:t>   </a:t>
            </a:r>
          </a:p>
          <a:p>
            <a:pPr marL="0" indent="0">
              <a:lnSpc>
                <a:spcPct val="90000"/>
              </a:lnSpc>
            </a:pPr>
            <a:endParaRPr lang="es-MX" sz="1500" dirty="0"/>
          </a:p>
          <a:p>
            <a:pPr marL="0" indent="0">
              <a:lnSpc>
                <a:spcPct val="90000"/>
              </a:lnSpc>
            </a:pPr>
            <a:endParaRPr lang="es-MX" sz="1500" dirty="0"/>
          </a:p>
          <a:p>
            <a:pPr marL="0" indent="0">
              <a:lnSpc>
                <a:spcPct val="90000"/>
              </a:lnSpc>
            </a:pPr>
            <a:endParaRPr lang="es-MX" sz="1500" dirty="0"/>
          </a:p>
          <a:p>
            <a:pPr marL="0" indent="0">
              <a:lnSpc>
                <a:spcPct val="90000"/>
              </a:lnSpc>
            </a:pPr>
            <a:endParaRPr lang="es-MX" sz="1500" dirty="0"/>
          </a:p>
        </p:txBody>
      </p:sp>
    </p:spTree>
    <p:extLst>
      <p:ext uri="{BB962C8B-B14F-4D97-AF65-F5344CB8AC3E}">
        <p14:creationId xmlns:p14="http://schemas.microsoft.com/office/powerpoint/2010/main" val="7446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 rot="20275578">
            <a:off x="376952" y="1265636"/>
            <a:ext cx="7408862" cy="3451225"/>
          </a:xfrm>
        </p:spPr>
        <p:txBody>
          <a:bodyPr/>
          <a:lstStyle/>
          <a:p>
            <a:pPr marL="0" indent="0" algn="ctr">
              <a:buNone/>
            </a:pPr>
            <a:r>
              <a:rPr lang="es-MX" sz="8800" b="1" dirty="0"/>
              <a:t>Éxito¡¡¡</a:t>
            </a:r>
          </a:p>
        </p:txBody>
      </p:sp>
      <p:pic>
        <p:nvPicPr>
          <p:cNvPr id="6147" name="Picture 3" descr="C:\Users\Mayra\Pictures\ex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36995"/>
            <a:ext cx="4392488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159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31800" y="2636912"/>
            <a:ext cx="8280400" cy="3451225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Promover en los futuros docentes la apropiación de una perspectiva sobre la atención a la diversidad en las aulas y centros escolares, desde un enfoque intercultural y a partir de</a:t>
            </a:r>
          </a:p>
          <a:p>
            <a:pPr marL="0" indent="0">
              <a:buNone/>
            </a:pPr>
            <a:r>
              <a:rPr lang="es-MX" b="1" dirty="0"/>
              <a:t>una discusión interseccional, como punto de partida para entender ciertas formas de desigualdad, y con ello poder generar estrategias de intervención en el aula que fortalezcan el desarrollo educativo de niños y niñas, en un marco derechos humanos.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es-MX" dirty="0"/>
          </a:p>
        </p:txBody>
      </p:sp>
      <p:sp>
        <p:nvSpPr>
          <p:cNvPr id="9219" name="2 Título"/>
          <p:cNvSpPr>
            <a:spLocks noGrp="1"/>
          </p:cNvSpPr>
          <p:nvPr>
            <p:ph type="title"/>
          </p:nvPr>
        </p:nvSpPr>
        <p:spPr>
          <a:xfrm>
            <a:off x="683568" y="941388"/>
            <a:ext cx="8229600" cy="1252537"/>
          </a:xfrm>
        </p:spPr>
        <p:txBody>
          <a:bodyPr/>
          <a:lstStyle/>
          <a:p>
            <a:pPr eaLnBrk="1" hangingPunct="1"/>
            <a:r>
              <a:rPr lang="es-MX" sz="7200" b="1" i="1" dirty="0"/>
              <a:t>Propósito:</a:t>
            </a:r>
          </a:p>
        </p:txBody>
      </p:sp>
      <p:grpSp>
        <p:nvGrpSpPr>
          <p:cNvPr id="4" name="5 Grupo">
            <a:extLst>
              <a:ext uri="{FF2B5EF4-FFF2-40B4-BE49-F238E27FC236}">
                <a16:creationId xmlns:a16="http://schemas.microsoft.com/office/drawing/2014/main" id="{8F7CCA66-8C37-45D8-B7C9-9C31B8194FDB}"/>
              </a:ext>
            </a:extLst>
          </p:cNvPr>
          <p:cNvGrpSpPr/>
          <p:nvPr/>
        </p:nvGrpSpPr>
        <p:grpSpPr>
          <a:xfrm>
            <a:off x="-396552" y="5623913"/>
            <a:ext cx="10176123" cy="928448"/>
            <a:chOff x="0" y="-27384"/>
            <a:chExt cx="10176123" cy="928448"/>
          </a:xfrm>
        </p:grpSpPr>
        <p:pic>
          <p:nvPicPr>
            <p:cNvPr id="5" name="3 Imagen">
              <a:extLst>
                <a:ext uri="{FF2B5EF4-FFF2-40B4-BE49-F238E27FC236}">
                  <a16:creationId xmlns:a16="http://schemas.microsoft.com/office/drawing/2014/main" id="{564878E3-FDD7-417C-A94D-C458D2D86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-27384"/>
              <a:ext cx="5172075" cy="885825"/>
            </a:xfrm>
            <a:prstGeom prst="rect">
              <a:avLst/>
            </a:prstGeom>
          </p:spPr>
        </p:pic>
        <p:pic>
          <p:nvPicPr>
            <p:cNvPr id="6" name="4 Imagen">
              <a:extLst>
                <a:ext uri="{FF2B5EF4-FFF2-40B4-BE49-F238E27FC236}">
                  <a16:creationId xmlns:a16="http://schemas.microsoft.com/office/drawing/2014/main" id="{30847A57-C468-40AB-88CC-C00BE998F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39"/>
              <a:ext cx="5172075" cy="885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ra\Pictures\escuelit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6995917" cy="595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s-MX" sz="6000" dirty="0"/>
              <a:t>Trayecto formativo:</a:t>
            </a:r>
          </a:p>
        </p:txBody>
      </p:sp>
      <p:sp>
        <p:nvSpPr>
          <p:cNvPr id="12290" name="1 Marcador de contenido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 wrap="square" anchor="t">
            <a:noAutofit/>
          </a:bodyPr>
          <a:lstStyle/>
          <a:p>
            <a:pPr marL="0" indent="0" eaLnBrk="1" hangingPunct="1">
              <a:buNone/>
            </a:pPr>
            <a:r>
              <a:rPr lang="es-MX" sz="4400" b="1" dirty="0"/>
              <a:t>Bases teórico-metodológicas para la enseñanza</a:t>
            </a:r>
            <a:r>
              <a:rPr lang="es-MX" sz="4400" dirty="0"/>
              <a:t>.</a:t>
            </a:r>
          </a:p>
        </p:txBody>
      </p:sp>
      <p:pic>
        <p:nvPicPr>
          <p:cNvPr id="4" name="3 Imagen" descr="imagesCAF3JO7P.jpg">
            <a:extLst>
              <a:ext uri="{FF2B5EF4-FFF2-40B4-BE49-F238E27FC236}">
                <a16:creationId xmlns:a16="http://schemas.microsoft.com/office/drawing/2014/main" id="{E670F5AC-B0DB-407B-BEC9-14019E728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538" y="2679192"/>
            <a:ext cx="3605420" cy="34472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ra\Pictures\competenc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968" y="692696"/>
            <a:ext cx="5700368" cy="582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Competencias profesionales: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Detecta los procesos de aprendizaje de sus alumnos para </a:t>
            </a:r>
            <a:r>
              <a:rPr lang="es-MX" b="1" dirty="0"/>
              <a:t>favorecer su desarrollo cognitivo y socioemocional.</a:t>
            </a:r>
          </a:p>
          <a:p>
            <a:r>
              <a:rPr lang="es-MX" b="1" dirty="0"/>
              <a:t>Aplica el plan y programas de estudio para alcanzar los propósitos educativos y contribuir al pleno desenvolvimiento de las capacidades de sus alumnos.</a:t>
            </a:r>
          </a:p>
          <a:p>
            <a:endParaRPr lang="es-MX" b="1" dirty="0"/>
          </a:p>
          <a:p>
            <a:r>
              <a:rPr lang="es-MX" b="1" dirty="0"/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</a:t>
            </a:r>
          </a:p>
          <a:p>
            <a:pPr marL="0" indent="0">
              <a:buNone/>
            </a:pPr>
            <a:r>
              <a:rPr lang="es-MX" b="1" dirty="0"/>
              <a:t>    de estudio.</a:t>
            </a:r>
          </a:p>
          <a:p>
            <a:endParaRPr lang="es-MX" dirty="0"/>
          </a:p>
          <a:p>
            <a:pPr algn="just"/>
            <a:endParaRPr lang="es-E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2585"/>
            <a:ext cx="275232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09" y="5162067"/>
            <a:ext cx="2481483" cy="149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5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Emplea la evaluación para intervenir en los diferentes ámbitos y momentos de la tarea educativa para mejorar los aprendizajes de sus alumnos.</a:t>
            </a:r>
          </a:p>
          <a:p>
            <a:r>
              <a:rPr lang="es-MX" b="1" dirty="0"/>
              <a:t>Integra recursos de la investigación educativa para enriquecer su práctica profesional, expresando su interés por el conocimiento, la ciencia y la mejora de la educación.</a:t>
            </a:r>
          </a:p>
          <a:p>
            <a:r>
              <a:rPr lang="es-MX" b="1" dirty="0"/>
              <a:t>Actúa de manera ética ante la diversidad de situaciones que se presentan en la práctica profesional.</a:t>
            </a:r>
          </a:p>
          <a:p>
            <a:r>
              <a:rPr lang="es-MX" b="1" dirty="0"/>
              <a:t>Colabora con la comunidad escolar, padres de familia, autoridades y docentes, en la toma de decisiones y en el desarrollo de alternativas de solución a problemáticas socioeducativas.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s-MX" sz="4800" b="1" dirty="0"/>
              <a:t>Competencias Profesionales</a:t>
            </a:r>
            <a:r>
              <a:rPr lang="es-MX" b="1" dirty="0"/>
              <a:t>: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56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yra\Pictures\capacid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71970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7085</TotalTime>
  <Words>1388</Words>
  <Application>Microsoft Macintosh PowerPoint</Application>
  <PresentationFormat>Presentación en pantalla (4:3)</PresentationFormat>
  <Paragraphs>302</Paragraphs>
  <Slides>27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Helvetica</vt:lpstr>
      <vt:lpstr>Symbol</vt:lpstr>
      <vt:lpstr>Forma de onda</vt:lpstr>
      <vt:lpstr>      Escuela Normal de Educación Preescolar  Licenciatura en Educación Preescolar Plan 2018   ATENCIÓN A LA  DIVERSIDAD  4to semestre   </vt:lpstr>
      <vt:lpstr>Presentación de PowerPoint</vt:lpstr>
      <vt:lpstr>Propósito:</vt:lpstr>
      <vt:lpstr>Presentación de PowerPoint</vt:lpstr>
      <vt:lpstr>Trayecto formativo:</vt:lpstr>
      <vt:lpstr>Presentación de PowerPoint</vt:lpstr>
      <vt:lpstr>Competencias profesionales: </vt:lpstr>
      <vt:lpstr>Competencias Profesionales: </vt:lpstr>
      <vt:lpstr>Presentación de PowerPoint</vt:lpstr>
      <vt:lpstr>Propósito de Unidad I</vt:lpstr>
      <vt:lpstr> “Diversidad y educación inclusiva: un desafío para los sistemas educativos actuales”. </vt:lpstr>
      <vt:lpstr>Presentación de PowerPoint</vt:lpstr>
      <vt:lpstr>Rúbrica para evaluar cartel</vt:lpstr>
      <vt:lpstr>“Discriminación y barreras para una atención educativa incluyente”  </vt:lpstr>
      <vt:lpstr>Presentación de PowerPoint</vt:lpstr>
      <vt:lpstr>Evidencia de  función de títeres / entrevista:</vt:lpstr>
      <vt:lpstr>Unidad  III</vt:lpstr>
      <vt:lpstr>Unidad  III</vt:lpstr>
      <vt:lpstr>Presentación de PowerPoint</vt:lpstr>
      <vt:lpstr>Indicadores para evaluar Guía de Observación       </vt:lpstr>
      <vt:lpstr>Sugerencias para la evaluación</vt:lpstr>
      <vt:lpstr> </vt:lpstr>
      <vt:lpstr>Criterios de evaluación</vt:lpstr>
      <vt:lpstr>Presentación de PowerPoint</vt:lpstr>
      <vt:lpstr>Jornadas de Observación y práctica</vt:lpstr>
      <vt:lpstr>Acuerdos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QUE CONFORMAN EL PROBLEMA EJE:</dc:title>
  <dc:creator>ANA  MARIA</dc:creator>
  <cp:lastModifiedBy>alejandra isabel cardenas gonzalez</cp:lastModifiedBy>
  <cp:revision>88</cp:revision>
  <dcterms:created xsi:type="dcterms:W3CDTF">2012-07-06T15:44:05Z</dcterms:created>
  <dcterms:modified xsi:type="dcterms:W3CDTF">2021-03-09T23:49:17Z</dcterms:modified>
</cp:coreProperties>
</file>