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91" r:id="rId5"/>
    <p:sldId id="389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1" r:id="rId15"/>
    <p:sldId id="402" r:id="rId16"/>
    <p:sldId id="403" r:id="rId17"/>
    <p:sldId id="317" r:id="rId18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1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0DD26-3BC8-4342-9D44-BC174D99B6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0FDD800A-7C66-49C6-8E9C-A5C0706777F1}">
      <dgm:prSet phldrT="[Texto]" custT="1"/>
      <dgm:spPr/>
      <dgm:t>
        <a:bodyPr/>
        <a:lstStyle/>
        <a:p>
          <a:pPr algn="just"/>
          <a:r>
            <a:rPr lang="es-MX" sz="2400" b="1" dirty="0"/>
            <a:t>Elaboración de manera individual de documentos utilizando la herramienta de procesador de textos (Word) con la finalidad de reforzar los conocimientos adquiridos.</a:t>
          </a:r>
        </a:p>
      </dgm:t>
    </dgm:pt>
    <dgm:pt modelId="{8E5EA541-AE32-4967-B0E6-ADBA7D092FED}" type="parTrans" cxnId="{7E1FE5CC-05BF-44CA-AF52-2AFC0C1EF792}">
      <dgm:prSet/>
      <dgm:spPr/>
      <dgm:t>
        <a:bodyPr/>
        <a:lstStyle/>
        <a:p>
          <a:endParaRPr lang="es-MX"/>
        </a:p>
      </dgm:t>
    </dgm:pt>
    <dgm:pt modelId="{060356CA-225A-492C-8CBC-6B2E5D1762A5}" type="sibTrans" cxnId="{7E1FE5CC-05BF-44CA-AF52-2AFC0C1EF792}">
      <dgm:prSet/>
      <dgm:spPr/>
      <dgm:t>
        <a:bodyPr/>
        <a:lstStyle/>
        <a:p>
          <a:endParaRPr lang="es-MX"/>
        </a:p>
      </dgm:t>
    </dgm:pt>
    <dgm:pt modelId="{C8D32E06-034E-4D12-A690-C93EC99355ED}">
      <dgm:prSet custT="1"/>
      <dgm:spPr/>
      <dgm:t>
        <a:bodyPr/>
        <a:lstStyle/>
        <a:p>
          <a:pPr algn="just"/>
          <a:r>
            <a:rPr lang="es-MX" sz="2400" b="1" dirty="0"/>
            <a:t>Elaboración de trabajos prácticos individuales donde se aplican los conocimientos adquiridos del uso de hojas de datos (Excel).</a:t>
          </a:r>
        </a:p>
      </dgm:t>
    </dgm:pt>
    <dgm:pt modelId="{56EFAFB4-A61C-475C-9515-0309020ED9FB}" type="parTrans" cxnId="{E46176B9-F48F-4CF6-8E6E-6781D769961A}">
      <dgm:prSet/>
      <dgm:spPr/>
      <dgm:t>
        <a:bodyPr/>
        <a:lstStyle/>
        <a:p>
          <a:endParaRPr lang="es-MX"/>
        </a:p>
      </dgm:t>
    </dgm:pt>
    <dgm:pt modelId="{1174671E-4E85-4654-8C64-1BE40EF7C884}" type="sibTrans" cxnId="{E46176B9-F48F-4CF6-8E6E-6781D769961A}">
      <dgm:prSet/>
      <dgm:spPr/>
      <dgm:t>
        <a:bodyPr/>
        <a:lstStyle/>
        <a:p>
          <a:endParaRPr lang="es-MX"/>
        </a:p>
      </dgm:t>
    </dgm:pt>
    <dgm:pt modelId="{B20C8A6B-417A-45A2-834D-09DB64C9F881}" type="pres">
      <dgm:prSet presAssocID="{48B0DD26-3BC8-4342-9D44-BC174D99B695}" presName="Name0" presStyleCnt="0">
        <dgm:presLayoutVars>
          <dgm:chMax val="7"/>
          <dgm:chPref val="7"/>
          <dgm:dir/>
        </dgm:presLayoutVars>
      </dgm:prSet>
      <dgm:spPr/>
    </dgm:pt>
    <dgm:pt modelId="{9677A788-A69E-4B4E-B33A-45E2C9E4D668}" type="pres">
      <dgm:prSet presAssocID="{48B0DD26-3BC8-4342-9D44-BC174D99B695}" presName="Name1" presStyleCnt="0"/>
      <dgm:spPr/>
    </dgm:pt>
    <dgm:pt modelId="{8AC93852-34BA-4F3C-AB75-8AD66F9C208D}" type="pres">
      <dgm:prSet presAssocID="{48B0DD26-3BC8-4342-9D44-BC174D99B695}" presName="cycle" presStyleCnt="0"/>
      <dgm:spPr/>
    </dgm:pt>
    <dgm:pt modelId="{5A2FE6F8-F053-406D-A4B6-2A46C32992D9}" type="pres">
      <dgm:prSet presAssocID="{48B0DD26-3BC8-4342-9D44-BC174D99B695}" presName="srcNode" presStyleLbl="node1" presStyleIdx="0" presStyleCnt="2"/>
      <dgm:spPr/>
    </dgm:pt>
    <dgm:pt modelId="{4EC544FB-3996-4220-AF4F-658F7882F200}" type="pres">
      <dgm:prSet presAssocID="{48B0DD26-3BC8-4342-9D44-BC174D99B695}" presName="conn" presStyleLbl="parChTrans1D2" presStyleIdx="0" presStyleCnt="1"/>
      <dgm:spPr/>
    </dgm:pt>
    <dgm:pt modelId="{CF479F25-9F4E-49C3-8315-50B170704CCF}" type="pres">
      <dgm:prSet presAssocID="{48B0DD26-3BC8-4342-9D44-BC174D99B695}" presName="extraNode" presStyleLbl="node1" presStyleIdx="0" presStyleCnt="2"/>
      <dgm:spPr/>
    </dgm:pt>
    <dgm:pt modelId="{E01D628C-2D9A-4B8B-987B-9E6E6E8A766D}" type="pres">
      <dgm:prSet presAssocID="{48B0DD26-3BC8-4342-9D44-BC174D99B695}" presName="dstNode" presStyleLbl="node1" presStyleIdx="0" presStyleCnt="2"/>
      <dgm:spPr/>
    </dgm:pt>
    <dgm:pt modelId="{8D1BB330-585B-4818-8AEA-C84733D19FE0}" type="pres">
      <dgm:prSet presAssocID="{0FDD800A-7C66-49C6-8E9C-A5C0706777F1}" presName="text_1" presStyleLbl="node1" presStyleIdx="0" presStyleCnt="2">
        <dgm:presLayoutVars>
          <dgm:bulletEnabled val="1"/>
        </dgm:presLayoutVars>
      </dgm:prSet>
      <dgm:spPr/>
    </dgm:pt>
    <dgm:pt modelId="{DE8A837A-14D4-40D8-81D7-A7185F7B216A}" type="pres">
      <dgm:prSet presAssocID="{0FDD800A-7C66-49C6-8E9C-A5C0706777F1}" presName="accent_1" presStyleCnt="0"/>
      <dgm:spPr/>
    </dgm:pt>
    <dgm:pt modelId="{455323B3-CE59-4C85-9220-41DD9E5ED50A}" type="pres">
      <dgm:prSet presAssocID="{0FDD800A-7C66-49C6-8E9C-A5C0706777F1}" presName="accentRepeatNode" presStyleLbl="solidFgAcc1" presStyleIdx="0" presStyleCnt="2"/>
      <dgm:spPr/>
    </dgm:pt>
    <dgm:pt modelId="{0E486105-404C-4C41-9674-0FB5E45E8EBD}" type="pres">
      <dgm:prSet presAssocID="{C8D32E06-034E-4D12-A690-C93EC99355ED}" presName="text_2" presStyleLbl="node1" presStyleIdx="1" presStyleCnt="2" custScaleY="120734">
        <dgm:presLayoutVars>
          <dgm:bulletEnabled val="1"/>
        </dgm:presLayoutVars>
      </dgm:prSet>
      <dgm:spPr/>
    </dgm:pt>
    <dgm:pt modelId="{79CF19F2-0A40-4A6A-B69E-A3DC576589D8}" type="pres">
      <dgm:prSet presAssocID="{C8D32E06-034E-4D12-A690-C93EC99355ED}" presName="accent_2" presStyleCnt="0"/>
      <dgm:spPr/>
    </dgm:pt>
    <dgm:pt modelId="{34AFDFF3-8B4B-4047-8745-26B83E0A4054}" type="pres">
      <dgm:prSet presAssocID="{C8D32E06-034E-4D12-A690-C93EC99355ED}" presName="accentRepeatNode" presStyleLbl="solidFgAcc1" presStyleIdx="1" presStyleCnt="2"/>
      <dgm:spPr/>
    </dgm:pt>
  </dgm:ptLst>
  <dgm:cxnLst>
    <dgm:cxn modelId="{E4488226-60A6-4CDA-93CB-DCA0A62647C0}" type="presOf" srcId="{0FDD800A-7C66-49C6-8E9C-A5C0706777F1}" destId="{8D1BB330-585B-4818-8AEA-C84733D19FE0}" srcOrd="0" destOrd="0" presId="urn:microsoft.com/office/officeart/2008/layout/VerticalCurvedList"/>
    <dgm:cxn modelId="{835F6A6E-0424-4900-BFA9-39E2495A48E8}" type="presOf" srcId="{C8D32E06-034E-4D12-A690-C93EC99355ED}" destId="{0E486105-404C-4C41-9674-0FB5E45E8EBD}" srcOrd="0" destOrd="0" presId="urn:microsoft.com/office/officeart/2008/layout/VerticalCurvedList"/>
    <dgm:cxn modelId="{3FD03487-6473-40F8-9F35-D66C2A515656}" type="presOf" srcId="{060356CA-225A-492C-8CBC-6B2E5D1762A5}" destId="{4EC544FB-3996-4220-AF4F-658F7882F200}" srcOrd="0" destOrd="0" presId="urn:microsoft.com/office/officeart/2008/layout/VerticalCurvedList"/>
    <dgm:cxn modelId="{E46176B9-F48F-4CF6-8E6E-6781D769961A}" srcId="{48B0DD26-3BC8-4342-9D44-BC174D99B695}" destId="{C8D32E06-034E-4D12-A690-C93EC99355ED}" srcOrd="1" destOrd="0" parTransId="{56EFAFB4-A61C-475C-9515-0309020ED9FB}" sibTransId="{1174671E-4E85-4654-8C64-1BE40EF7C884}"/>
    <dgm:cxn modelId="{7E1FE5CC-05BF-44CA-AF52-2AFC0C1EF792}" srcId="{48B0DD26-3BC8-4342-9D44-BC174D99B695}" destId="{0FDD800A-7C66-49C6-8E9C-A5C0706777F1}" srcOrd="0" destOrd="0" parTransId="{8E5EA541-AE32-4967-B0E6-ADBA7D092FED}" sibTransId="{060356CA-225A-492C-8CBC-6B2E5D1762A5}"/>
    <dgm:cxn modelId="{07054FF1-C7BB-45EB-848C-6551AB8E40CA}" type="presOf" srcId="{48B0DD26-3BC8-4342-9D44-BC174D99B695}" destId="{B20C8A6B-417A-45A2-834D-09DB64C9F881}" srcOrd="0" destOrd="0" presId="urn:microsoft.com/office/officeart/2008/layout/VerticalCurvedList"/>
    <dgm:cxn modelId="{4B749191-2A4B-49E9-921C-324D508085AD}" type="presParOf" srcId="{B20C8A6B-417A-45A2-834D-09DB64C9F881}" destId="{9677A788-A69E-4B4E-B33A-45E2C9E4D668}" srcOrd="0" destOrd="0" presId="urn:microsoft.com/office/officeart/2008/layout/VerticalCurvedList"/>
    <dgm:cxn modelId="{6B91D61D-9845-452C-815C-1BFF4DBD49E1}" type="presParOf" srcId="{9677A788-A69E-4B4E-B33A-45E2C9E4D668}" destId="{8AC93852-34BA-4F3C-AB75-8AD66F9C208D}" srcOrd="0" destOrd="0" presId="urn:microsoft.com/office/officeart/2008/layout/VerticalCurvedList"/>
    <dgm:cxn modelId="{2A41FDE4-0502-449D-97C2-3476FC7BE75B}" type="presParOf" srcId="{8AC93852-34BA-4F3C-AB75-8AD66F9C208D}" destId="{5A2FE6F8-F053-406D-A4B6-2A46C32992D9}" srcOrd="0" destOrd="0" presId="urn:microsoft.com/office/officeart/2008/layout/VerticalCurvedList"/>
    <dgm:cxn modelId="{555722AE-91E6-40F4-91B1-2B65D23C59A0}" type="presParOf" srcId="{8AC93852-34BA-4F3C-AB75-8AD66F9C208D}" destId="{4EC544FB-3996-4220-AF4F-658F7882F200}" srcOrd="1" destOrd="0" presId="urn:microsoft.com/office/officeart/2008/layout/VerticalCurvedList"/>
    <dgm:cxn modelId="{B9B9C7E4-9B77-4C19-9F62-FD0F0985E210}" type="presParOf" srcId="{8AC93852-34BA-4F3C-AB75-8AD66F9C208D}" destId="{CF479F25-9F4E-49C3-8315-50B170704CCF}" srcOrd="2" destOrd="0" presId="urn:microsoft.com/office/officeart/2008/layout/VerticalCurvedList"/>
    <dgm:cxn modelId="{9F370089-C535-4414-80AB-2AFFCD8B33CB}" type="presParOf" srcId="{8AC93852-34BA-4F3C-AB75-8AD66F9C208D}" destId="{E01D628C-2D9A-4B8B-987B-9E6E6E8A766D}" srcOrd="3" destOrd="0" presId="urn:microsoft.com/office/officeart/2008/layout/VerticalCurvedList"/>
    <dgm:cxn modelId="{309DB82A-361A-4E49-B200-99E9F506CE8E}" type="presParOf" srcId="{9677A788-A69E-4B4E-B33A-45E2C9E4D668}" destId="{8D1BB330-585B-4818-8AEA-C84733D19FE0}" srcOrd="1" destOrd="0" presId="urn:microsoft.com/office/officeart/2008/layout/VerticalCurvedList"/>
    <dgm:cxn modelId="{5C6B58EE-4938-4091-AE20-94FD34784E68}" type="presParOf" srcId="{9677A788-A69E-4B4E-B33A-45E2C9E4D668}" destId="{DE8A837A-14D4-40D8-81D7-A7185F7B216A}" srcOrd="2" destOrd="0" presId="urn:microsoft.com/office/officeart/2008/layout/VerticalCurvedList"/>
    <dgm:cxn modelId="{C3F66824-D0D3-4BF5-B258-108AD2DBC610}" type="presParOf" srcId="{DE8A837A-14D4-40D8-81D7-A7185F7B216A}" destId="{455323B3-CE59-4C85-9220-41DD9E5ED50A}" srcOrd="0" destOrd="0" presId="urn:microsoft.com/office/officeart/2008/layout/VerticalCurvedList"/>
    <dgm:cxn modelId="{C9312A72-DD0D-408E-AA21-B95A4E7BF146}" type="presParOf" srcId="{9677A788-A69E-4B4E-B33A-45E2C9E4D668}" destId="{0E486105-404C-4C41-9674-0FB5E45E8EBD}" srcOrd="3" destOrd="0" presId="urn:microsoft.com/office/officeart/2008/layout/VerticalCurvedList"/>
    <dgm:cxn modelId="{92E44733-B22C-4670-AE8C-2B943C92532B}" type="presParOf" srcId="{9677A788-A69E-4B4E-B33A-45E2C9E4D668}" destId="{79CF19F2-0A40-4A6A-B69E-A3DC576589D8}" srcOrd="4" destOrd="0" presId="urn:microsoft.com/office/officeart/2008/layout/VerticalCurvedList"/>
    <dgm:cxn modelId="{6BCE8E48-BC33-4AAF-B16D-CBFC641D5924}" type="presParOf" srcId="{79CF19F2-0A40-4A6A-B69E-A3DC576589D8}" destId="{34AFDFF3-8B4B-4047-8745-26B83E0A40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44FB-3996-4220-AF4F-658F7882F200}">
      <dsp:nvSpPr>
        <dsp:cNvPr id="0" name=""/>
        <dsp:cNvSpPr/>
      </dsp:nvSpPr>
      <dsp:spPr>
        <a:xfrm>
          <a:off x="-4498782" y="-694923"/>
          <a:ext cx="5398707" cy="5398707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BB330-585B-4818-8AEA-C84733D19FE0}">
      <dsp:nvSpPr>
        <dsp:cNvPr id="0" name=""/>
        <dsp:cNvSpPr/>
      </dsp:nvSpPr>
      <dsp:spPr>
        <a:xfrm>
          <a:off x="736928" y="572705"/>
          <a:ext cx="6788809" cy="114525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043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Elaboración de manera individual de documentos utilizando la herramienta de procesador de textos (Word) con la finalidad de reforzar los conocimientos adquiridos.</a:t>
          </a:r>
        </a:p>
      </dsp:txBody>
      <dsp:txXfrm>
        <a:off x="736928" y="572705"/>
        <a:ext cx="6788809" cy="1145251"/>
      </dsp:txXfrm>
    </dsp:sp>
    <dsp:sp modelId="{455323B3-CE59-4C85-9220-41DD9E5ED50A}">
      <dsp:nvSpPr>
        <dsp:cNvPr id="0" name=""/>
        <dsp:cNvSpPr/>
      </dsp:nvSpPr>
      <dsp:spPr>
        <a:xfrm>
          <a:off x="21146" y="429549"/>
          <a:ext cx="1431563" cy="143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86105-404C-4C41-9674-0FB5E45E8EBD}">
      <dsp:nvSpPr>
        <dsp:cNvPr id="0" name=""/>
        <dsp:cNvSpPr/>
      </dsp:nvSpPr>
      <dsp:spPr>
        <a:xfrm>
          <a:off x="736928" y="2172174"/>
          <a:ext cx="6788809" cy="138270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9043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Elaboración de trabajos prácticos individuales donde se aplican los conocimientos adquiridos del uso de hojas de datos (Excel).</a:t>
          </a:r>
        </a:p>
      </dsp:txBody>
      <dsp:txXfrm>
        <a:off x="736928" y="2172174"/>
        <a:ext cx="6788809" cy="1382707"/>
      </dsp:txXfrm>
    </dsp:sp>
    <dsp:sp modelId="{34AFDFF3-8B4B-4047-8745-26B83E0A4054}">
      <dsp:nvSpPr>
        <dsp:cNvPr id="0" name=""/>
        <dsp:cNvSpPr/>
      </dsp:nvSpPr>
      <dsp:spPr>
        <a:xfrm>
          <a:off x="21146" y="2147746"/>
          <a:ext cx="1431563" cy="1431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4A3F-CF94-4C85-8ADD-D45C08A29F93}" type="datetimeFigureOut">
              <a:rPr lang="es-ES_tradnl" smtClean="0"/>
              <a:t>03/09/2024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5A381-7094-486B-9CC4-4CE8FE4EAE4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480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A279F6-11E6-DAA8-6892-A6E747F5E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6" t="36400" r="21000" b="20837"/>
          <a:stretch/>
        </p:blipFill>
        <p:spPr>
          <a:xfrm>
            <a:off x="2219107" y="395884"/>
            <a:ext cx="4584470" cy="21360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ED66C97-BAE8-6D9D-5570-A8E982E9303B}"/>
              </a:ext>
            </a:extLst>
          </p:cNvPr>
          <p:cNvSpPr/>
          <p:nvPr userDrawn="1"/>
        </p:nvSpPr>
        <p:spPr>
          <a:xfrm>
            <a:off x="0" y="6288657"/>
            <a:ext cx="9144000" cy="59273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285CE2-FF39-2809-6BAA-09A64C4417C7}"/>
              </a:ext>
            </a:extLst>
          </p:cNvPr>
          <p:cNvSpPr/>
          <p:nvPr userDrawn="1"/>
        </p:nvSpPr>
        <p:spPr>
          <a:xfrm>
            <a:off x="0" y="6418053"/>
            <a:ext cx="9144000" cy="4633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E648B-4DA4-C2B9-A3F4-61FC64EAE864}"/>
              </a:ext>
            </a:extLst>
          </p:cNvPr>
          <p:cNvSpPr/>
          <p:nvPr userDrawn="1"/>
        </p:nvSpPr>
        <p:spPr>
          <a:xfrm>
            <a:off x="0" y="0"/>
            <a:ext cx="508958" cy="688138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5818C5-C561-503D-D6F7-1B4F663FB781}"/>
              </a:ext>
            </a:extLst>
          </p:cNvPr>
          <p:cNvSpPr/>
          <p:nvPr userDrawn="1"/>
        </p:nvSpPr>
        <p:spPr>
          <a:xfrm>
            <a:off x="0" y="0"/>
            <a:ext cx="2887133" cy="688138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4A764A7-856A-9363-70C4-AABE4FC2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9668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COMPUTACIÓN SÉPTIMO SEMESTRE</a:t>
            </a:r>
            <a:br>
              <a:rPr lang="es-E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ln>
                  <a:solidFill>
                    <a:prstClr val="white">
                      <a:lumMod val="65000"/>
                      <a:lumOff val="35000"/>
                      <a:alpha val="55000"/>
                    </a:prstClr>
                  </a:solidFill>
                </a:ln>
                <a:solidFill>
                  <a:prstClr val="black"/>
                </a:solidFill>
              </a:rPr>
              <a:t>Trayecto Formativo:</a:t>
            </a:r>
            <a:r>
              <a:rPr lang="es-ES" sz="2800" b="1" dirty="0">
                <a:ln>
                  <a:solidFill>
                    <a:prstClr val="white">
                      <a:lumMod val="65000"/>
                      <a:lumOff val="35000"/>
                      <a:alpha val="55000"/>
                    </a:prstClr>
                  </a:solidFill>
                </a:ln>
                <a:solidFill>
                  <a:prstClr val="black"/>
                </a:solidFill>
              </a:rPr>
              <a:t> Optativa</a:t>
            </a:r>
            <a:br>
              <a:rPr lang="es-ES" sz="2800" b="1" dirty="0">
                <a:ln>
                  <a:solidFill>
                    <a:prstClr val="white">
                      <a:lumMod val="65000"/>
                      <a:lumOff val="35000"/>
                      <a:alpha val="55000"/>
                    </a:prstClr>
                  </a:solidFill>
                </a:ln>
                <a:solidFill>
                  <a:prstClr val="black"/>
                </a:solidFill>
              </a:rPr>
            </a:br>
            <a:r>
              <a:rPr lang="es-ES" sz="2800" b="1" dirty="0">
                <a:ln>
                  <a:solidFill>
                    <a:prstClr val="white">
                      <a:lumMod val="65000"/>
                      <a:lumOff val="35000"/>
                      <a:alpha val="55000"/>
                    </a:prstClr>
                  </a:solidFill>
                </a:ln>
                <a:solidFill>
                  <a:prstClr val="black"/>
                </a:solidFill>
              </a:rPr>
              <a:t>1 hora a la semana</a:t>
            </a:r>
            <a:br>
              <a:rPr lang="es-ES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MTRO. ALBINO BENJAMÍN RAMÍREZ AGUILAR</a:t>
            </a:r>
            <a:b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Cel. 8442345361</a:t>
            </a:r>
            <a:b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albinobenjamin.ramirez@docentecoahuila.gob.mx</a:t>
            </a:r>
            <a:b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s-MX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SEPTIEMBRE 2024</a:t>
            </a:r>
            <a:endParaRPr lang="es-MX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03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5BD4EA-8DB6-4F9B-8EDE-0F4A7CE07B55}"/>
              </a:ext>
            </a:extLst>
          </p:cNvPr>
          <p:cNvSpPr txBox="1"/>
          <p:nvPr/>
        </p:nvSpPr>
        <p:spPr>
          <a:xfrm>
            <a:off x="828452" y="143001"/>
            <a:ext cx="7870055" cy="32316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altLang="es-ES" sz="1500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Criterios de Evaluación</a:t>
            </a:r>
            <a:endParaRPr lang="es-ES" altLang="es-ES" sz="15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3948C45-74A7-03EA-27ED-87689DAB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62" y="584637"/>
            <a:ext cx="4431963" cy="57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2">
            <a:extLst>
              <a:ext uri="{FF2B5EF4-FFF2-40B4-BE49-F238E27FC236}">
                <a16:creationId xmlns:a16="http://schemas.microsoft.com/office/drawing/2014/main" id="{D7C866A3-C2CB-46D6-A306-96EBA6EF4C84}"/>
              </a:ext>
            </a:extLst>
          </p:cNvPr>
          <p:cNvSpPr txBox="1">
            <a:spLocks/>
          </p:cNvSpPr>
          <p:nvPr/>
        </p:nvSpPr>
        <p:spPr>
          <a:xfrm>
            <a:off x="902369" y="2366177"/>
            <a:ext cx="7411453" cy="25879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Ingresar puntual a la clase virtual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Cumplir con el 85% de asistencia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Entregar trabajos y tareas en tiempo y forma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Tener lecturas previas a la clase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Trabajar de manera colaborativa con sus compañeros y con las integrantes de su equipo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Respeto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Buena actitud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Disposición </a:t>
            </a:r>
          </a:p>
          <a:p>
            <a:endParaRPr lang="es-MX" sz="1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97CC3B-A0D9-4E1B-9BE7-7556DB42AB73}"/>
              </a:ext>
            </a:extLst>
          </p:cNvPr>
          <p:cNvSpPr txBox="1"/>
          <p:nvPr/>
        </p:nvSpPr>
        <p:spPr>
          <a:xfrm>
            <a:off x="902368" y="1106743"/>
            <a:ext cx="7411453" cy="507831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Acuerdos establecidos por maestro y alumnos </a:t>
            </a:r>
          </a:p>
        </p:txBody>
      </p:sp>
    </p:spTree>
    <p:extLst>
      <p:ext uri="{BB962C8B-B14F-4D97-AF65-F5344CB8AC3E}">
        <p14:creationId xmlns:p14="http://schemas.microsoft.com/office/powerpoint/2010/main" val="324848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02FA4DC-4512-4D6C-B488-75875DC8F26D}"/>
              </a:ext>
            </a:extLst>
          </p:cNvPr>
          <p:cNvSpPr txBox="1"/>
          <p:nvPr/>
        </p:nvSpPr>
        <p:spPr>
          <a:xfrm>
            <a:off x="866273" y="131241"/>
            <a:ext cx="7411453" cy="507831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Criterios de evaluación firmados por las alumnas  </a:t>
            </a: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4EAF8E00-50DB-93F3-84A3-8D4D71EBB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0" y="639072"/>
            <a:ext cx="4431463" cy="57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02FA4DC-4512-4D6C-B488-75875DC8F26D}"/>
              </a:ext>
            </a:extLst>
          </p:cNvPr>
          <p:cNvSpPr txBox="1"/>
          <p:nvPr/>
        </p:nvSpPr>
        <p:spPr>
          <a:xfrm>
            <a:off x="866273" y="131241"/>
            <a:ext cx="7411453" cy="507831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Criterios de evaluación firmados por las alumnas  </a:t>
            </a:r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6FC0F5AB-3731-37B7-1048-EB29FB7CF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01" y="673756"/>
            <a:ext cx="4404350" cy="56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E764-8B1D-BA86-DC03-C533FC70E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" y="3429000"/>
            <a:ext cx="8945880" cy="2480310"/>
          </a:xfrm>
        </p:spPr>
        <p:txBody>
          <a:bodyPr>
            <a:normAutofit/>
          </a:bodyPr>
          <a:lstStyle/>
          <a:p>
            <a:r>
              <a:rPr lang="es-MX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18225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70697" y="1002577"/>
            <a:ext cx="3820731" cy="419945"/>
          </a:xfrm>
          <a:prstGeom prst="rect">
            <a:avLst/>
          </a:prstGeom>
          <a:ln/>
        </p:spPr>
        <p:style>
          <a:lnRef idx="1">
            <a:schemeClr val="accent6"/>
          </a:lnRef>
          <a:fillRef idx="1003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dirty="0">
                <a:solidFill>
                  <a:prstClr val="black"/>
                </a:solidFill>
              </a:rPr>
              <a:t>Propósito del curso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6078" y="1484784"/>
            <a:ext cx="8169206" cy="10475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indent="0" algn="just">
              <a:buNone/>
            </a:pPr>
            <a:r>
              <a:rPr lang="es-MX" sz="15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estudiante normalista debe adquirir las habilidades informáticas prácticas de carácter transversal </a:t>
            </a:r>
            <a:r>
              <a:rPr lang="es-ES_tradn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complementar la formación integral del futuro docente. </a:t>
            </a:r>
            <a:endParaRPr lang="es-MX" sz="15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15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542718" y="2080729"/>
            <a:ext cx="2268252" cy="1200329"/>
            <a:chOff x="6000760" y="1307957"/>
            <a:chExt cx="2214578" cy="1600438"/>
          </a:xfrm>
        </p:grpSpPr>
        <p:sp>
          <p:nvSpPr>
            <p:cNvPr id="5" name="4 Rectángulo redondeado"/>
            <p:cNvSpPr/>
            <p:nvPr/>
          </p:nvSpPr>
          <p:spPr>
            <a:xfrm>
              <a:off x="6000760" y="1500174"/>
              <a:ext cx="2214578" cy="85725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286512" y="1307957"/>
              <a:ext cx="1714512" cy="160043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50000"/>
                    </a:schemeClr>
                  </a:solidFill>
                </a:rPr>
                <a:t>Aprovechar los recursos disponibles en la red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751072" y="2163412"/>
            <a:ext cx="2884212" cy="1200329"/>
            <a:chOff x="6000760" y="1500174"/>
            <a:chExt cx="2214578" cy="1600438"/>
          </a:xfrm>
        </p:grpSpPr>
        <p:sp>
          <p:nvSpPr>
            <p:cNvPr id="11" name="10 Rectángulo redondeado"/>
            <p:cNvSpPr/>
            <p:nvPr/>
          </p:nvSpPr>
          <p:spPr>
            <a:xfrm>
              <a:off x="6000760" y="1500174"/>
              <a:ext cx="2214578" cy="85725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286512" y="1500174"/>
              <a:ext cx="1714512" cy="160043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50000"/>
                    </a:schemeClr>
                  </a:solidFill>
                </a:rPr>
                <a:t>Elaborar proyectos integrando el uso de la tecnología y la información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488712" y="3473195"/>
            <a:ext cx="2376264" cy="1200329"/>
            <a:chOff x="6000760" y="1643050"/>
            <a:chExt cx="2214578" cy="1600438"/>
          </a:xfrm>
        </p:grpSpPr>
        <p:sp>
          <p:nvSpPr>
            <p:cNvPr id="14" name="13 Rectángulo redondeado"/>
            <p:cNvSpPr/>
            <p:nvPr/>
          </p:nvSpPr>
          <p:spPr>
            <a:xfrm>
              <a:off x="6000760" y="1647040"/>
              <a:ext cx="2214578" cy="85725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151754" y="1643050"/>
              <a:ext cx="1849271" cy="160043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50000"/>
                    </a:schemeClr>
                  </a:solidFill>
                </a:rPr>
                <a:t>Trabajar con programas de escritorio y de colaboración 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751072" y="3527686"/>
            <a:ext cx="2720007" cy="923330"/>
            <a:chOff x="6000761" y="1470630"/>
            <a:chExt cx="2214578" cy="1231106"/>
          </a:xfrm>
        </p:grpSpPr>
        <p:sp>
          <p:nvSpPr>
            <p:cNvPr id="17" name="16 Rectángulo redondeado"/>
            <p:cNvSpPr/>
            <p:nvPr/>
          </p:nvSpPr>
          <p:spPr>
            <a:xfrm>
              <a:off x="6000761" y="1500174"/>
              <a:ext cx="2214578" cy="85725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143636" y="1470630"/>
              <a:ext cx="1928827" cy="123110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50000"/>
                    </a:schemeClr>
                  </a:solidFill>
                </a:rPr>
                <a:t>Demostrar dominio de las habilidades y destrezas informáticas </a:t>
              </a:r>
              <a:endParaRPr lang="es-MX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66078" y="4828387"/>
            <a:ext cx="8169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MX" sz="15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Conocimientos que puede utilizar en diversas actividades tanto académicas como profesionales, con intenciones instrumentales o didácticas.</a:t>
            </a:r>
          </a:p>
          <a:p>
            <a:pPr algn="just">
              <a:spcBef>
                <a:spcPct val="20000"/>
              </a:spcBef>
              <a:defRPr/>
            </a:pPr>
            <a:endParaRPr lang="es-MX" sz="15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15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871700" y="1160748"/>
            <a:ext cx="5400600" cy="910835"/>
            <a:chOff x="6000760" y="1500174"/>
            <a:chExt cx="2214578" cy="857256"/>
          </a:xfr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</p:grpSpPr>
        <p:sp>
          <p:nvSpPr>
            <p:cNvPr id="5" name="4 Rectángulo redondeado"/>
            <p:cNvSpPr/>
            <p:nvPr/>
          </p:nvSpPr>
          <p:spPr>
            <a:xfrm>
              <a:off x="6000760" y="1500174"/>
              <a:ext cx="2214578" cy="857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prstClr val="black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048903" y="1510139"/>
              <a:ext cx="2083025" cy="8038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6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Certificarse en Elaboración de proyectos de aprendizaje integrando el uso de las tecnologías de la información y la comunicación 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871700" y="2455380"/>
            <a:ext cx="5400600" cy="910835"/>
            <a:chOff x="6000760" y="1500174"/>
            <a:chExt cx="2214578" cy="857256"/>
          </a:xfrm>
          <a:gradFill>
            <a:gsLst>
              <a:gs pos="21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</p:grpSpPr>
        <p:sp>
          <p:nvSpPr>
            <p:cNvPr id="8" name="7 Rectángulo redondeado"/>
            <p:cNvSpPr/>
            <p:nvPr/>
          </p:nvSpPr>
          <p:spPr>
            <a:xfrm>
              <a:off x="6000760" y="1500174"/>
              <a:ext cx="2214578" cy="857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048903" y="1643050"/>
              <a:ext cx="2166435" cy="6083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Facilitar la interacción entre profesores y alumnos en situaciones de aprendizaje.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897321" y="3565347"/>
            <a:ext cx="5400600" cy="910834"/>
            <a:chOff x="6000760" y="1500174"/>
            <a:chExt cx="2214578" cy="857256"/>
          </a:xfrm>
          <a:gradFill>
            <a:gsLst>
              <a:gs pos="21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</p:grpSpPr>
        <p:sp>
          <p:nvSpPr>
            <p:cNvPr id="11" name="10 Rectángulo redondeado"/>
            <p:cNvSpPr/>
            <p:nvPr/>
          </p:nvSpPr>
          <p:spPr>
            <a:xfrm>
              <a:off x="6000760" y="1500174"/>
              <a:ext cx="2214578" cy="857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092752" y="1590465"/>
              <a:ext cx="2039176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5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Incrementar habilidades y destrezas en el uso de las herramientas tecnológicas para aplicar en su trabajo de titulación.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897321" y="4649521"/>
            <a:ext cx="5400600" cy="910835"/>
            <a:chOff x="6011266" y="1533443"/>
            <a:chExt cx="2214578" cy="857256"/>
          </a:xfrm>
          <a:gradFill>
            <a:gsLst>
              <a:gs pos="21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</p:grpSpPr>
        <p:sp>
          <p:nvSpPr>
            <p:cNvPr id="14" name="13 Rectángulo redondeado"/>
            <p:cNvSpPr/>
            <p:nvPr/>
          </p:nvSpPr>
          <p:spPr>
            <a:xfrm>
              <a:off x="6011266" y="1533443"/>
              <a:ext cx="2214578" cy="857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 dirty="0">
                <a:solidFill>
                  <a:prstClr val="black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261299" y="1712229"/>
              <a:ext cx="1714512" cy="3041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1003">
              <a:schemeClr val="lt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5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Mejorar la calidad de su formación académica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1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93658" y="998730"/>
            <a:ext cx="7276855" cy="428411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dirty="0">
                <a:solidFill>
                  <a:prstClr val="black"/>
                </a:solidFill>
              </a:rPr>
              <a:t>Competencias profesionales a las que contribuye el curso.</a:t>
            </a:r>
            <a:endParaRPr lang="es-MX" sz="2100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319" y="1625946"/>
            <a:ext cx="8096435" cy="358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Soluciona problemas y toma decisiones utilizando su pensamiento crítico y creativo.</a:t>
            </a:r>
            <a:endParaRPr lang="es-MX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Aprende de manera autónoma y muestra iniciativa para auto-regularse y fortalecer su desarrollo personal.</a:t>
            </a:r>
            <a:endParaRPr lang="es-MX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Colabora con diversos actores para generar proyectos innovadores de impacto social y educativo.</a:t>
            </a:r>
            <a:endParaRPr lang="es-MX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Utiliza las tecnologías de la información y la comunicación de manera crítica.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</a:rPr>
              <a:t>Actúa de manera ética ante la diversidad de situaciones que se presentan en la práctica profesional.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500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MX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2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93658" y="1031657"/>
            <a:ext cx="6172200" cy="432048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dirty="0">
                <a:solidFill>
                  <a:prstClr val="black"/>
                </a:solidFill>
              </a:rPr>
              <a:t>Competencias del curso.</a:t>
            </a:r>
            <a:endParaRPr lang="es-MX" sz="2100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9394" y="1894418"/>
            <a:ext cx="818299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ES" sz="1500" dirty="0"/>
              <a:t>Mostrar dominio conceptual, procedimental y actitudinal sobre el uso y aplicaciones de los diferentes programas de la computadora y las Tecnologías de la Información y la Comunicación (TIC), como herramientas que optimizan su desarrollo académico, ocupacional y profesional de manera transversal.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s-MX" sz="1500" dirty="0"/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MX" sz="1500" dirty="0"/>
              <a:t>Adquiere destreza y habilidad en el uso eficiente de las tecnologías de la información y la comunicación para obtener información, procesar, interpretar y expresar ideas propias y de otros.</a:t>
            </a:r>
          </a:p>
          <a:p>
            <a:pPr algn="just"/>
            <a:endParaRPr lang="es-MX" sz="1500" dirty="0"/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ES" sz="1500" dirty="0"/>
              <a:t>Desarrollar la capacidad para utilizarlas adecuadamente en las actividades de enseñanza y de aprendizaje, así como para preparar, seleccionar o construir materiales didácticos.</a:t>
            </a:r>
            <a:endParaRPr lang="es-MX" sz="1500" dirty="0"/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5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041" y="2482349"/>
            <a:ext cx="78767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ctr"/>
            <a:r>
              <a:rPr lang="es-MX" sz="1500" b="1" dirty="0">
                <a:solidFill>
                  <a:prstClr val="black"/>
                </a:solidFill>
              </a:rPr>
              <a:t>Unidad de aprendizaje I</a:t>
            </a:r>
          </a:p>
          <a:p>
            <a:pPr marL="102870" algn="ctr"/>
            <a:endParaRPr lang="es-MX" sz="1500" b="1" dirty="0">
              <a:solidFill>
                <a:prstClr val="black"/>
              </a:solidFill>
            </a:endParaRPr>
          </a:p>
          <a:p>
            <a:pPr lvl="0" algn="ctr"/>
            <a:r>
              <a:rPr lang="es-ES" sz="1500" dirty="0"/>
              <a:t>Manejo de procesador de textos (Word)</a:t>
            </a:r>
          </a:p>
          <a:p>
            <a:pPr lvl="0" algn="ctr"/>
            <a:endParaRPr lang="es-ES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s-MX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</a:t>
            </a:r>
          </a:p>
          <a:p>
            <a:pPr lvl="0" algn="ctr"/>
            <a:endParaRPr lang="es-ES" sz="1500" dirty="0"/>
          </a:p>
          <a:p>
            <a:pPr lvl="0" algn="ctr"/>
            <a:r>
              <a:rPr lang="es-ES" sz="1500" dirty="0"/>
              <a:t>Manejo de hojas de calculo (Excel)</a:t>
            </a:r>
            <a:endParaRPr lang="es-MX" sz="1500" b="1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14063" y="1031658"/>
            <a:ext cx="1812287" cy="46166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prstClr val="black"/>
                </a:solidFill>
              </a:rPr>
              <a:t>Contenido </a:t>
            </a:r>
          </a:p>
        </p:txBody>
      </p:sp>
    </p:spTree>
    <p:extLst>
      <p:ext uri="{BB962C8B-B14F-4D97-AF65-F5344CB8AC3E}">
        <p14:creationId xmlns:p14="http://schemas.microsoft.com/office/powerpoint/2010/main" val="7538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9802" y="1082789"/>
            <a:ext cx="2970330" cy="36933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altLang="es-ES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Cursos subsecuentes</a:t>
            </a:r>
            <a:endParaRPr lang="es-ES" altLang="es-E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7754" y="2918993"/>
            <a:ext cx="3834426" cy="646331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altLang="es-ES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Relación de la materia con cursos del semestre  </a:t>
            </a:r>
            <a:endParaRPr lang="es-ES" altLang="es-E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166955" y="3556331"/>
            <a:ext cx="189021" cy="4860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14493" y="4013408"/>
            <a:ext cx="22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Con todos los cursos 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4068662" y="1435275"/>
            <a:ext cx="189021" cy="4860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38231" y="1873932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Computación </a:t>
            </a:r>
          </a:p>
        </p:txBody>
      </p:sp>
    </p:spTree>
    <p:extLst>
      <p:ext uri="{BB962C8B-B14F-4D97-AF65-F5344CB8AC3E}">
        <p14:creationId xmlns:p14="http://schemas.microsoft.com/office/powerpoint/2010/main" val="340244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9652" y="1694272"/>
            <a:ext cx="6318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Computadora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Software video, audio, suite office (</a:t>
            </a:r>
            <a:r>
              <a:rPr lang="es-MX" sz="1500" dirty="0" err="1">
                <a:solidFill>
                  <a:prstClr val="black"/>
                </a:solidFill>
                <a:cs typeface="Arial" pitchFamily="34" charset="0"/>
              </a:rPr>
              <a:t>power</a:t>
            </a: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MX" sz="1500" dirty="0" err="1">
                <a:solidFill>
                  <a:prstClr val="black"/>
                </a:solidFill>
                <a:cs typeface="Arial" pitchFamily="34" charset="0"/>
              </a:rPr>
              <a:t>point</a:t>
            </a: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 y </a:t>
            </a:r>
            <a:r>
              <a:rPr lang="es-MX" sz="1500" dirty="0" err="1">
                <a:solidFill>
                  <a:prstClr val="black"/>
                </a:solidFill>
                <a:cs typeface="Arial" pitchFamily="34" charset="0"/>
              </a:rPr>
              <a:t>word</a:t>
            </a: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).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Proyector en el aula </a:t>
            </a:r>
          </a:p>
          <a:p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Internet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Memoria USB, Cd, DVD.</a:t>
            </a:r>
          </a:p>
          <a:p>
            <a:pPr algn="just"/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Micrófono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s-MX" sz="1500" dirty="0">
              <a:solidFill>
                <a:prstClr val="black"/>
              </a:solidFill>
              <a:cs typeface="Arial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s-MX" sz="1500" dirty="0">
                <a:solidFill>
                  <a:prstClr val="black"/>
                </a:solidFill>
                <a:cs typeface="Arial" pitchFamily="34" charset="0"/>
              </a:rPr>
              <a:t>Utilización de celulares, laptop, plataformas de internet, programas en la nube, formatos de video e imágenes.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11760" y="1052736"/>
            <a:ext cx="3834426" cy="32316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altLang="es-ES" sz="1500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Material de Apoyo</a:t>
            </a:r>
            <a:endParaRPr lang="es-ES" altLang="es-ES" sz="15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263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1760" y="1052736"/>
            <a:ext cx="3834426" cy="32316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altLang="es-ES" sz="1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Evidencias de aprendizaje por unidad</a:t>
            </a:r>
            <a:endParaRPr lang="es-ES" altLang="es-ES" sz="15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223628" y="1484784"/>
          <a:ext cx="7546885" cy="400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43734" y="246126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prstClr val="black"/>
                </a:solidFill>
              </a:rPr>
              <a:t>Unidad 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47660" y="4136307"/>
            <a:ext cx="899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b="1" dirty="0">
                <a:solidFill>
                  <a:prstClr val="black"/>
                </a:solidFill>
              </a:rPr>
              <a:t>Unidad 2</a:t>
            </a:r>
          </a:p>
        </p:txBody>
      </p:sp>
    </p:spTree>
    <p:extLst>
      <p:ext uri="{BB962C8B-B14F-4D97-AF65-F5344CB8AC3E}">
        <p14:creationId xmlns:p14="http://schemas.microsoft.com/office/powerpoint/2010/main" val="4911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3EA80F3FA1304A828DE40B8A94AD84" ma:contentTypeVersion="0" ma:contentTypeDescription="Crear nuevo documento." ma:contentTypeScope="" ma:versionID="cf7e0fa6e596ddf80aaacb636b57cb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6dcc55fc7de7b749655be5365d3e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C955C-8774-476B-B342-912613D88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4F51-ECE5-4324-9119-CBB9E4A024E6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9F663B-620D-4C09-8AFA-7DCE25DB7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618</Words>
  <Application>Microsoft Office PowerPoint</Application>
  <PresentationFormat>Presentación en pantalla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Tema ENEP carta</vt:lpstr>
      <vt:lpstr>COMPUTACIÓN SÉPTIMO SEMESTRE Trayecto Formativo: Optativa 1 hora a la semana  MTRO. ALBINO BENJAMÍN RAMÍREZ AGUILAR Cel. 8442345361 albinobenjamin.ramirez@docentecoahuila.gob.mx  SEPTIEMBRE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ALBINO BENJAMIN RAMIREZ AGUILAR</cp:lastModifiedBy>
  <cp:revision>119</cp:revision>
  <cp:lastPrinted>2024-02-13T18:52:52Z</cp:lastPrinted>
  <dcterms:created xsi:type="dcterms:W3CDTF">2020-02-12T18:07:36Z</dcterms:created>
  <dcterms:modified xsi:type="dcterms:W3CDTF">2024-09-04T01:52:36Z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0x010100A43EA80F3FA1304A828DE40B8A94AD84</vt:lpwstr>
  </property>
</Properties>
</file>