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70" r:id="rId3"/>
    <p:sldId id="258" r:id="rId4"/>
    <p:sldId id="268" r:id="rId5"/>
    <p:sldId id="266" r:id="rId6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A3E7FF"/>
    <a:srgbClr val="00CCFF"/>
    <a:srgbClr val="9BFFFF"/>
    <a:srgbClr val="D5F7FF"/>
    <a:srgbClr val="B3F1FF"/>
    <a:srgbClr val="FFE6B3"/>
    <a:srgbClr val="CC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34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08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46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151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731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554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88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373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056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486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173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253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3771149/his-her" TargetMode="External"/><Relationship Id="rId2" Type="http://schemas.openxmlformats.org/officeDocument/2006/relationships/hyperlink" Target="https://wordwall.net/es/resource/1841700/my-his-her-your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es/resource/2713151/angielski/my-your-his-her-exercice" TargetMode="External"/><Relationship Id="rId4" Type="http://schemas.openxmlformats.org/officeDocument/2006/relationships/hyperlink" Target="https://wordwall.net/es/resource/3876268/his-or-h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849982"/>
              </p:ext>
            </p:extLst>
          </p:nvPr>
        </p:nvGraphicFramePr>
        <p:xfrm>
          <a:off x="973778" y="3047998"/>
          <a:ext cx="4952008" cy="501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004"/>
                <a:gridCol w="2476004"/>
              </a:tblGrid>
              <a:tr h="250767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07673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0" name="CuadroTexto 2"/>
          <p:cNvSpPr txBox="1">
            <a:spLocks noChangeArrowheads="1"/>
          </p:cNvSpPr>
          <p:nvPr/>
        </p:nvSpPr>
        <p:spPr bwMode="auto">
          <a:xfrm>
            <a:off x="146050" y="177800"/>
            <a:ext cx="66055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sz="5400" b="1">
                <a:solidFill>
                  <a:srgbClr val="FFC000"/>
                </a:solidFill>
                <a:cs typeface="Arial" panose="020B0604020202020204" pitchFamily="34" charset="0"/>
              </a:rPr>
              <a:t>UNIT 1</a:t>
            </a:r>
          </a:p>
        </p:txBody>
      </p:sp>
      <p:sp>
        <p:nvSpPr>
          <p:cNvPr id="2051" name="CuadroTexto 3"/>
          <p:cNvSpPr txBox="1">
            <a:spLocks noChangeArrowheads="1"/>
          </p:cNvSpPr>
          <p:nvPr/>
        </p:nvSpPr>
        <p:spPr bwMode="auto">
          <a:xfrm>
            <a:off x="41275" y="1108075"/>
            <a:ext cx="68167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sz="4400" b="1" dirty="0" err="1">
                <a:solidFill>
                  <a:srgbClr val="FFC000"/>
                </a:solidFill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s-MX" sz="44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6</a:t>
            </a:r>
            <a:endParaRPr lang="es-MX" sz="44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ctr"/>
            <a:r>
              <a:rPr lang="es-MX" sz="44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s-MX" sz="36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“POSSESSIVE ADJECTIVES”</a:t>
            </a:r>
            <a:endParaRPr lang="es-MX" sz="36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0" y="2566988"/>
            <a:ext cx="6858000" cy="5397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CuadroTexto 5"/>
          <p:cNvSpPr txBox="1">
            <a:spLocks noChangeArrowheads="1"/>
          </p:cNvSpPr>
          <p:nvPr/>
        </p:nvSpPr>
        <p:spPr bwMode="auto">
          <a:xfrm>
            <a:off x="122238" y="8316913"/>
            <a:ext cx="67120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dirty="0" err="1">
                <a:solidFill>
                  <a:srgbClr val="FFC000"/>
                </a:solidFill>
              </a:rPr>
              <a:t>Learning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objective</a:t>
            </a:r>
            <a:r>
              <a:rPr lang="es-MX" dirty="0">
                <a:solidFill>
                  <a:srgbClr val="FFC000"/>
                </a:solidFill>
              </a:rPr>
              <a:t>: </a:t>
            </a:r>
          </a:p>
          <a:p>
            <a:r>
              <a:rPr lang="es-MX" dirty="0" err="1">
                <a:solidFill>
                  <a:srgbClr val="FFC000"/>
                </a:solidFill>
              </a:rPr>
              <a:t>Learn</a:t>
            </a:r>
            <a:r>
              <a:rPr lang="es-MX" dirty="0">
                <a:solidFill>
                  <a:srgbClr val="FFC000"/>
                </a:solidFill>
              </a:rPr>
              <a:t> and use </a:t>
            </a:r>
            <a:r>
              <a:rPr lang="es-MX" dirty="0" err="1" smtClean="0">
                <a:solidFill>
                  <a:srgbClr val="FFC000"/>
                </a:solidFill>
              </a:rPr>
              <a:t>the</a:t>
            </a:r>
            <a:r>
              <a:rPr lang="es-MX" dirty="0" smtClean="0">
                <a:solidFill>
                  <a:srgbClr val="FFC000"/>
                </a:solidFill>
              </a:rPr>
              <a:t> </a:t>
            </a:r>
            <a:r>
              <a:rPr lang="es-MX" dirty="0" err="1" smtClean="0">
                <a:solidFill>
                  <a:srgbClr val="FFC000"/>
                </a:solidFill>
              </a:rPr>
              <a:t>possessive</a:t>
            </a:r>
            <a:r>
              <a:rPr lang="es-MX" dirty="0" smtClean="0">
                <a:solidFill>
                  <a:srgbClr val="FFC000"/>
                </a:solidFill>
              </a:rPr>
              <a:t> </a:t>
            </a:r>
            <a:r>
              <a:rPr lang="es-MX" dirty="0" err="1" smtClean="0">
                <a:solidFill>
                  <a:srgbClr val="FFC000"/>
                </a:solidFill>
              </a:rPr>
              <a:t>adjectives</a:t>
            </a:r>
            <a:r>
              <a:rPr lang="es-MX" dirty="0" smtClean="0">
                <a:solidFill>
                  <a:srgbClr val="FFC000"/>
                </a:solidFill>
              </a:rPr>
              <a:t>  </a:t>
            </a:r>
            <a:r>
              <a:rPr lang="es-MX" dirty="0">
                <a:solidFill>
                  <a:srgbClr val="FFC000"/>
                </a:solidFill>
              </a:rPr>
              <a:t>in short </a:t>
            </a:r>
            <a:r>
              <a:rPr lang="es-MX" dirty="0" err="1">
                <a:solidFill>
                  <a:srgbClr val="FFC000"/>
                </a:solidFill>
              </a:rPr>
              <a:t>conversations</a:t>
            </a:r>
            <a:r>
              <a:rPr lang="es-MX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1026" name="Picture 2" descr="Kids Showing Examples Of Possessive Pronouns Like Mine, Yours, Its, Hers,  His, Ours And Theirs Stock Photo, Picture And Royalty Free Image. Image  132753057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t="11131" r="73737" b="66712"/>
          <a:stretch/>
        </p:blipFill>
        <p:spPr bwMode="auto">
          <a:xfrm>
            <a:off x="1772393" y="3811979"/>
            <a:ext cx="1042059" cy="14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Kids Showing Examples Of Possessive Pronouns Like Mine, Yours, Its, Hers,  His, Ours And Theirs Stock Photo, Picture And Royalty Free Image. Image  132753057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t="42219" r="5192" b="35004"/>
          <a:stretch/>
        </p:blipFill>
        <p:spPr bwMode="auto">
          <a:xfrm>
            <a:off x="1463639" y="6163291"/>
            <a:ext cx="3927763" cy="121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ids Showing Examples Of Possessive Pronouns Like Mine, Yours, Its, Hers,  His, Ours And Theirs Stock Photo, Picture And Royalty Free Image. Image  132753057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t="11676" r="36246" b="67257"/>
          <a:stretch/>
        </p:blipFill>
        <p:spPr bwMode="auto">
          <a:xfrm>
            <a:off x="3849961" y="3883231"/>
            <a:ext cx="1719566" cy="13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lamada ovalada 2"/>
          <p:cNvSpPr/>
          <p:nvPr/>
        </p:nvSpPr>
        <p:spPr>
          <a:xfrm>
            <a:off x="2470810" y="3345487"/>
            <a:ext cx="842406" cy="537744"/>
          </a:xfrm>
          <a:prstGeom prst="wedgeEllipseCallout">
            <a:avLst>
              <a:gd name="adj1" fmla="val -48297"/>
              <a:gd name="adj2" fmla="val 97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My</a:t>
            </a:r>
            <a:endParaRPr lang="es-MX" dirty="0"/>
          </a:p>
        </p:txBody>
      </p:sp>
      <p:sp>
        <p:nvSpPr>
          <p:cNvPr id="26" name="Llamada ovalada 25"/>
          <p:cNvSpPr/>
          <p:nvPr/>
        </p:nvSpPr>
        <p:spPr>
          <a:xfrm>
            <a:off x="2115297" y="5747707"/>
            <a:ext cx="842406" cy="415584"/>
          </a:xfrm>
          <a:prstGeom prst="wedgeEllipseCallout">
            <a:avLst>
              <a:gd name="adj1" fmla="val -48297"/>
              <a:gd name="adj2" fmla="val 97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Her</a:t>
            </a:r>
            <a:endParaRPr lang="es-MX" dirty="0"/>
          </a:p>
        </p:txBody>
      </p:sp>
      <p:sp>
        <p:nvSpPr>
          <p:cNvPr id="27" name="Llamada ovalada 26"/>
          <p:cNvSpPr/>
          <p:nvPr/>
        </p:nvSpPr>
        <p:spPr>
          <a:xfrm>
            <a:off x="4310253" y="5770196"/>
            <a:ext cx="842406" cy="415584"/>
          </a:xfrm>
          <a:prstGeom prst="wedgeEllipseCallout">
            <a:avLst>
              <a:gd name="adj1" fmla="val -48297"/>
              <a:gd name="adj2" fmla="val 97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His</a:t>
            </a:r>
            <a:endParaRPr lang="es-MX" dirty="0"/>
          </a:p>
        </p:txBody>
      </p:sp>
      <p:sp>
        <p:nvSpPr>
          <p:cNvPr id="28" name="Llamada ovalada 27"/>
          <p:cNvSpPr/>
          <p:nvPr/>
        </p:nvSpPr>
        <p:spPr>
          <a:xfrm>
            <a:off x="4353796" y="3532529"/>
            <a:ext cx="976987" cy="415584"/>
          </a:xfrm>
          <a:prstGeom prst="wedgeEllipseCallout">
            <a:avLst>
              <a:gd name="adj1" fmla="val -48297"/>
              <a:gd name="adj2" fmla="val 97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Your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46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ctrTitle"/>
          </p:nvPr>
        </p:nvSpPr>
        <p:spPr>
          <a:xfrm>
            <a:off x="428625" y="183607"/>
            <a:ext cx="5829300" cy="53578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Titles</a:t>
            </a:r>
            <a:endParaRPr lang="es-MX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93031" y="4748328"/>
            <a:ext cx="4365619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350" dirty="0">
                <a:latin typeface="Arial" charset="0"/>
              </a:rPr>
              <a:t>Use </a:t>
            </a:r>
            <a:r>
              <a:rPr lang="es-MX" sz="1350" dirty="0" err="1">
                <a:latin typeface="Arial" charset="0"/>
              </a:rPr>
              <a:t>titles</a:t>
            </a:r>
            <a:r>
              <a:rPr lang="es-MX" sz="1350" dirty="0">
                <a:latin typeface="Arial" charset="0"/>
              </a:rPr>
              <a:t> </a:t>
            </a:r>
            <a:r>
              <a:rPr lang="es-MX" sz="1350" dirty="0" err="1">
                <a:latin typeface="Arial" charset="0"/>
              </a:rPr>
              <a:t>with</a:t>
            </a:r>
            <a:r>
              <a:rPr lang="es-MX" sz="1350" dirty="0">
                <a:latin typeface="Arial" charset="0"/>
              </a:rPr>
              <a:t> </a:t>
            </a:r>
            <a:r>
              <a:rPr lang="es-MX" sz="135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FAMILY </a:t>
            </a:r>
            <a:r>
              <a:rPr lang="es-MX" sz="1350" dirty="0" err="1">
                <a:latin typeface="Arial" charset="0"/>
              </a:rPr>
              <a:t>names</a:t>
            </a:r>
            <a:r>
              <a:rPr lang="es-MX" sz="1350" b="1" dirty="0">
                <a:latin typeface="Arial" charset="0"/>
              </a:rPr>
              <a:t> NOT</a:t>
            </a:r>
            <a:r>
              <a:rPr lang="es-MX" sz="1350" dirty="0">
                <a:latin typeface="Arial" charset="0"/>
              </a:rPr>
              <a:t> </a:t>
            </a:r>
            <a:r>
              <a:rPr lang="es-MX" sz="1350" dirty="0" err="1">
                <a:latin typeface="Arial" charset="0"/>
              </a:rPr>
              <a:t>with</a:t>
            </a:r>
            <a:r>
              <a:rPr lang="es-MX" sz="1350" dirty="0">
                <a:latin typeface="Arial" charset="0"/>
              </a:rPr>
              <a:t> </a:t>
            </a:r>
            <a:r>
              <a:rPr lang="es-MX" sz="1350" dirty="0" smtClean="0">
                <a:latin typeface="Arial" charset="0"/>
              </a:rPr>
              <a:t>FIRST </a:t>
            </a:r>
            <a:r>
              <a:rPr lang="es-MX" sz="1350" dirty="0" err="1">
                <a:latin typeface="Arial" charset="0"/>
              </a:rPr>
              <a:t>names</a:t>
            </a:r>
            <a:endParaRPr lang="es-MX" sz="135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7380" t="19053" r="37645" b="66236"/>
          <a:stretch/>
        </p:blipFill>
        <p:spPr>
          <a:xfrm>
            <a:off x="182289" y="6668818"/>
            <a:ext cx="6549588" cy="23927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7380" t="15951" r="37645" b="81012"/>
          <a:stretch/>
        </p:blipFill>
        <p:spPr>
          <a:xfrm>
            <a:off x="182289" y="5472278"/>
            <a:ext cx="6549588" cy="493985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 flipV="1">
            <a:off x="0" y="738180"/>
            <a:ext cx="6858000" cy="5397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itles: Mr, Mrs, Miss &amp;amp; Ms | Learn the difference - YouTub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4" b="13113"/>
          <a:stretch/>
        </p:blipFill>
        <p:spPr bwMode="auto">
          <a:xfrm>
            <a:off x="428625" y="995473"/>
            <a:ext cx="6035237" cy="368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308308"/>
              </p:ext>
            </p:extLst>
          </p:nvPr>
        </p:nvGraphicFramePr>
        <p:xfrm>
          <a:off x="4950372" y="6719083"/>
          <a:ext cx="1722183" cy="1529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345"/>
                <a:gridCol w="776838"/>
              </a:tblGrid>
              <a:tr h="419439">
                <a:tc>
                  <a:txBody>
                    <a:bodyPr/>
                    <a:lstStyle/>
                    <a:p>
                      <a:pPr algn="ctr"/>
                      <a:endParaRPr lang="es-MX" sz="12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200" b="1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</a:t>
                      </a:r>
                      <a:endParaRPr lang="es-MX" sz="1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1" dirty="0" smtClean="0">
                        <a:solidFill>
                          <a:srgbClr val="FF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200" b="1" dirty="0" err="1" smtClean="0">
                          <a:solidFill>
                            <a:srgbClr val="FF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Woman</a:t>
                      </a:r>
                      <a:endParaRPr lang="es-MX" sz="1200" b="1" dirty="0">
                        <a:solidFill>
                          <a:srgbClr val="FF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028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</a:t>
                      </a:r>
                      <a:endParaRPr lang="es-MX" sz="1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rgbClr val="FF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</a:t>
                      </a:r>
                      <a:endParaRPr lang="es-MX" sz="1200" b="1" dirty="0">
                        <a:solidFill>
                          <a:srgbClr val="FF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028">
                <a:tc>
                  <a:txBody>
                    <a:bodyPr/>
                    <a:lstStyle/>
                    <a:p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rgbClr val="FF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Mrs.</a:t>
                      </a:r>
                      <a:endParaRPr lang="es-MX" sz="1200" b="1" dirty="0">
                        <a:solidFill>
                          <a:srgbClr val="FF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028">
                <a:tc>
                  <a:txBody>
                    <a:bodyPr/>
                    <a:lstStyle/>
                    <a:p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rgbClr val="FF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Miss.</a:t>
                      </a:r>
                      <a:endParaRPr lang="es-MX" sz="1200" b="1" dirty="0">
                        <a:solidFill>
                          <a:srgbClr val="FF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IC5_L0_Unit 01 Pg 004 Ex 06 Word Power Pt 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8625" y="59975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4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0090" y="322818"/>
            <a:ext cx="685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4801" y="8774"/>
            <a:ext cx="4191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GRAMMAR  “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ossessive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251470"/>
              </p:ext>
            </p:extLst>
          </p:nvPr>
        </p:nvGraphicFramePr>
        <p:xfrm>
          <a:off x="66675" y="1401288"/>
          <a:ext cx="6631008" cy="7600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987"/>
                <a:gridCol w="1140032"/>
                <a:gridCol w="4191989"/>
              </a:tblGrid>
              <a:tr h="152004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Possessive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adjectives</a:t>
                      </a:r>
                      <a:endParaRPr lang="es-MX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14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Spanish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520042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</a:t>
                      </a:r>
                      <a:endParaRPr lang="es-MX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2004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endParaRPr lang="es-MX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2004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</a:t>
                      </a:r>
                      <a:endParaRPr lang="es-MX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2004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endParaRPr lang="es-MX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Artículos - Elbibliote.co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47" y="2994348"/>
            <a:ext cx="1660764" cy="132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rtículos - Elbibliote.com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CF7F1"/>
              </a:clrFrom>
              <a:clrTo>
                <a:srgbClr val="FCF7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9" t="11422" r="12289" b="11385"/>
          <a:stretch/>
        </p:blipFill>
        <p:spPr bwMode="auto">
          <a:xfrm>
            <a:off x="2915895" y="4441371"/>
            <a:ext cx="974460" cy="15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entes Anti Luz Azul Para Niños – Doive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0E6E3"/>
              </a:clrFrom>
              <a:clrTo>
                <a:srgbClr val="D0E6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25" y="7537866"/>
            <a:ext cx="1289656" cy="145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Ejecutante Ten cuidado entregar niños con lentes Tierra Hamburguesa Vist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77" y="6008912"/>
            <a:ext cx="1295504" cy="142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246226" y="3440710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 smtClean="0"/>
              <a:t>name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Jhon</a:t>
            </a:r>
            <a:endParaRPr lang="es-MX" dirty="0"/>
          </a:p>
        </p:txBody>
      </p:sp>
      <p:sp>
        <p:nvSpPr>
          <p:cNvPr id="26" name="CuadroTexto 25"/>
          <p:cNvSpPr txBox="1"/>
          <p:nvPr/>
        </p:nvSpPr>
        <p:spPr>
          <a:xfrm>
            <a:off x="4119496" y="4941194"/>
            <a:ext cx="261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nickname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funny</a:t>
            </a:r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074292" y="6561575"/>
            <a:ext cx="261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His</a:t>
            </a:r>
            <a:r>
              <a:rPr lang="es-MX" dirty="0" smtClean="0"/>
              <a:t> </a:t>
            </a:r>
            <a:r>
              <a:rPr lang="es-MX" dirty="0" err="1" smtClean="0"/>
              <a:t>lastname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Rodríguez</a:t>
            </a:r>
            <a:endParaRPr lang="es-MX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137205" y="8059478"/>
            <a:ext cx="261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Her</a:t>
            </a:r>
            <a:r>
              <a:rPr lang="es-MX" dirty="0" smtClean="0"/>
              <a:t> </a:t>
            </a:r>
            <a:r>
              <a:rPr lang="es-MX" dirty="0" err="1"/>
              <a:t>f</a:t>
            </a:r>
            <a:r>
              <a:rPr lang="es-MX" dirty="0" err="1" smtClean="0"/>
              <a:t>irst</a:t>
            </a:r>
            <a:r>
              <a:rPr lang="es-MX" dirty="0" smtClean="0"/>
              <a:t> </a:t>
            </a:r>
            <a:r>
              <a:rPr lang="es-MX" dirty="0" err="1" smtClean="0"/>
              <a:t>name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Sofia</a:t>
            </a:r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54801" y="456141"/>
            <a:ext cx="66789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Inter"/>
              </a:rPr>
              <a:t>We use possessive adjectives to express who owns (or ‘possesses’) something. </a:t>
            </a:r>
            <a:endParaRPr lang="en-US" sz="1400" dirty="0" smtClean="0">
              <a:latin typeface="Inter"/>
            </a:endParaRPr>
          </a:p>
          <a:p>
            <a:r>
              <a:rPr lang="en-US" sz="1400" dirty="0" smtClean="0">
                <a:latin typeface="Inter"/>
              </a:rPr>
              <a:t>A </a:t>
            </a:r>
            <a:r>
              <a:rPr lang="en-US" sz="1400" dirty="0">
                <a:latin typeface="Inter"/>
              </a:rPr>
              <a:t>possessive adjective is used in front of a noun (a thing). </a:t>
            </a:r>
            <a:endParaRPr lang="en-US" sz="1400" dirty="0" smtClean="0">
              <a:latin typeface="Inter"/>
            </a:endParaRPr>
          </a:p>
          <a:p>
            <a:r>
              <a:rPr lang="en-US" sz="1400" dirty="0" smtClean="0">
                <a:latin typeface="Inter"/>
              </a:rPr>
              <a:t>For example: </a:t>
            </a:r>
            <a:r>
              <a:rPr lang="en-US" sz="1400" b="1" i="1" dirty="0" smtClean="0">
                <a:solidFill>
                  <a:srgbClr val="363636"/>
                </a:solidFill>
                <a:latin typeface="Inter"/>
              </a:rPr>
              <a:t>My</a:t>
            </a:r>
            <a:r>
              <a:rPr lang="en-US" sz="1400" i="1" dirty="0">
                <a:latin typeface="Inter"/>
              </a:rPr>
              <a:t> </a:t>
            </a:r>
            <a:r>
              <a:rPr lang="en-US" sz="1400" i="1" dirty="0" smtClean="0">
                <a:latin typeface="Inter"/>
              </a:rPr>
              <a:t>computer, </a:t>
            </a:r>
            <a:r>
              <a:rPr lang="en-US" sz="1400" b="1" i="1" dirty="0" smtClean="0">
                <a:solidFill>
                  <a:srgbClr val="363636"/>
                </a:solidFill>
                <a:latin typeface="Inter"/>
              </a:rPr>
              <a:t>Your</a:t>
            </a:r>
            <a:r>
              <a:rPr lang="en-US" sz="1400" b="1" i="1" dirty="0">
                <a:solidFill>
                  <a:srgbClr val="363636"/>
                </a:solidFill>
                <a:latin typeface="Inter"/>
              </a:rPr>
              <a:t> </a:t>
            </a:r>
            <a:r>
              <a:rPr lang="en-US" sz="1400" i="1" dirty="0" smtClean="0">
                <a:latin typeface="Inter"/>
              </a:rPr>
              <a:t>pen, </a:t>
            </a:r>
            <a:r>
              <a:rPr lang="en-US" sz="1400" b="1" i="1" dirty="0" smtClean="0">
                <a:latin typeface="Inter"/>
              </a:rPr>
              <a:t>his</a:t>
            </a:r>
            <a:r>
              <a:rPr lang="en-US" sz="1400" i="1" dirty="0" smtClean="0">
                <a:latin typeface="Inter"/>
              </a:rPr>
              <a:t> name, </a:t>
            </a:r>
            <a:r>
              <a:rPr lang="en-US" sz="1400" b="1" i="1" dirty="0" smtClean="0">
                <a:latin typeface="Inter"/>
              </a:rPr>
              <a:t>her</a:t>
            </a:r>
            <a:r>
              <a:rPr lang="en-US" sz="1400" i="1" dirty="0" smtClean="0">
                <a:latin typeface="Inter"/>
              </a:rPr>
              <a:t> nickname</a:t>
            </a:r>
            <a:endParaRPr lang="en-US" sz="1400" b="0" i="0" dirty="0"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2429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2580" y="4680351"/>
            <a:ext cx="6325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wordwall.net/es/resource/1841700/my-his-her-your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236018" y="6956408"/>
            <a:ext cx="6218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wordwall.net/es/resource/3771149/his-her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182581" y="496232"/>
            <a:ext cx="6063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</a:t>
            </a:r>
            <a:r>
              <a:rPr lang="es-MX" dirty="0" smtClean="0">
                <a:hlinkClick r:id="rId4"/>
              </a:rPr>
              <a:t>wordwall.net/es/resource/3876268/his-or-her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182580" y="2480493"/>
            <a:ext cx="6325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5"/>
              </a:rPr>
              <a:t>https://</a:t>
            </a:r>
            <a:r>
              <a:rPr lang="es-MX" dirty="0" smtClean="0">
                <a:hlinkClick r:id="rId5"/>
              </a:rPr>
              <a:t>wordwall.net/es/resource/2713151/angielski/my-your-his-her-exercice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784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025" t="35069" r="7280" b="25488"/>
          <a:stretch/>
        </p:blipFill>
        <p:spPr>
          <a:xfrm>
            <a:off x="114499" y="2341380"/>
            <a:ext cx="6455392" cy="45463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6103" t="44605" r="37143" b="35103"/>
          <a:stretch/>
        </p:blipFill>
        <p:spPr>
          <a:xfrm>
            <a:off x="281372" y="7172695"/>
            <a:ext cx="6142377" cy="181692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8874" y="719645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6276" t="22093" r="32744" b="68968"/>
          <a:stretch/>
        </p:blipFill>
        <p:spPr>
          <a:xfrm>
            <a:off x="40232" y="431637"/>
            <a:ext cx="6794018" cy="1539675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10090" y="322818"/>
            <a:ext cx="685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54801" y="8774"/>
            <a:ext cx="5799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GRAMMAR  “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4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</TotalTime>
  <Words>134</Words>
  <Application>Microsoft Office PowerPoint</Application>
  <PresentationFormat>Carta (216 x 279 mm)</PresentationFormat>
  <Paragraphs>44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Inter</vt:lpstr>
      <vt:lpstr>Tema de Office</vt:lpstr>
      <vt:lpstr>Presentación de PowerPoint</vt:lpstr>
      <vt:lpstr>Titles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Cuenta Microsoft</cp:lastModifiedBy>
  <cp:revision>52</cp:revision>
  <dcterms:created xsi:type="dcterms:W3CDTF">2020-10-07T00:53:58Z</dcterms:created>
  <dcterms:modified xsi:type="dcterms:W3CDTF">2021-09-21T16:41:29Z</dcterms:modified>
</cp:coreProperties>
</file>