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46"/>
  </p:normalViewPr>
  <p:slideViewPr>
    <p:cSldViewPr snapToGrid="0" snapToObjects="1">
      <p:cViewPr varScale="1">
        <p:scale>
          <a:sx n="76" d="100"/>
          <a:sy n="76" d="100"/>
        </p:scale>
        <p:origin x="216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95BB9B-131F-C54E-B727-5B699B3D81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D3D69F-B6D7-7040-9AAD-C30EACDF6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74DF69-9092-EB43-B585-DFEF03157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CA9E-787E-2040-93A5-567CAD68B8FF}" type="datetimeFigureOut">
              <a:rPr lang="es-MX" smtClean="0"/>
              <a:t>15/09/21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2D724E-07D9-C94D-8223-F1C07CD11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090512-C3EF-B54B-A64F-2CA71E803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0206-7524-9642-8FDE-3AA03AACBB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027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2E004-1093-334B-8FEF-16B38383A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BB05D38-3CB3-344F-88E2-7654AA35B2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7BEEA3-5691-A447-9BDB-D4A5E8050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CA9E-787E-2040-93A5-567CAD68B8FF}" type="datetimeFigureOut">
              <a:rPr lang="es-MX" smtClean="0"/>
              <a:t>15/09/21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570378-4AD1-F447-AE00-D65A1EE19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BB8709-8288-CA41-92B7-4232ABDB9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0206-7524-9642-8FDE-3AA03AACBB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13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57A4DDD-5E5E-F548-9EC4-3B0096E0AB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5536BB-F327-A441-9162-A69C4DAAEF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E4F0F2-BAF7-5C4F-AC04-73FDF269E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CA9E-787E-2040-93A5-567CAD68B8FF}" type="datetimeFigureOut">
              <a:rPr lang="es-MX" smtClean="0"/>
              <a:t>15/09/21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773269-0940-DF4E-8AB8-230880BD9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1AC439-2D94-674D-B89A-47C00923A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0206-7524-9642-8FDE-3AA03AACBB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5563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84CD33-BDEF-DB49-9B25-7E3BAF877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658D2E-F999-4A47-ABD0-C05580B2B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B81CCF-A9C5-CB4A-82F3-F3F6983A8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CA9E-787E-2040-93A5-567CAD68B8FF}" type="datetimeFigureOut">
              <a:rPr lang="es-MX" smtClean="0"/>
              <a:t>15/09/21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9170BC-E9E3-6643-8C58-74EAE2A60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AA583A-330A-9247-BB15-78544693D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0206-7524-9642-8FDE-3AA03AACBB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651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2F31DD-D99D-3349-BA3F-49E326D67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A38313-AF2E-1D4C-85FA-04C8AEA84B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02447D-6960-3746-A98C-B221FAFBE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CA9E-787E-2040-93A5-567CAD68B8FF}" type="datetimeFigureOut">
              <a:rPr lang="es-MX" smtClean="0"/>
              <a:t>15/09/21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1A1BD2-9141-F542-8A9C-2C28827C2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AC5326-CF92-7E4A-AD7C-7C9CF006C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0206-7524-9642-8FDE-3AA03AACBB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469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7D76C-64EE-7B4B-8208-2BBD1CE9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16F321-259B-B846-9A07-5C22B247A8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5E2336-8AFD-1049-8FFB-C7F96827DC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511F4F-BD12-D24D-8C85-0A84C7F39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CA9E-787E-2040-93A5-567CAD68B8FF}" type="datetimeFigureOut">
              <a:rPr lang="es-MX" smtClean="0"/>
              <a:t>15/09/21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CC3FD0-5678-4B4B-B2C0-259838B41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D60918-E0EF-7D4A-AB09-DBBFB5676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0206-7524-9642-8FDE-3AA03AACBB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00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139818-A603-A34C-9925-3DA4FB6B8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203C51-8E7C-3240-905E-F9177FC06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3E806D-04AE-1A44-BC8B-D023F0E4BB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DB63780-75AD-3644-AE91-2357A0F209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ADC1C86-6EFB-EB48-85C8-04258E9412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C78889B-E4FE-A542-9D91-F02388C8E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CA9E-787E-2040-93A5-567CAD68B8FF}" type="datetimeFigureOut">
              <a:rPr lang="es-MX" smtClean="0"/>
              <a:t>15/09/21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90C15C1-A440-7E49-9D47-D20114788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90BBDD4-82D1-0C4B-93B8-F553CE7D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0206-7524-9642-8FDE-3AA03AACBB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05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2CC768-ED6D-0D46-92A0-03D51F208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4CF1BBC-394E-0042-82CD-B8CF3794D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CA9E-787E-2040-93A5-567CAD68B8FF}" type="datetimeFigureOut">
              <a:rPr lang="es-MX" smtClean="0"/>
              <a:t>15/09/21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05C587-6A54-6248-ABB1-730B2A36D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49D482-4DDA-954B-8D84-EA4A869FC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0206-7524-9642-8FDE-3AA03AACBB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462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A3D95C-8ADF-1149-945C-100CA9A9D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CA9E-787E-2040-93A5-567CAD68B8FF}" type="datetimeFigureOut">
              <a:rPr lang="es-MX" smtClean="0"/>
              <a:t>15/09/21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3DEBC99-B69A-674A-AEB6-FB90354B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F67BA17-C53A-254F-80BC-27A6B7EC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0206-7524-9642-8FDE-3AA03AACBB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138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1972DE-389F-114C-B5A0-AC8E8DEF6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C7AF70-AFED-0B4D-A155-352DE4135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F2B57F-82F9-7842-8F1D-ACF0D72D3F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EC7C90-3ED7-AD49-9C91-00AFC84DF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CA9E-787E-2040-93A5-567CAD68B8FF}" type="datetimeFigureOut">
              <a:rPr lang="es-MX" smtClean="0"/>
              <a:t>15/09/21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DF7A43-4121-F344-8AA2-1616B0BC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A6FE01-BC00-9A40-A646-1B1963068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0206-7524-9642-8FDE-3AA03AACBB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534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76EF82-C87E-4E45-8016-87AA84C8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890BAE4-EF23-6D48-B84C-69121B05F6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EB36966-B8C1-344C-BF97-A4E9714D9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EF518D-D726-274C-B702-9AE25FF5B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CA9E-787E-2040-93A5-567CAD68B8FF}" type="datetimeFigureOut">
              <a:rPr lang="es-MX" smtClean="0"/>
              <a:t>15/09/21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8042AE-9836-1F41-9A10-72B2C66B0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5EAAF5-C5D3-C841-9618-C1286C6DF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60206-7524-9642-8FDE-3AA03AACBB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908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35EFB60-48B7-F74D-84F4-8DBDD4D6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DAE3C4-C6FD-424F-8DF2-AB3B61E68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0071D4-8498-4542-84B6-9B52F4A063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0CA9E-787E-2040-93A5-567CAD68B8FF}" type="datetimeFigureOut">
              <a:rPr lang="es-MX" smtClean="0"/>
              <a:t>15/09/21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418213-2192-BC4D-919D-1B231C7ED7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F57D77-98F5-734B-8814-6B4267AB89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60206-7524-9642-8FDE-3AA03AACBB2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013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Cuadro de texto">
            <a:extLst>
              <a:ext uri="{FF2B5EF4-FFF2-40B4-BE49-F238E27FC236}">
                <a16:creationId xmlns:a16="http://schemas.microsoft.com/office/drawing/2014/main" id="{1D735B24-722E-5742-AD0B-F03B8CCE1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495" y="2167467"/>
            <a:ext cx="9108505" cy="1747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3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RÚBRICA  DOCUMENTO ESCRITO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MX" sz="3400" dirty="0">
                <a:latin typeface="+mj-lt"/>
              </a:rPr>
              <a:t>EVIDENCIA INTEGRADORA</a:t>
            </a:r>
            <a:endParaRPr kumimoji="0" lang="es-ES" altLang="es-MX" sz="3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MX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71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92718-4086-8948-80BD-DDFE99544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FB909C-5961-B14F-ACE2-2A7C0CF96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6 Cuadro de texto">
            <a:extLst>
              <a:ext uri="{FF2B5EF4-FFF2-40B4-BE49-F238E27FC236}">
                <a16:creationId xmlns:a16="http://schemas.microsoft.com/office/drawing/2014/main" id="{9A00166C-45E1-FF4B-9D40-F6CA8E6C5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18533"/>
            <a:ext cx="10515599" cy="657013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altLang="es-MX" sz="2400" dirty="0">
                <a:latin typeface="+mj-lt"/>
              </a:rPr>
              <a:t>PUNTOS A CUBRIR: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s-ES" altLang="es-MX" sz="2400" dirty="0">
                <a:latin typeface="+mj-lt"/>
              </a:rPr>
              <a:t>INTRODUCCIÓN (5 PUNTOS)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s-ES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OBJETIVOS (5 PUNTOS)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s-ES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JUSTIFICACIÓN (10 PUNTOS)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s-ES" altLang="es-MX" sz="2400" dirty="0">
                <a:latin typeface="+mj-lt"/>
              </a:rPr>
              <a:t>DESARROLLO (15 PUNTOS)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s-ES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CONCLUSIÓN (10)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s-ES" altLang="es-MX" sz="2400" dirty="0">
                <a:latin typeface="+mj-lt"/>
              </a:rPr>
              <a:t> REFERENCIAS BIBLIOGRÁFICAS EN FORMATO APA (5 PUNTOS)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s-ES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s-ES" altLang="es-MX" sz="2400" dirty="0">
                <a:latin typeface="+mj-lt"/>
              </a:rPr>
              <a:t>TIPOGRAFÍA: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ES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ARIAL 12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ES" altLang="es-MX" sz="2400" dirty="0">
                <a:latin typeface="+mj-lt"/>
              </a:rPr>
              <a:t>INTERLINEADO A 1.5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ES" altLang="es-MX" sz="2400" dirty="0">
                <a:latin typeface="+mj-lt"/>
              </a:rPr>
              <a:t>MARGEN EN LOS 4 LADOS A 2.5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s-ES" altLang="es-MX" sz="2400" dirty="0">
                <a:latin typeface="+mj-lt"/>
              </a:rPr>
              <a:t>- CUARTILLAS A DESARROLLAR ( MÍNIMO 8 Y MÁXIMO 12)</a:t>
            </a:r>
            <a:endParaRPr kumimoji="0" lang="es-ES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40322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3A8537-0DAD-6A46-9FCD-6FE02E602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6 Cuadro de texto">
            <a:extLst>
              <a:ext uri="{FF2B5EF4-FFF2-40B4-BE49-F238E27FC236}">
                <a16:creationId xmlns:a16="http://schemas.microsoft.com/office/drawing/2014/main" id="{8397524D-B567-7E4E-BA6B-4EB46A11D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198" y="365125"/>
            <a:ext cx="10515599" cy="26998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Competencias:</a:t>
            </a:r>
            <a:r>
              <a:rPr kumimoji="0" lang="es-ES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*</a:t>
            </a:r>
            <a:r>
              <a:rPr kumimoji="0" lang="es-ES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ES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Integra los recursos de la investigación educativa para enriquecer su práctica profesional, expresando su interés por el conocimiento, la ciencia y la mejora de la educación.  </a:t>
            </a:r>
            <a:endParaRPr kumimoji="0" lang="es-ES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Con la unidad de competencia emplea los medios tecnológicos, y las fuentes de información científica disponibles para mantenerse actualizado respecto a los diversos campos del conocimiento, la ciencia y la mejora de la educación. </a:t>
            </a:r>
            <a:endParaRPr kumimoji="0" lang="es-ES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8 Cuadro de texto">
            <a:extLst>
              <a:ext uri="{FF2B5EF4-FFF2-40B4-BE49-F238E27FC236}">
                <a16:creationId xmlns:a16="http://schemas.microsoft.com/office/drawing/2014/main" id="{5A7D6509-2A55-8A44-B378-96A0542DD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198" y="3245115"/>
            <a:ext cx="10515599" cy="25267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MX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Problema: </a:t>
            </a:r>
            <a:r>
              <a:rPr kumimoji="0" lang="es-ES_tradnl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Reflexionan y amplían sus concepciones sobre los objetivos </a:t>
            </a:r>
            <a:r>
              <a:rPr lang="es-ES_tradnl" altLang="es-MX" sz="24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de la prevención de la violencia en la escuela</a:t>
            </a:r>
            <a:r>
              <a:rPr kumimoji="0" lang="es-ES_tradnl" altLang="es-MX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 través de la revisión de los principales conceptos de Educación.</a:t>
            </a:r>
            <a:endParaRPr kumimoji="0" lang="es-ES_tradnl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73257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F2DFF1-A83C-0445-9C9B-3AC2D2708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DAC678-EEC7-8C46-BA50-721C5EB4D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C08A146-1D8D-3948-8AA7-6289DC5EED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3793750"/>
              </p:ext>
            </p:extLst>
          </p:nvPr>
        </p:nvGraphicFramePr>
        <p:xfrm>
          <a:off x="287867" y="220133"/>
          <a:ext cx="11379201" cy="6485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1228">
                  <a:extLst>
                    <a:ext uri="{9D8B030D-6E8A-4147-A177-3AD203B41FA5}">
                      <a16:colId xmlns:a16="http://schemas.microsoft.com/office/drawing/2014/main" val="3045579986"/>
                    </a:ext>
                  </a:extLst>
                </a:gridCol>
                <a:gridCol w="1786306">
                  <a:extLst>
                    <a:ext uri="{9D8B030D-6E8A-4147-A177-3AD203B41FA5}">
                      <a16:colId xmlns:a16="http://schemas.microsoft.com/office/drawing/2014/main" val="2767138921"/>
                    </a:ext>
                  </a:extLst>
                </a:gridCol>
                <a:gridCol w="1782951">
                  <a:extLst>
                    <a:ext uri="{9D8B030D-6E8A-4147-A177-3AD203B41FA5}">
                      <a16:colId xmlns:a16="http://schemas.microsoft.com/office/drawing/2014/main" val="1964396384"/>
                    </a:ext>
                  </a:extLst>
                </a:gridCol>
                <a:gridCol w="2494621">
                  <a:extLst>
                    <a:ext uri="{9D8B030D-6E8A-4147-A177-3AD203B41FA5}">
                      <a16:colId xmlns:a16="http://schemas.microsoft.com/office/drawing/2014/main" val="284558937"/>
                    </a:ext>
                  </a:extLst>
                </a:gridCol>
                <a:gridCol w="2020175">
                  <a:extLst>
                    <a:ext uri="{9D8B030D-6E8A-4147-A177-3AD203B41FA5}">
                      <a16:colId xmlns:a16="http://schemas.microsoft.com/office/drawing/2014/main" val="403298089"/>
                    </a:ext>
                  </a:extLst>
                </a:gridCol>
                <a:gridCol w="1663920">
                  <a:extLst>
                    <a:ext uri="{9D8B030D-6E8A-4147-A177-3AD203B41FA5}">
                      <a16:colId xmlns:a16="http://schemas.microsoft.com/office/drawing/2014/main" val="1309631519"/>
                    </a:ext>
                  </a:extLst>
                </a:gridCol>
              </a:tblGrid>
              <a:tr h="8924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</a:rPr>
                        <a:t>CRITERIOS DE EVALUACIÓN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</a:rPr>
                        <a:t>EXCLENTE</a:t>
                      </a:r>
                      <a:endParaRPr lang="es-MX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</a:rPr>
                        <a:t>10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BIEN</a:t>
                      </a:r>
                      <a:endParaRPr lang="es-MX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9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SATISFACTORIO</a:t>
                      </a:r>
                      <a:endParaRPr lang="es-MX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8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MEJORABLE</a:t>
                      </a:r>
                      <a:endParaRPr lang="es-MX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7 ó 6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NO SUBIO ACTIVIDAD</a:t>
                      </a:r>
                      <a:endParaRPr lang="es-MX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5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extLst>
                  <a:ext uri="{0D108BD9-81ED-4DB2-BD59-A6C34878D82A}">
                    <a16:rowId xmlns:a16="http://schemas.microsoft.com/office/drawing/2014/main" val="3070414096"/>
                  </a:ext>
                </a:extLst>
              </a:tr>
              <a:tr h="8207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REDACCIÓN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No hay errores de gramática, ortografía o puntuación.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Casi no hay errores de gramática, ortografía o puntuación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Hay pocos errores de gramática, ortografía o puntuación.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Hay muchos errores de gramática, ortografía o puntuación.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No registro la información.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extLst>
                  <a:ext uri="{0D108BD9-81ED-4DB2-BD59-A6C34878D82A}">
                    <a16:rowId xmlns:a16="http://schemas.microsoft.com/office/drawing/2014/main" val="2144191739"/>
                  </a:ext>
                </a:extLst>
              </a:tr>
              <a:tr h="863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1200">
                          <a:effectLst/>
                        </a:rPr>
                        <a:t>ENTREGA DEL TRABAJO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La entrega se realizó en el plazo acordado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</a:rPr>
                        <a:t>La entrega se realizó después del plazo acordado, pero con justificación oportuna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La entrega se realizó después del plazo acordado, pero sin justificación oportuna 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1200">
                          <a:effectLst/>
                        </a:rPr>
                        <a:t>La entrega se realizó fuera de plazo 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1200">
                          <a:effectLst/>
                        </a:rPr>
                        <a:t>No entrego el trabajo.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extLst>
                  <a:ext uri="{0D108BD9-81ED-4DB2-BD59-A6C34878D82A}">
                    <a16:rowId xmlns:a16="http://schemas.microsoft.com/office/drawing/2014/main" val="1289985923"/>
                  </a:ext>
                </a:extLst>
              </a:tr>
              <a:tr h="12349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CONTENIDO</a:t>
                      </a:r>
                      <a:endParaRPr lang="es-MX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Excelente dominio del tema de forma individual es claro y</a:t>
                      </a:r>
                      <a:endParaRPr lang="es-MX" sz="12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 preciso.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</a:rPr>
                        <a:t>Buen dominio del tema de forma individual es claro y preciso.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Hay dominio del tema, pero se le complica la ejemplificación y la ejercitación.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No hay dominio completo, solo conceptos no muy claros, repite la información sin entenderla.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No hay dominio temático, solo transcribe lo mismo de la fuente de internet.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extLst>
                  <a:ext uri="{0D108BD9-81ED-4DB2-BD59-A6C34878D82A}">
                    <a16:rowId xmlns:a16="http://schemas.microsoft.com/office/drawing/2014/main" val="3708856733"/>
                  </a:ext>
                </a:extLst>
              </a:tr>
              <a:tr h="1153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BIBLIOGRAFÍA Y FUENTES DE INFORMACIÓN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1200">
                          <a:effectLst/>
                        </a:rPr>
                        <a:t>Todas las fuentes de información están documentadas </a:t>
                      </a:r>
                      <a:endParaRPr lang="es-MX" sz="12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1200" dirty="0">
                          <a:effectLst/>
                        </a:rPr>
                        <a:t>La mayoría de las fuentes de información está documentada </a:t>
                      </a:r>
                      <a:endParaRPr lang="es-MX" sz="1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1200">
                          <a:effectLst/>
                        </a:rPr>
                        <a:t>Algunas de las fuentes de información están documentada </a:t>
                      </a:r>
                      <a:endParaRPr lang="es-MX" sz="12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1200">
                          <a:effectLst/>
                        </a:rPr>
                        <a:t>Ninguna de las fuentes de información está documentada </a:t>
                      </a:r>
                      <a:endParaRPr lang="es-MX" sz="12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400"/>
                        </a:spcAft>
                      </a:pPr>
                      <a:r>
                        <a:rPr lang="es-ES" sz="1200">
                          <a:effectLst/>
                        </a:rPr>
                        <a:t>No cito fuentes de información.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extLst>
                  <a:ext uri="{0D108BD9-81ED-4DB2-BD59-A6C34878D82A}">
                    <a16:rowId xmlns:a16="http://schemas.microsoft.com/office/drawing/2014/main" val="846267899"/>
                  </a:ext>
                </a:extLst>
              </a:tr>
              <a:tr h="15207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MX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USO DE LAS TIC Y DEL INTERNET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Usa con éxito los enlaces sugeridos para encontrar información, y navega a través de los sitios fácilmente y sin ayuda.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Puede usar los enlaces sugeridos para encontrar información, y navega a través de los sitios fácilmente y sin ayuda.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Puede usar ocasionalmente los enlaces sugeridos para encontrar información, y navega a través de los sitios fácilmente y sin ayuda.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>
                          <a:effectLst/>
                        </a:rPr>
                        <a:t>Necesita ayuda o supervisión para usar los enlaces sugeridos y/o navegar a través de los sitios.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dirty="0">
                          <a:effectLst/>
                        </a:rPr>
                        <a:t>No busco ni registro información.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615" marR="58615" marT="0" marB="0" anchor="ctr"/>
                </a:tc>
                <a:extLst>
                  <a:ext uri="{0D108BD9-81ED-4DB2-BD59-A6C34878D82A}">
                    <a16:rowId xmlns:a16="http://schemas.microsoft.com/office/drawing/2014/main" val="1424670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6682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503</Words>
  <Application>Microsoft Macintosh PowerPoint</Application>
  <PresentationFormat>Panorámica</PresentationFormat>
  <Paragraphs>72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 GUSTAVO MONTALVAN ZERTUCHE</dc:creator>
  <cp:lastModifiedBy>DAVID GUSTAVO MONTALVAN ZERTUCHE</cp:lastModifiedBy>
  <cp:revision>1</cp:revision>
  <dcterms:created xsi:type="dcterms:W3CDTF">2021-09-15T14:34:40Z</dcterms:created>
  <dcterms:modified xsi:type="dcterms:W3CDTF">2021-09-15T14:44:38Z</dcterms:modified>
</cp:coreProperties>
</file>