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2" r:id="rId4"/>
    <p:sldId id="266" r:id="rId5"/>
    <p:sldId id="261" r:id="rId6"/>
    <p:sldId id="264" r:id="rId7"/>
    <p:sldId id="265" r:id="rId8"/>
    <p:sldId id="269" r:id="rId9"/>
    <p:sldId id="270" r:id="rId10"/>
    <p:sldId id="271" r:id="rId11"/>
    <p:sldId id="272" r:id="rId12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AF00"/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>
        <p:scale>
          <a:sx n="80" d="100"/>
          <a:sy n="80" d="100"/>
        </p:scale>
        <p:origin x="90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244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4104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7650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27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5076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20428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02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4938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205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5024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527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D83464-E493-4372-9D85-F20AF38EE837}" type="datetimeFigureOut">
              <a:rPr lang="es-MX" smtClean="0"/>
              <a:t>17/03/2022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66BA6-1397-49A9-8066-B3AD395356C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19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30264316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29468306" TargetMode="External"/><Relationship Id="rId2" Type="http://schemas.openxmlformats.org/officeDocument/2006/relationships/hyperlink" Target="https://wordwall.net/resource/21025010/english/grammar-rules-present-s-3rd-person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resource/30261315" TargetMode="External"/><Relationship Id="rId2" Type="http://schemas.openxmlformats.org/officeDocument/2006/relationships/hyperlink" Target="https://wordwall.net/resource/3026397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5985564"/>
            <a:ext cx="9134412" cy="861774"/>
          </a:xfrm>
          <a:prstGeom prst="rect">
            <a:avLst/>
          </a:prstGeom>
          <a:solidFill>
            <a:srgbClr val="F6BB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simple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5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Know that most regular verbs use the root form, except in the third-person singular ( -s ending)</a:t>
            </a:r>
            <a:r>
              <a:rPr lang="en-US" sz="15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2541" y="736620"/>
            <a:ext cx="4825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 </a:t>
            </a:r>
          </a:p>
        </p:txBody>
      </p:sp>
      <p:pic>
        <p:nvPicPr>
          <p:cNvPr id="1030" name="Picture 6" descr="Simple Present Tense | English - Quizizz">
            <a:extLst>
              <a:ext uri="{FF2B5EF4-FFF2-40B4-BE49-F238E27FC236}">
                <a16:creationId xmlns:a16="http://schemas.microsoft.com/office/drawing/2014/main" xmlns="" id="{E037C1E0-8FD9-4594-8FAE-B9DEF2BB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8" y="1623266"/>
            <a:ext cx="6765219" cy="38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05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740" y="893019"/>
            <a:ext cx="4072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wordwall.net/resource/30264316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17240" y="144874"/>
            <a:ext cx="704872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tenses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79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7240" y="144874"/>
            <a:ext cx="831567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tell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affirmative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tense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members</a:t>
            </a:r>
            <a:endParaRPr lang="es-MX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(use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describe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99975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4476B638-041B-4986-918E-6B6B1C702DFE}"/>
              </a:ext>
            </a:extLst>
          </p:cNvPr>
          <p:cNvSpPr txBox="1"/>
          <p:nvPr/>
        </p:nvSpPr>
        <p:spPr>
          <a:xfrm>
            <a:off x="116469" y="627670"/>
            <a:ext cx="8644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simple present tense is one of several forms of present tense in English. </a:t>
            </a:r>
            <a:endParaRPr lang="en-US" sz="1800" b="0" i="0" dirty="0" smtClean="0"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0" i="0" dirty="0" smtClean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It </a:t>
            </a:r>
            <a:r>
              <a:rPr lang="en-US" sz="18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used to describe </a:t>
            </a:r>
            <a:r>
              <a:rPr lang="en-US" sz="1800" b="1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habits, facts, feelings and emotions</a:t>
            </a:r>
            <a:r>
              <a:rPr lang="en-US" sz="1800" b="1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</a:p>
        </p:txBody>
      </p:sp>
      <p:sp>
        <p:nvSpPr>
          <p:cNvPr id="8" name="AutoShape 8" descr="What is a Dog | Facts About Dogs | DK Find Out">
            <a:extLst>
              <a:ext uri="{FF2B5EF4-FFF2-40B4-BE49-F238E27FC236}">
                <a16:creationId xmlns:a16="http://schemas.microsoft.com/office/drawing/2014/main" xmlns="" id="{7E0E3797-B98A-46AA-B9FA-7A564173C6E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xmlns="" id="{6A08E056-F82D-4DD2-B620-69453020DE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2651921"/>
              </p:ext>
            </p:extLst>
          </p:nvPr>
        </p:nvGraphicFramePr>
        <p:xfrm>
          <a:off x="4572000" y="5212940"/>
          <a:ext cx="383901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9017">
                  <a:extLst>
                    <a:ext uri="{9D8B030D-6E8A-4147-A177-3AD203B41FA5}">
                      <a16:colId xmlns:a16="http://schemas.microsoft.com/office/drawing/2014/main" xmlns="" val="3294896816"/>
                    </a:ext>
                  </a:extLst>
                </a:gridCol>
              </a:tblGrid>
              <a:tr h="343099">
                <a:tc>
                  <a:txBody>
                    <a:bodyPr/>
                    <a:lstStyle/>
                    <a:p>
                      <a:r>
                        <a:rPr lang="es-MX" sz="200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 describe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</a:rPr>
                        <a:t>facts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2402334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es-MX" dirty="0" err="1"/>
                        <a:t>The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dog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barks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777295"/>
                  </a:ext>
                </a:extLst>
              </a:tr>
            </a:tbl>
          </a:graphicData>
        </a:graphic>
      </p:graphicFrame>
      <p:graphicFrame>
        <p:nvGraphicFramePr>
          <p:cNvPr id="16" name="Tabla 10">
            <a:extLst>
              <a:ext uri="{FF2B5EF4-FFF2-40B4-BE49-F238E27FC236}">
                <a16:creationId xmlns:a16="http://schemas.microsoft.com/office/drawing/2014/main" xmlns="" id="{D4EB93C8-ACBD-41D2-81A7-E097E666E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002386"/>
              </p:ext>
            </p:extLst>
          </p:nvPr>
        </p:nvGraphicFramePr>
        <p:xfrm>
          <a:off x="2068242" y="3581400"/>
          <a:ext cx="404094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947">
                  <a:extLst>
                    <a:ext uri="{9D8B030D-6E8A-4147-A177-3AD203B41FA5}">
                      <a16:colId xmlns:a16="http://schemas.microsoft.com/office/drawing/2014/main" xmlns="" val="3294896816"/>
                    </a:ext>
                  </a:extLst>
                </a:gridCol>
              </a:tblGrid>
              <a:tr h="343099">
                <a:tc>
                  <a:txBody>
                    <a:bodyPr/>
                    <a:lstStyle/>
                    <a:p>
                      <a:r>
                        <a:rPr lang="es-MX" sz="2000" b="1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</a:rPr>
                        <a:t> describe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</a:rPr>
                        <a:t>feelings</a:t>
                      </a:r>
                      <a:r>
                        <a:rPr lang="es-MX" sz="2000" b="1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1" dirty="0" err="1">
                          <a:solidFill>
                            <a:schemeClr val="tx1"/>
                          </a:solidFill>
                        </a:rPr>
                        <a:t>emotions</a:t>
                      </a:r>
                      <a:endParaRPr lang="es-MX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2402334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es-MX" dirty="0"/>
                        <a:t>He </a:t>
                      </a:r>
                      <a:r>
                        <a:rPr lang="es-MX" dirty="0" err="1"/>
                        <a:t>likes</a:t>
                      </a:r>
                      <a:r>
                        <a:rPr lang="es-MX" dirty="0"/>
                        <a:t> chocolate cake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777295"/>
                  </a:ext>
                </a:extLst>
              </a:tr>
            </a:tbl>
          </a:graphicData>
        </a:graphic>
      </p:graphicFrame>
      <p:pic>
        <p:nvPicPr>
          <p:cNvPr id="2052" name="Picture 4" descr="Propiedades Del Chocolate Para Los Niños">
            <a:extLst>
              <a:ext uri="{FF2B5EF4-FFF2-40B4-BE49-F238E27FC236}">
                <a16:creationId xmlns:a16="http://schemas.microsoft.com/office/drawing/2014/main" xmlns="" id="{1AD1483B-63F5-48E5-8540-A1AD51F39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9" y="2458192"/>
            <a:ext cx="2193929" cy="232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" name="Tabla 10">
            <a:extLst>
              <a:ext uri="{FF2B5EF4-FFF2-40B4-BE49-F238E27FC236}">
                <a16:creationId xmlns:a16="http://schemas.microsoft.com/office/drawing/2014/main" xmlns="" id="{55CE4506-64A7-416E-9721-CF2D43287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410179"/>
              </p:ext>
            </p:extLst>
          </p:nvPr>
        </p:nvGraphicFramePr>
        <p:xfrm>
          <a:off x="2988474" y="2040171"/>
          <a:ext cx="4040947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947">
                  <a:extLst>
                    <a:ext uri="{9D8B030D-6E8A-4147-A177-3AD203B41FA5}">
                      <a16:colId xmlns:a16="http://schemas.microsoft.com/office/drawing/2014/main" xmlns="" val="3294896816"/>
                    </a:ext>
                  </a:extLst>
                </a:gridCol>
              </a:tblGrid>
              <a:tr h="343099">
                <a:tc>
                  <a:txBody>
                    <a:bodyPr/>
                    <a:lstStyle/>
                    <a:p>
                      <a:r>
                        <a:rPr lang="es-MX" sz="200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 describe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</a:rPr>
                        <a:t>habits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</a:rPr>
                        <a:t>routines</a:t>
                      </a:r>
                      <a:endParaRPr lang="es-MX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2402334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r>
                        <a:rPr lang="es-MX" dirty="0"/>
                        <a:t>He </a:t>
                      </a:r>
                      <a:r>
                        <a:rPr lang="es-MX" dirty="0" err="1"/>
                        <a:t>reads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newspaper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everyday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65777295"/>
                  </a:ext>
                </a:extLst>
              </a:tr>
            </a:tbl>
          </a:graphicData>
        </a:graphic>
      </p:graphicFrame>
      <p:pic>
        <p:nvPicPr>
          <p:cNvPr id="2054" name="Picture 6" descr="How to read a newspaper article to improve your English? - eAge Tutor">
            <a:extLst>
              <a:ext uri="{FF2B5EF4-FFF2-40B4-BE49-F238E27FC236}">
                <a16:creationId xmlns:a16="http://schemas.microsoft.com/office/drawing/2014/main" xmlns="" id="{62DA88FE-0BF7-4511-8A79-67A434BDA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21" y="1160402"/>
            <a:ext cx="1948324" cy="317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og barking and howling-graphic-372h | Dog training barking, Dog behavior,  Aggressive do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04" y="4785709"/>
            <a:ext cx="1686296" cy="198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381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138769"/>
              </p:ext>
            </p:extLst>
          </p:nvPr>
        </p:nvGraphicFramePr>
        <p:xfrm>
          <a:off x="320634" y="1838523"/>
          <a:ext cx="8573984" cy="37022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99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74406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854625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614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816654" y="1986626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5"/>
          <p:cNvSpPr txBox="1"/>
          <p:nvPr/>
        </p:nvSpPr>
        <p:spPr>
          <a:xfrm>
            <a:off x="845058" y="3995547"/>
            <a:ext cx="7328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4487102" y="1956445"/>
            <a:ext cx="1165512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50" dirty="0" err="1">
                <a:solidFill>
                  <a:srgbClr val="FF9933"/>
                </a:solidFill>
              </a:rPr>
              <a:t>Verb</a:t>
            </a:r>
            <a:endParaRPr lang="es-ES" sz="4050" dirty="0">
              <a:solidFill>
                <a:srgbClr val="FF9933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4104787" y="3818345"/>
            <a:ext cx="193014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50" dirty="0" err="1">
                <a:solidFill>
                  <a:srgbClr val="FF9933"/>
                </a:solidFill>
              </a:rPr>
              <a:t>Verb</a:t>
            </a:r>
            <a:r>
              <a:rPr lang="es-MX" sz="4050" dirty="0">
                <a:solidFill>
                  <a:srgbClr val="FF9933"/>
                </a:solidFill>
              </a:rPr>
              <a:t> + </a:t>
            </a:r>
            <a:r>
              <a:rPr lang="es-MX" sz="4500" b="1" dirty="0">
                <a:solidFill>
                  <a:srgbClr val="FF9933"/>
                </a:solidFill>
              </a:rPr>
              <a:t>S</a:t>
            </a:r>
            <a:endParaRPr lang="es-ES" sz="4050" b="1" dirty="0">
              <a:solidFill>
                <a:srgbClr val="FF9933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714957" y="2721637"/>
            <a:ext cx="2800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drive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54059" y="4702396"/>
            <a:ext cx="3031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drive</a:t>
            </a:r>
            <a:r>
              <a:rPr lang="es-MX" sz="3600" dirty="0">
                <a:solidFill>
                  <a:srgbClr val="FF99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endParaRPr lang="es-MX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23990" t="28010" r="22808" b="64896"/>
          <a:stretch/>
        </p:blipFill>
        <p:spPr>
          <a:xfrm>
            <a:off x="346839" y="5854478"/>
            <a:ext cx="8513381" cy="866314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D69AC17-4698-413F-B572-E316B958B024}"/>
              </a:ext>
            </a:extLst>
          </p:cNvPr>
          <p:cNvSpPr txBox="1"/>
          <p:nvPr/>
        </p:nvSpPr>
        <p:spPr>
          <a:xfrm>
            <a:off x="105972" y="584775"/>
            <a:ext cx="85883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smtClean="0">
                <a:solidFill>
                  <a:srgbClr val="191919"/>
                </a:solidFill>
                <a:effectLst/>
                <a:latin typeface="EF Circular Latin"/>
              </a:rPr>
              <a:t>The </a:t>
            </a:r>
            <a:r>
              <a:rPr lang="en-US" b="0" i="0" dirty="0">
                <a:solidFill>
                  <a:srgbClr val="191919"/>
                </a:solidFill>
                <a:effectLst/>
                <a:latin typeface="EF Circular Latin"/>
              </a:rPr>
              <a:t>simple present tense is simple to form. </a:t>
            </a:r>
            <a:endParaRPr lang="en-US" b="0" i="0" dirty="0" smtClean="0">
              <a:solidFill>
                <a:srgbClr val="191919"/>
              </a:solidFill>
              <a:effectLst/>
              <a:latin typeface="EF Circular Latin"/>
            </a:endParaRPr>
          </a:p>
          <a:p>
            <a:r>
              <a:rPr lang="en-US" b="0" i="0" dirty="0" smtClean="0">
                <a:solidFill>
                  <a:srgbClr val="191919"/>
                </a:solidFill>
                <a:effectLst/>
                <a:latin typeface="EF Circular Latin"/>
              </a:rPr>
              <a:t>Just </a:t>
            </a:r>
            <a:r>
              <a:rPr lang="en-US" b="0" i="0" dirty="0">
                <a:solidFill>
                  <a:srgbClr val="191919"/>
                </a:solidFill>
                <a:effectLst/>
                <a:latin typeface="EF Circular Latin"/>
              </a:rPr>
              <a:t>use the base form of the verb: (I take, you take, we take, they take) </a:t>
            </a:r>
            <a:endParaRPr lang="en-US" b="0" i="0" dirty="0" smtClean="0">
              <a:solidFill>
                <a:srgbClr val="191919"/>
              </a:solidFill>
              <a:effectLst/>
              <a:latin typeface="EF Circular Latin"/>
            </a:endParaRPr>
          </a:p>
          <a:p>
            <a:r>
              <a:rPr lang="en-US" b="0" i="0" dirty="0" smtClean="0">
                <a:solidFill>
                  <a:srgbClr val="191919"/>
                </a:solidFill>
                <a:effectLst/>
                <a:latin typeface="EF Circular Latin"/>
              </a:rPr>
              <a:t>The </a:t>
            </a:r>
            <a:r>
              <a:rPr lang="en-US" b="0" i="0" dirty="0">
                <a:solidFill>
                  <a:srgbClr val="191919"/>
                </a:solidFill>
                <a:effectLst/>
                <a:latin typeface="EF Circular Latin"/>
              </a:rPr>
              <a:t>3rd person singular takes an -s at the end. (he takes, she takes)</a:t>
            </a:r>
            <a:endParaRPr lang="es-MX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1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E8D2CD2-617A-4616-88CE-1AA5BC3DD6D7}"/>
              </a:ext>
            </a:extLst>
          </p:cNvPr>
          <p:cNvSpPr txBox="1"/>
          <p:nvPr/>
        </p:nvSpPr>
        <p:spPr>
          <a:xfrm>
            <a:off x="21100" y="611330"/>
            <a:ext cx="9122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0" i="0" dirty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simple present tense is simple to form. Just use the base form of the verb: (I take, you take, we take, they take) The 3rd person singular takes an -s at the end. (he takes, she takes)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riving You Car in Germany - Things To Consider - Welcome Center Germany">
            <a:extLst>
              <a:ext uri="{FF2B5EF4-FFF2-40B4-BE49-F238E27FC236}">
                <a16:creationId xmlns:a16="http://schemas.microsoft.com/office/drawing/2014/main" xmlns="" id="{1DFA73B7-80DD-498F-96C0-20F9296CE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4" y="1491176"/>
            <a:ext cx="2813537" cy="22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85D3D94-9ED5-42B9-9D20-4198133C495C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A4EF54C-1713-4B36-9CED-F0CA272DE828}"/>
              </a:ext>
            </a:extLst>
          </p:cNvPr>
          <p:cNvSpPr txBox="1"/>
          <p:nvPr/>
        </p:nvSpPr>
        <p:spPr>
          <a:xfrm>
            <a:off x="4149969" y="2616591"/>
            <a:ext cx="42137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I </a:t>
            </a:r>
            <a:r>
              <a:rPr lang="es-MX" sz="3200" b="1" dirty="0">
                <a:solidFill>
                  <a:srgbClr val="0070C0"/>
                </a:solidFill>
              </a:rPr>
              <a:t>drive</a:t>
            </a:r>
            <a:r>
              <a:rPr lang="es-MX" sz="3200" dirty="0"/>
              <a:t> </a:t>
            </a:r>
            <a:r>
              <a:rPr lang="es-MX" sz="3200" dirty="0" err="1"/>
              <a:t>to</a:t>
            </a:r>
            <a:r>
              <a:rPr lang="es-MX" sz="3200" dirty="0"/>
              <a:t> </a:t>
            </a:r>
            <a:r>
              <a:rPr lang="es-MX" sz="3200" dirty="0" err="1"/>
              <a:t>work</a:t>
            </a:r>
            <a:r>
              <a:rPr lang="es-MX" sz="3200" dirty="0"/>
              <a:t> </a:t>
            </a:r>
            <a:r>
              <a:rPr lang="es-MX" sz="3200" dirty="0" err="1"/>
              <a:t>everyday</a:t>
            </a:r>
            <a:endParaRPr lang="es-MX" sz="3200" dirty="0"/>
          </a:p>
        </p:txBody>
      </p:sp>
      <p:pic>
        <p:nvPicPr>
          <p:cNvPr id="6" name="Picture 2" descr="Young Person Png - Kids Walking Png, Transparent Png - kindpng">
            <a:extLst>
              <a:ext uri="{FF2B5EF4-FFF2-40B4-BE49-F238E27FC236}">
                <a16:creationId xmlns:a16="http://schemas.microsoft.com/office/drawing/2014/main" xmlns="" id="{15AC046C-1866-4EBC-B857-6FCC77BBF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7450" y="3967089"/>
            <a:ext cx="2053879" cy="289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10F0B51-9373-41D9-A962-C67EF41778F8}"/>
              </a:ext>
            </a:extLst>
          </p:cNvPr>
          <p:cNvSpPr txBox="1"/>
          <p:nvPr/>
        </p:nvSpPr>
        <p:spPr>
          <a:xfrm>
            <a:off x="2501704" y="5287108"/>
            <a:ext cx="63501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My</a:t>
            </a:r>
            <a:r>
              <a:rPr lang="es-MX" sz="3200" dirty="0"/>
              <a:t> </a:t>
            </a:r>
            <a:r>
              <a:rPr lang="es-MX" sz="3200" dirty="0" err="1"/>
              <a:t>brother</a:t>
            </a:r>
            <a:r>
              <a:rPr lang="es-MX" sz="3200" dirty="0"/>
              <a:t> </a:t>
            </a:r>
            <a:r>
              <a:rPr lang="es-MX" sz="3200" b="1" dirty="0" err="1">
                <a:solidFill>
                  <a:srgbClr val="0070C0"/>
                </a:solidFill>
              </a:rPr>
              <a:t>walks</a:t>
            </a:r>
            <a:r>
              <a:rPr lang="es-MX" sz="3200" dirty="0"/>
              <a:t> </a:t>
            </a:r>
            <a:r>
              <a:rPr lang="es-MX" sz="3200" dirty="0" err="1"/>
              <a:t>to</a:t>
            </a:r>
            <a:r>
              <a:rPr lang="es-MX" sz="3200" dirty="0"/>
              <a:t> </a:t>
            </a:r>
            <a:r>
              <a:rPr lang="es-MX" sz="3200" dirty="0" err="1"/>
              <a:t>school</a:t>
            </a:r>
            <a:r>
              <a:rPr lang="es-MX" sz="3200" dirty="0"/>
              <a:t> </a:t>
            </a:r>
            <a:r>
              <a:rPr lang="es-MX" sz="3200" dirty="0" err="1"/>
              <a:t>everyday</a:t>
            </a:r>
            <a:endParaRPr lang="es-MX" sz="3200" dirty="0"/>
          </a:p>
        </p:txBody>
      </p:sp>
      <p:sp>
        <p:nvSpPr>
          <p:cNvPr id="8" name="Elipse 7"/>
          <p:cNvSpPr/>
          <p:nvPr/>
        </p:nvSpPr>
        <p:spPr>
          <a:xfrm>
            <a:off x="5332020" y="5438900"/>
            <a:ext cx="178130" cy="39735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38019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5917393" y="1820972"/>
            <a:ext cx="3210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</a:rPr>
              <a:t>Spelling rules: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5850243" y="4068489"/>
            <a:ext cx="326874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If the verb ends in a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Consonant + Y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we remove the Y and +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IES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in the third person</a:t>
            </a: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marL="95250" indent="-952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</a:rPr>
              <a:t>If the verb ends in Vowel + Y, we just add –s in the third person</a:t>
            </a:r>
            <a:endParaRPr lang="es-MX" sz="1400" dirty="0"/>
          </a:p>
        </p:txBody>
      </p:sp>
      <p:sp>
        <p:nvSpPr>
          <p:cNvPr id="9" name="Rectángulo 8"/>
          <p:cNvSpPr/>
          <p:nvPr/>
        </p:nvSpPr>
        <p:spPr>
          <a:xfrm>
            <a:off x="5848982" y="5511930"/>
            <a:ext cx="32700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If the verb ends in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SS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X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CH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SH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or the letter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O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we add +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ES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in the third person.</a:t>
            </a:r>
            <a:endParaRPr lang="es-MX" sz="1400" dirty="0"/>
          </a:p>
        </p:txBody>
      </p:sp>
      <p:sp>
        <p:nvSpPr>
          <p:cNvPr id="10" name="Rectángulo 9"/>
          <p:cNvSpPr/>
          <p:nvPr/>
        </p:nvSpPr>
        <p:spPr>
          <a:xfrm>
            <a:off x="5848982" y="2987711"/>
            <a:ext cx="3295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If the verb ends in 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E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, add  + 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</a:rPr>
              <a:t>S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</a:rPr>
              <a:t> in the third person.</a:t>
            </a:r>
            <a:endParaRPr lang="es-MX" sz="1400" dirty="0"/>
          </a:p>
        </p:txBody>
      </p:sp>
      <p:sp>
        <p:nvSpPr>
          <p:cNvPr id="11" name="Rectángulo 10"/>
          <p:cNvSpPr/>
          <p:nvPr/>
        </p:nvSpPr>
        <p:spPr>
          <a:xfrm>
            <a:off x="5875254" y="2074672"/>
            <a:ext cx="3247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indent="-952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Normally in the present tense we add 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 to the end of the verb in the 3rd person </a:t>
            </a: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F85D3D94-9ED5-42B9-9D20-4198133C495C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628" y="605643"/>
            <a:ext cx="29402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Conector recto 14"/>
          <p:cNvCxnSpPr/>
          <p:nvPr/>
        </p:nvCxnSpPr>
        <p:spPr>
          <a:xfrm>
            <a:off x="0" y="1116988"/>
            <a:ext cx="9128234" cy="0"/>
          </a:xfrm>
          <a:prstGeom prst="line">
            <a:avLst/>
          </a:prstGeom>
          <a:ln w="57150">
            <a:solidFill>
              <a:srgbClr val="E6A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3791607" y="1211280"/>
            <a:ext cx="5336627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endings</a:t>
            </a:r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he, </a:t>
            </a:r>
            <a:r>
              <a:rPr lang="es-MX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03927"/>
              </p:ext>
            </p:extLst>
          </p:nvPr>
        </p:nvGraphicFramePr>
        <p:xfrm>
          <a:off x="83128" y="1262174"/>
          <a:ext cx="3586347" cy="28585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6347"/>
              </a:tblGrid>
              <a:tr h="285856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our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transportation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s-MX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89357"/>
              </p:ext>
            </p:extLst>
          </p:nvPr>
        </p:nvGraphicFramePr>
        <p:xfrm>
          <a:off x="71253" y="4203864"/>
          <a:ext cx="3613868" cy="239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13868"/>
              </a:tblGrid>
              <a:tr h="2392148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near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here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takes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bus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dog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barks</a:t>
                      </a:r>
                      <a:r>
                        <a:rPr lang="es-MX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</a:t>
                      </a:r>
                      <a:r>
                        <a:rPr lang="es-MX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3877357"/>
              </p:ext>
            </p:extLst>
          </p:nvPr>
        </p:nvGraphicFramePr>
        <p:xfrm>
          <a:off x="3775842" y="1797223"/>
          <a:ext cx="2078693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8693"/>
              </a:tblGrid>
              <a:tr h="478170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</a:t>
                      </a:r>
                      <a:r>
                        <a:rPr lang="es-MX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=</a:t>
                      </a:r>
                      <a:r>
                        <a:rPr lang="es-MX" b="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b="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walk</a:t>
                      </a:r>
                      <a:r>
                        <a:rPr lang="es-MX" b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MX" b="1" baseline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</a:t>
                      </a:r>
                      <a:r>
                        <a:rPr lang="es-MX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MX" sz="1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</a:t>
                      </a:r>
                      <a:r>
                        <a:rPr lang="es-MX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MX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study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studi</a:t>
                      </a:r>
                      <a:r>
                        <a:rPr lang="es-MX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es-MX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play</a:t>
                      </a:r>
                      <a:r>
                        <a:rPr lang="es-MX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s-MX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</a:t>
                      </a:r>
                      <a:r>
                        <a:rPr lang="es-MX" sz="2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es-MX" sz="20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watch</a:t>
                      </a:r>
                      <a:r>
                        <a:rPr lang="es-MX" sz="20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</a:t>
                      </a:r>
                      <a:endParaRPr lang="es-MX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200000"/>
                        </a:lnSpc>
                        <a:spcBef>
                          <a:spcPts val="600"/>
                        </a:spcBef>
                      </a:pPr>
                      <a:endParaRPr lang="es-MX" sz="20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181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34818"/>
              </p:ext>
            </p:extLst>
          </p:nvPr>
        </p:nvGraphicFramePr>
        <p:xfrm>
          <a:off x="0" y="0"/>
          <a:ext cx="9143999" cy="7079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1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30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12229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78608">
                <a:tc gridSpan="3"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simple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present</a:t>
                      </a:r>
                      <a:r>
                        <a:rPr lang="es-MX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2400" b="1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indent="-342900" algn="l">
                        <a:buFont typeface="Arial" panose="020B0604020202020204" pitchFamily="34" charset="0"/>
                        <a:buChar char="•"/>
                      </a:pP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Circle</a:t>
                      </a:r>
                      <a:r>
                        <a:rPr lang="es-MX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  <a:r>
                        <a:rPr lang="es-MX" sz="2400" b="1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baseline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</a:t>
                      </a:r>
                      <a:endParaRPr lang="es-ES" sz="2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69848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</a:t>
                      </a:r>
                      <a:r>
                        <a:rPr lang="es-MX" sz="2400" b="1" dirty="0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MX" sz="2400" b="1" dirty="0" err="1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eats</a:t>
                      </a:r>
                      <a:endParaRPr lang="es-ES" sz="2400" b="1" dirty="0">
                        <a:solidFill>
                          <a:srgbClr val="FF99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egetables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everyday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69848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</a:t>
                      </a:r>
                      <a:r>
                        <a:rPr lang="es-MX" sz="2400" b="1" dirty="0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/ </a:t>
                      </a:r>
                      <a:r>
                        <a:rPr lang="es-MX" sz="2400" b="1" dirty="0" err="1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drinks</a:t>
                      </a:r>
                      <a:endParaRPr lang="es-ES" sz="2400" b="1" dirty="0">
                        <a:solidFill>
                          <a:srgbClr val="FF99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offe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morning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569848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 err="1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</a:t>
                      </a:r>
                      <a:r>
                        <a:rPr lang="es-MX" sz="2400" b="1" dirty="0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up/ </a:t>
                      </a:r>
                      <a:r>
                        <a:rPr lang="es-MX" sz="2400" b="1" dirty="0" err="1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gets</a:t>
                      </a:r>
                      <a:r>
                        <a:rPr lang="es-MX" sz="2400" b="1" dirty="0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up</a:t>
                      </a:r>
                      <a:endParaRPr lang="es-ES" sz="2400" b="1" dirty="0">
                        <a:solidFill>
                          <a:srgbClr val="FF99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late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sundays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569848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Susan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b="1" dirty="0">
                          <a:solidFill>
                            <a:srgbClr val="FF9933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drive / drives</a:t>
                      </a:r>
                      <a:endParaRPr lang="es-ES" sz="2400" b="1" dirty="0">
                        <a:solidFill>
                          <a:srgbClr val="FF9933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3" name="Elipse 2"/>
          <p:cNvSpPr/>
          <p:nvPr/>
        </p:nvSpPr>
        <p:spPr>
          <a:xfrm>
            <a:off x="2443654" y="1308538"/>
            <a:ext cx="725214" cy="59909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4668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6222226"/>
              </p:ext>
            </p:extLst>
          </p:nvPr>
        </p:nvGraphicFramePr>
        <p:xfrm>
          <a:off x="0" y="94596"/>
          <a:ext cx="9144000" cy="6621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75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27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783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083841">
                <a:tc gridSpan="3"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Write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correct</a:t>
                      </a:r>
                      <a:r>
                        <a:rPr lang="es-MX" sz="2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07535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Harry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ride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bike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07535"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They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cook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lasagna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everyday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07535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Daniel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(dance)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very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well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107535"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Lisa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swim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s-MX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sundays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107535">
                <a:tc>
                  <a:txBody>
                    <a:bodyPr/>
                    <a:lstStyle/>
                    <a:p>
                      <a:r>
                        <a:rPr lang="es-E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ES" sz="24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parents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(drive)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E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</a:t>
                      </a:r>
                      <a:r>
                        <a:rPr lang="es-E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everyday</a:t>
                      </a:r>
                      <a:endParaRPr lang="es-ES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4308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4740" y="762089"/>
            <a:ext cx="86150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https://wordwall.net/resource/21025010/english/grammar-rules-present-s-3rd-person</a:t>
            </a:r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164740" y="144874"/>
            <a:ext cx="826700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spelling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rules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lecha derecha 3"/>
          <p:cNvSpPr/>
          <p:nvPr/>
        </p:nvSpPr>
        <p:spPr>
          <a:xfrm>
            <a:off x="261257" y="1282535"/>
            <a:ext cx="712520" cy="285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225846" y="3469966"/>
            <a:ext cx="4072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wordwall.net/resource/29468306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96883" y="3973793"/>
            <a:ext cx="712520" cy="285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457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25846" y="3960858"/>
            <a:ext cx="6376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wordwall.net/resource/30263976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25846" y="986741"/>
            <a:ext cx="40723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wordwall.net/resource/30261315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164740" y="144874"/>
            <a:ext cx="7048724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tenses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lecha derecha 5"/>
          <p:cNvSpPr/>
          <p:nvPr/>
        </p:nvSpPr>
        <p:spPr>
          <a:xfrm>
            <a:off x="368135" y="1531917"/>
            <a:ext cx="676894" cy="344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derecha 6"/>
          <p:cNvSpPr/>
          <p:nvPr/>
        </p:nvSpPr>
        <p:spPr>
          <a:xfrm>
            <a:off x="338447" y="4434997"/>
            <a:ext cx="676894" cy="344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080926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717</TotalTime>
  <Words>494</Words>
  <Application>Microsoft Office PowerPoint</Application>
  <PresentationFormat>Carta (216 x 279 mm)</PresentationFormat>
  <Paragraphs>99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7" baseType="lpstr">
      <vt:lpstr>Arial</vt:lpstr>
      <vt:lpstr>Arial</vt:lpstr>
      <vt:lpstr>Calibri</vt:lpstr>
      <vt:lpstr>Calibri Light</vt:lpstr>
      <vt:lpstr>EF Circular Latin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35</cp:revision>
  <dcterms:created xsi:type="dcterms:W3CDTF">2020-12-08T16:38:19Z</dcterms:created>
  <dcterms:modified xsi:type="dcterms:W3CDTF">2022-03-18T01:01:01Z</dcterms:modified>
</cp:coreProperties>
</file>