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3" r:id="rId2"/>
    <p:sldId id="280" r:id="rId3"/>
    <p:sldId id="283" r:id="rId4"/>
    <p:sldId id="284" r:id="rId5"/>
    <p:sldId id="266" r:id="rId6"/>
    <p:sldId id="278" r:id="rId7"/>
    <p:sldId id="274" r:id="rId8"/>
    <p:sldId id="275" r:id="rId9"/>
    <p:sldId id="276" r:id="rId10"/>
    <p:sldId id="277" r:id="rId11"/>
    <p:sldId id="281" r:id="rId12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0" d="100"/>
          <a:sy n="70" d="100"/>
        </p:scale>
        <p:origin x="1416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79663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5557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6300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45257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9389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9218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865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261402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2135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0154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5468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E3D16E-F999-475E-8D22-E47B7FB94B51}" type="datetimeFigureOut">
              <a:rPr lang="es-MX" smtClean="0"/>
              <a:t>21/03/2022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C3C8B-7F67-45CC-BF2B-812183BF28D3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621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6.jpe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5.jpeg"/><Relationship Id="rId17" Type="http://schemas.openxmlformats.org/officeDocument/2006/relationships/image" Target="../media/image4.png"/><Relationship Id="rId2" Type="http://schemas.openxmlformats.org/officeDocument/2006/relationships/audio" Target="../media/media2.mp3"/><Relationship Id="rId16" Type="http://schemas.openxmlformats.org/officeDocument/2006/relationships/image" Target="../media/image9.jpe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7.xml"/><Relationship Id="rId5" Type="http://schemas.microsoft.com/office/2007/relationships/media" Target="../media/media4.mp3"/><Relationship Id="rId15" Type="http://schemas.openxmlformats.org/officeDocument/2006/relationships/image" Target="../media/image8.jpe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p3"/><Relationship Id="rId3" Type="http://schemas.microsoft.com/office/2007/relationships/media" Target="../media/media8.mp3"/><Relationship Id="rId7" Type="http://schemas.microsoft.com/office/2007/relationships/media" Target="../media/media10.mp3"/><Relationship Id="rId12" Type="http://schemas.openxmlformats.org/officeDocument/2006/relationships/image" Target="../media/image4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audio" Target="../media/media9.mp3"/><Relationship Id="rId11" Type="http://schemas.openxmlformats.org/officeDocument/2006/relationships/slideLayout" Target="../slideLayouts/slideLayout7.xml"/><Relationship Id="rId5" Type="http://schemas.microsoft.com/office/2007/relationships/media" Target="../media/media9.mp3"/><Relationship Id="rId10" Type="http://schemas.openxmlformats.org/officeDocument/2006/relationships/audio" Target="../media/media11.mp3"/><Relationship Id="rId4" Type="http://schemas.openxmlformats.org/officeDocument/2006/relationships/audio" Target="../media/media8.mp3"/><Relationship Id="rId9" Type="http://schemas.microsoft.com/office/2007/relationships/media" Target="../media/media11.mp3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20704785" TargetMode="External"/><Relationship Id="rId2" Type="http://schemas.openxmlformats.org/officeDocument/2006/relationships/hyperlink" Target="https://wordwall.net/es/resource/3991199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ordwall.net/es/resource/15265556/do-does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5985564"/>
            <a:ext cx="9134412" cy="861774"/>
          </a:xfrm>
          <a:prstGeom prst="rect">
            <a:avLst/>
          </a:prstGeom>
          <a:solidFill>
            <a:srgbClr val="F6BB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Learn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use </a:t>
            </a:r>
            <a:r>
              <a:rPr lang="es-MX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affirmative</a:t>
            </a:r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5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5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1500" b="1" i="0" dirty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Know </a:t>
            </a:r>
            <a:r>
              <a:rPr lang="en-US" sz="1500" b="1" i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</a:rPr>
              <a:t>some irregular verbs and its use in simple present  tense.</a:t>
            </a:r>
            <a:endParaRPr lang="es-MX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12541" y="736620"/>
            <a:ext cx="48252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s-MX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6 </a:t>
            </a:r>
          </a:p>
        </p:txBody>
      </p:sp>
      <p:pic>
        <p:nvPicPr>
          <p:cNvPr id="1030" name="Picture 6" descr="Simple Present Tense | English - Quizizz">
            <a:extLst>
              <a:ext uri="{FF2B5EF4-FFF2-40B4-BE49-F238E27FC236}">
                <a16:creationId xmlns:a16="http://schemas.microsoft.com/office/drawing/2014/main" xmlns="" id="{E037C1E0-8FD9-4594-8FAE-B9DEF2BB88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88" y="1623266"/>
            <a:ext cx="6765219" cy="3886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816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1927" t="14076" r="9369" b="21650"/>
          <a:stretch/>
        </p:blipFill>
        <p:spPr>
          <a:xfrm>
            <a:off x="27297" y="54591"/>
            <a:ext cx="9144000" cy="6762465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601385" y="95535"/>
            <a:ext cx="31897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33 Ex4A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8582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xmlns="" id="{F85D3D94-9ED5-42B9-9D20-4198133C495C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xmlns="" id="{810F0B51-9373-41D9-A962-C67EF41778F8}"/>
              </a:ext>
            </a:extLst>
          </p:cNvPr>
          <p:cNvSpPr txBox="1"/>
          <p:nvPr/>
        </p:nvSpPr>
        <p:spPr>
          <a:xfrm>
            <a:off x="4572000" y="2997796"/>
            <a:ext cx="3039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smtClean="0"/>
              <a:t>He </a:t>
            </a:r>
            <a:r>
              <a:rPr lang="es-MX" sz="3200" b="1" smtClean="0">
                <a:solidFill>
                  <a:srgbClr val="0070C0"/>
                </a:solidFill>
              </a:rPr>
              <a:t>has</a:t>
            </a:r>
            <a:r>
              <a:rPr lang="es-MX" sz="3200" smtClean="0"/>
              <a:t> a blue car</a:t>
            </a:r>
            <a:endParaRPr lang="es-MX" sz="3200" dirty="0"/>
          </a:p>
        </p:txBody>
      </p:sp>
      <p:pic>
        <p:nvPicPr>
          <p:cNvPr id="4" name="Picture 2" descr="Francis Morris 100-years-old never passed his driving test | UK | News |  Express.co.u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84" y="1656428"/>
            <a:ext cx="3960999" cy="3267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810F0B51-9373-41D9-A962-C67EF41778F8}"/>
              </a:ext>
            </a:extLst>
          </p:cNvPr>
          <p:cNvSpPr txBox="1"/>
          <p:nvPr/>
        </p:nvSpPr>
        <p:spPr>
          <a:xfrm>
            <a:off x="4572000" y="5497607"/>
            <a:ext cx="17796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I</a:t>
            </a:r>
            <a:r>
              <a:rPr lang="es-MX" sz="3200" dirty="0" smtClean="0"/>
              <a:t> </a:t>
            </a:r>
            <a:r>
              <a:rPr lang="es-MX" sz="3200" b="1" dirty="0" err="1" smtClean="0">
                <a:solidFill>
                  <a:srgbClr val="0070C0"/>
                </a:solidFill>
              </a:rPr>
              <a:t>have</a:t>
            </a:r>
            <a:r>
              <a:rPr lang="es-MX" sz="3200" dirty="0"/>
              <a:t> </a:t>
            </a:r>
            <a:r>
              <a:rPr lang="es-MX" sz="3200" dirty="0" smtClean="0"/>
              <a:t>…..</a:t>
            </a:r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3296409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13769" t="29906" r="10802" b="20832"/>
          <a:stretch/>
        </p:blipFill>
        <p:spPr>
          <a:xfrm>
            <a:off x="68240" y="3207225"/>
            <a:ext cx="8106769" cy="363030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5"/>
          <a:srcRect l="7116" t="64158" r="12337" b="22446"/>
          <a:stretch/>
        </p:blipFill>
        <p:spPr>
          <a:xfrm>
            <a:off x="1169157" y="1230914"/>
            <a:ext cx="7510817" cy="156039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5"/>
          <a:srcRect l="7116" t="53241" r="12337" b="41983"/>
          <a:stretch/>
        </p:blipFill>
        <p:spPr>
          <a:xfrm>
            <a:off x="0" y="440757"/>
            <a:ext cx="5868537" cy="2962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7116" t="60041" r="35791" b="36002"/>
          <a:stretch/>
        </p:blipFill>
        <p:spPr>
          <a:xfrm>
            <a:off x="-1" y="707411"/>
            <a:ext cx="4339989" cy="347672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3169507" y="3158792"/>
            <a:ext cx="23409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err="1"/>
              <a:t>Workbook</a:t>
            </a:r>
            <a:r>
              <a:rPr lang="es-MX" sz="1400" b="1" dirty="0"/>
              <a:t> </a:t>
            </a:r>
            <a:r>
              <a:rPr lang="es-MX" sz="1400" b="1" dirty="0" err="1"/>
              <a:t>practice</a:t>
            </a:r>
            <a:r>
              <a:rPr lang="es-MX" sz="1400" b="1" dirty="0"/>
              <a:t> </a:t>
            </a:r>
            <a:r>
              <a:rPr lang="es-MX" sz="1400" b="1" dirty="0" err="1"/>
              <a:t>pg</a:t>
            </a:r>
            <a:r>
              <a:rPr lang="es-MX" sz="1400" b="1" dirty="0"/>
              <a:t> 32 </a:t>
            </a:r>
            <a:r>
              <a:rPr lang="es-MX" sz="1400" b="1" dirty="0" smtClean="0"/>
              <a:t>Ex3</a:t>
            </a:r>
            <a:endParaRPr lang="es-MX" sz="1400" b="1" dirty="0"/>
          </a:p>
        </p:txBody>
      </p:sp>
      <p:sp>
        <p:nvSpPr>
          <p:cNvPr id="7" name="Rectángulo 6"/>
          <p:cNvSpPr/>
          <p:nvPr/>
        </p:nvSpPr>
        <p:spPr>
          <a:xfrm>
            <a:off x="4339988" y="775471"/>
            <a:ext cx="256307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400" b="1" dirty="0" err="1" smtClean="0"/>
              <a:t>Studentbook</a:t>
            </a:r>
            <a:r>
              <a:rPr lang="es-MX" sz="1400" b="1" dirty="0" smtClean="0"/>
              <a:t> </a:t>
            </a:r>
            <a:r>
              <a:rPr lang="es-MX" sz="1400" b="1" dirty="0" err="1"/>
              <a:t>practice</a:t>
            </a:r>
            <a:r>
              <a:rPr lang="es-MX" sz="1400" b="1" dirty="0"/>
              <a:t> </a:t>
            </a:r>
            <a:r>
              <a:rPr lang="es-MX" sz="1400" b="1" dirty="0" err="1"/>
              <a:t>pg</a:t>
            </a:r>
            <a:r>
              <a:rPr lang="es-MX" sz="1400" b="1" dirty="0"/>
              <a:t> </a:t>
            </a:r>
            <a:r>
              <a:rPr lang="es-MX" sz="1400" b="1" dirty="0" smtClean="0"/>
              <a:t>38 ex 5</a:t>
            </a:r>
            <a:endParaRPr lang="es-MX" sz="1400" b="1" dirty="0"/>
          </a:p>
        </p:txBody>
      </p:sp>
      <p:pic>
        <p:nvPicPr>
          <p:cNvPr id="8" name="IC5_L0_Unit 06 Pg 038 Ex 05 Pronunci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240" y="998746"/>
            <a:ext cx="609600" cy="6096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es-MX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up simple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tense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53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48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ifferent Words to Use Instead of “Said” (by Emotion)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2"/>
          <a:stretch/>
        </p:blipFill>
        <p:spPr bwMode="auto">
          <a:xfrm>
            <a:off x="6517347" y="2386796"/>
            <a:ext cx="2330807" cy="19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ow it Works - Pro Assignments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83"/>
          <a:stretch/>
        </p:blipFill>
        <p:spPr bwMode="auto">
          <a:xfrm>
            <a:off x="198428" y="1446785"/>
            <a:ext cx="2258162" cy="188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tleta-corriendo - Reflexión 24 Informativo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347" y="249352"/>
            <a:ext cx="2330807" cy="1922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prender a Bailar, Fácil o Difícil? | Roca Actual"/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3" r="16230"/>
          <a:stretch/>
        </p:blipFill>
        <p:spPr bwMode="auto">
          <a:xfrm>
            <a:off x="6517346" y="4439396"/>
            <a:ext cx="2330807" cy="21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on't rob your kids of outdoors free play — they need i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28" t="9208" r="20871" b="10330"/>
          <a:stretch/>
        </p:blipFill>
        <p:spPr bwMode="auto">
          <a:xfrm>
            <a:off x="198428" y="3604582"/>
            <a:ext cx="2258162" cy="2052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/>
          <p:cNvSpPr txBox="1"/>
          <p:nvPr/>
        </p:nvSpPr>
        <p:spPr>
          <a:xfrm>
            <a:off x="0" y="81068"/>
            <a:ext cx="6527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Listening</a:t>
            </a:r>
            <a:r>
              <a:rPr lang="es-MX" dirty="0" smtClean="0"/>
              <a:t> </a:t>
            </a:r>
            <a:r>
              <a:rPr lang="es-MX" dirty="0" err="1" smtClean="0"/>
              <a:t>activity</a:t>
            </a:r>
            <a:r>
              <a:rPr lang="es-MX" dirty="0" smtClean="0"/>
              <a:t>.</a:t>
            </a:r>
          </a:p>
          <a:p>
            <a:r>
              <a:rPr lang="es-MX" dirty="0" smtClean="0"/>
              <a:t>Listen simple </a:t>
            </a:r>
            <a:r>
              <a:rPr lang="es-MX" dirty="0" err="1" smtClean="0"/>
              <a:t>present</a:t>
            </a:r>
            <a:r>
              <a:rPr lang="es-MX" dirty="0" smtClean="0"/>
              <a:t> </a:t>
            </a:r>
            <a:r>
              <a:rPr lang="es-MX" dirty="0" err="1" smtClean="0"/>
              <a:t>statements</a:t>
            </a:r>
            <a:r>
              <a:rPr lang="es-MX" dirty="0" smtClean="0"/>
              <a:t> and </a:t>
            </a:r>
            <a:r>
              <a:rPr lang="es-MX" dirty="0" err="1" smtClean="0"/>
              <a:t>patch</a:t>
            </a:r>
            <a:r>
              <a:rPr lang="es-MX" dirty="0" smtClean="0"/>
              <a:t> </a:t>
            </a:r>
            <a:r>
              <a:rPr lang="es-MX" dirty="0" err="1" smtClean="0"/>
              <a:t>with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correct</a:t>
            </a:r>
            <a:r>
              <a:rPr lang="es-MX" dirty="0" smtClean="0"/>
              <a:t> </a:t>
            </a:r>
            <a:r>
              <a:rPr lang="es-MX" dirty="0" err="1" smtClean="0"/>
              <a:t>picture</a:t>
            </a:r>
            <a:endParaRPr lang="es-MX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9902780"/>
              </p:ext>
            </p:extLst>
          </p:nvPr>
        </p:nvGraphicFramePr>
        <p:xfrm>
          <a:off x="2944770" y="1069448"/>
          <a:ext cx="3046598" cy="52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3299"/>
                <a:gridCol w="1523299"/>
              </a:tblGrid>
              <a:tr h="86797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Audio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Picture #</a:t>
                      </a:r>
                    </a:p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797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576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79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79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79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CuadroTexto 5"/>
          <p:cNvSpPr txBox="1"/>
          <p:nvPr/>
        </p:nvSpPr>
        <p:spPr>
          <a:xfrm>
            <a:off x="2120390" y="2899586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1</a:t>
            </a:r>
            <a:endParaRPr lang="es-MX" sz="2400" b="1" dirty="0"/>
          </a:p>
        </p:txBody>
      </p:sp>
      <p:sp>
        <p:nvSpPr>
          <p:cNvPr id="13" name="CuadroTexto 12"/>
          <p:cNvSpPr txBox="1"/>
          <p:nvPr/>
        </p:nvSpPr>
        <p:spPr>
          <a:xfrm>
            <a:off x="2106742" y="51953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2</a:t>
            </a:r>
            <a:endParaRPr lang="es-MX" sz="24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8503662" y="173972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3</a:t>
            </a:r>
            <a:endParaRPr lang="es-MX" sz="2400" b="1" dirty="0"/>
          </a:p>
        </p:txBody>
      </p:sp>
      <p:sp>
        <p:nvSpPr>
          <p:cNvPr id="15" name="CuadroTexto 14"/>
          <p:cNvSpPr txBox="1"/>
          <p:nvPr/>
        </p:nvSpPr>
        <p:spPr>
          <a:xfrm>
            <a:off x="8503662" y="391243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/>
              <a:t>4</a:t>
            </a:r>
            <a:endParaRPr lang="es-MX" sz="2400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8435687" y="576617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smtClean="0"/>
              <a:t>5</a:t>
            </a:r>
            <a:endParaRPr lang="es-MX" sz="2400" b="1" dirty="0"/>
          </a:p>
        </p:txBody>
      </p:sp>
      <p:pic>
        <p:nvPicPr>
          <p:cNvPr id="7" name="ttsMP3.com_VoiceText_2022-3-21_23_6_1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72568" y="2046961"/>
            <a:ext cx="609600" cy="609600"/>
          </a:xfrm>
          <a:prstGeom prst="rect">
            <a:avLst/>
          </a:prstGeom>
        </p:spPr>
      </p:pic>
      <p:pic>
        <p:nvPicPr>
          <p:cNvPr id="8" name="ttsMP3.com_VoiceText_2022-3-21_23_8_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70589" y="2994982"/>
            <a:ext cx="609600" cy="609600"/>
          </a:xfrm>
          <a:prstGeom prst="rect">
            <a:avLst/>
          </a:prstGeom>
        </p:spPr>
      </p:pic>
      <p:pic>
        <p:nvPicPr>
          <p:cNvPr id="9" name="ttsMP3.com_VoiceText_2022-3-21_23_9_20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67723" y="3919609"/>
            <a:ext cx="609600" cy="609600"/>
          </a:xfrm>
          <a:prstGeom prst="rect">
            <a:avLst/>
          </a:prstGeom>
        </p:spPr>
      </p:pic>
      <p:pic>
        <p:nvPicPr>
          <p:cNvPr id="10" name="ttsMP3.com_VoiceText_2022-3-21_23_10_5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67723" y="4801034"/>
            <a:ext cx="609600" cy="609600"/>
          </a:xfrm>
          <a:prstGeom prst="rect">
            <a:avLst/>
          </a:prstGeom>
        </p:spPr>
      </p:pic>
      <p:pic>
        <p:nvPicPr>
          <p:cNvPr id="11" name="ttsMP3.com_VoiceText_2022-3-21_23_12_2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3567723" y="566085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189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8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2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3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40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5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028502"/>
              </p:ext>
            </p:extLst>
          </p:nvPr>
        </p:nvGraphicFramePr>
        <p:xfrm>
          <a:off x="245660" y="1069448"/>
          <a:ext cx="8625384" cy="5275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015"/>
                <a:gridCol w="7192369"/>
              </a:tblGrid>
              <a:tr h="86797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Audio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/>
                        <a:t>STATEMENT</a:t>
                      </a:r>
                    </a:p>
                    <a:p>
                      <a:pPr algn="ctr"/>
                      <a:endParaRPr lang="es-MX" dirty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86797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baby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___________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night</a:t>
                      </a:r>
                      <a:endParaRPr lang="es-MX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935768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mother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_________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dad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day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79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_______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hands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before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meals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79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Pablo _________ Green tea.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86797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My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daughter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________ </a:t>
                      </a:r>
                      <a:r>
                        <a:rPr lang="es-MX" sz="2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everynight</a:t>
                      </a:r>
                      <a:r>
                        <a:rPr lang="es-MX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0" y="81068"/>
            <a:ext cx="6094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Listening</a:t>
            </a:r>
            <a:r>
              <a:rPr lang="es-MX" dirty="0" smtClean="0"/>
              <a:t> </a:t>
            </a:r>
            <a:r>
              <a:rPr lang="es-MX" dirty="0" err="1" smtClean="0"/>
              <a:t>activity</a:t>
            </a:r>
            <a:r>
              <a:rPr lang="es-MX" dirty="0" smtClean="0"/>
              <a:t>.</a:t>
            </a:r>
          </a:p>
          <a:p>
            <a:r>
              <a:rPr lang="es-MX" dirty="0" smtClean="0"/>
              <a:t>Listen simple </a:t>
            </a:r>
            <a:r>
              <a:rPr lang="es-MX" dirty="0" err="1" smtClean="0"/>
              <a:t>present</a:t>
            </a:r>
            <a:r>
              <a:rPr lang="es-MX" dirty="0" smtClean="0"/>
              <a:t> </a:t>
            </a:r>
            <a:r>
              <a:rPr lang="es-MX" dirty="0" err="1" smtClean="0"/>
              <a:t>statements</a:t>
            </a:r>
            <a:r>
              <a:rPr lang="es-MX" dirty="0" smtClean="0"/>
              <a:t> and WRITE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missing</a:t>
            </a:r>
            <a:r>
              <a:rPr lang="es-MX" dirty="0" smtClean="0"/>
              <a:t> </a:t>
            </a:r>
            <a:r>
              <a:rPr lang="es-MX" dirty="0" err="1" smtClean="0"/>
              <a:t>verb</a:t>
            </a:r>
            <a:r>
              <a:rPr lang="es-MX" dirty="0"/>
              <a:t>.</a:t>
            </a:r>
          </a:p>
        </p:txBody>
      </p:sp>
      <p:pic>
        <p:nvPicPr>
          <p:cNvPr id="5" name="ttsMP3.com_VoiceText_2022-3-21_23_13_5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078" y="2046026"/>
            <a:ext cx="609600" cy="609600"/>
          </a:xfrm>
          <a:prstGeom prst="rect">
            <a:avLst/>
          </a:prstGeom>
        </p:spPr>
      </p:pic>
      <p:pic>
        <p:nvPicPr>
          <p:cNvPr id="6" name="ttsMP3.com_VoiceText_2022-3-21_23_14_31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078" y="2936542"/>
            <a:ext cx="609600" cy="609600"/>
          </a:xfrm>
          <a:prstGeom prst="rect">
            <a:avLst/>
          </a:prstGeom>
        </p:spPr>
      </p:pic>
      <p:pic>
        <p:nvPicPr>
          <p:cNvPr id="7" name="ttsMP3.com_VoiceText_2022-3-21_23_15_24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078" y="3820235"/>
            <a:ext cx="609600" cy="609600"/>
          </a:xfrm>
          <a:prstGeom prst="rect">
            <a:avLst/>
          </a:prstGeom>
        </p:spPr>
      </p:pic>
      <p:pic>
        <p:nvPicPr>
          <p:cNvPr id="8" name="ttsMP3.com_VoiceText_2022-3-21_23_16_8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078" y="4742595"/>
            <a:ext cx="609600" cy="609600"/>
          </a:xfrm>
          <a:prstGeom prst="rect">
            <a:avLst/>
          </a:prstGeom>
        </p:spPr>
      </p:pic>
      <p:pic>
        <p:nvPicPr>
          <p:cNvPr id="9" name="ttsMP3.com_VoiceText_2022-3-21_23_16_59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46078" y="566495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2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9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20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7365331"/>
              </p:ext>
            </p:extLst>
          </p:nvPr>
        </p:nvGraphicFramePr>
        <p:xfrm>
          <a:off x="733647" y="1543210"/>
          <a:ext cx="7612911" cy="50836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57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5373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031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4548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546634"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7007">
                <a:tc>
                  <a:txBody>
                    <a:bodyPr/>
                    <a:lstStyle/>
                    <a:p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1100" dirty="0"/>
                    </a:p>
                  </a:txBody>
                  <a:tcPr marL="51435" marR="51435" marT="25718" marB="2571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3" name="CuadroTexto 4"/>
          <p:cNvSpPr txBox="1"/>
          <p:nvPr/>
        </p:nvSpPr>
        <p:spPr>
          <a:xfrm>
            <a:off x="958134" y="2307218"/>
            <a:ext cx="86914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We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5"/>
          <p:cNvSpPr txBox="1"/>
          <p:nvPr/>
        </p:nvSpPr>
        <p:spPr>
          <a:xfrm>
            <a:off x="975906" y="4602627"/>
            <a:ext cx="7328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She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400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1 CuadroTexto"/>
          <p:cNvSpPr txBox="1"/>
          <p:nvPr/>
        </p:nvSpPr>
        <p:spPr>
          <a:xfrm>
            <a:off x="2424900" y="2089657"/>
            <a:ext cx="935834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 err="1">
                <a:solidFill>
                  <a:srgbClr val="FF9933"/>
                </a:solidFill>
              </a:rPr>
              <a:t>have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209040" y="3107396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1 CuadroTexto"/>
          <p:cNvSpPr txBox="1"/>
          <p:nvPr/>
        </p:nvSpPr>
        <p:spPr>
          <a:xfrm>
            <a:off x="4786631" y="2079024"/>
            <a:ext cx="595035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>
                <a:solidFill>
                  <a:srgbClr val="FF9933"/>
                </a:solidFill>
              </a:rPr>
              <a:t>do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12" name="1 CuadroTexto"/>
          <p:cNvSpPr txBox="1"/>
          <p:nvPr/>
        </p:nvSpPr>
        <p:spPr>
          <a:xfrm>
            <a:off x="7103432" y="2075079"/>
            <a:ext cx="569900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 err="1">
                <a:solidFill>
                  <a:srgbClr val="FF9933"/>
                </a:solidFill>
              </a:rPr>
              <a:t>go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4064803" y="3092818"/>
            <a:ext cx="1980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594444" y="3088873"/>
            <a:ext cx="145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1 CuadroTexto"/>
          <p:cNvSpPr txBox="1"/>
          <p:nvPr/>
        </p:nvSpPr>
        <p:spPr>
          <a:xfrm>
            <a:off x="2503727" y="4202246"/>
            <a:ext cx="728084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>
                <a:solidFill>
                  <a:srgbClr val="FF9933"/>
                </a:solidFill>
              </a:rPr>
              <a:t>has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16" name="1 CuadroTexto"/>
          <p:cNvSpPr txBox="1"/>
          <p:nvPr/>
        </p:nvSpPr>
        <p:spPr>
          <a:xfrm>
            <a:off x="4546197" y="4191612"/>
            <a:ext cx="941283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 err="1">
                <a:solidFill>
                  <a:srgbClr val="FF9933"/>
                </a:solidFill>
              </a:rPr>
              <a:t>does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17" name="1 CuadroTexto"/>
          <p:cNvSpPr txBox="1"/>
          <p:nvPr/>
        </p:nvSpPr>
        <p:spPr>
          <a:xfrm>
            <a:off x="6910294" y="4187667"/>
            <a:ext cx="916148" cy="5598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38" dirty="0" err="1">
                <a:solidFill>
                  <a:srgbClr val="FF9933"/>
                </a:solidFill>
              </a:rPr>
              <a:t>goes</a:t>
            </a:r>
            <a:endParaRPr lang="es-ES" sz="3038" dirty="0">
              <a:solidFill>
                <a:srgbClr val="FF9933"/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2216921" y="5042621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has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bike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978086" y="5028043"/>
            <a:ext cx="22365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6566851" y="5024098"/>
            <a:ext cx="1710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goes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school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0" y="1147994"/>
            <a:ext cx="498857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438" indent="-71438">
              <a:buFont typeface="Arial" panose="020B0604020202020204" pitchFamily="34" charset="0"/>
              <a:buChar char="•"/>
            </a:pP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Irregular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third</a:t>
            </a:r>
            <a:r>
              <a:rPr lang="es-MX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dirty="0" err="1"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endParaRPr lang="es-MX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 rotWithShape="1">
          <a:blip r:embed="rId2"/>
          <a:srcRect l="28956" t="44719" r="9803" b="50843"/>
          <a:stretch/>
        </p:blipFill>
        <p:spPr>
          <a:xfrm>
            <a:off x="38986" y="654724"/>
            <a:ext cx="6858000" cy="452861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BA63DA7F-EC9C-476C-89F0-B84AB0DE937F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tense </a:t>
            </a:r>
            <a:r>
              <a:rPr lang="es-MX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“Irregular </a:t>
            </a:r>
            <a:r>
              <a:rPr lang="es-MX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verbs</a:t>
            </a:r>
            <a:r>
              <a:rPr lang="es-MX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s-MX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0384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FE8D2CD2-617A-4616-88CE-1AA5BC3DD6D7}"/>
              </a:ext>
            </a:extLst>
          </p:cNvPr>
          <p:cNvSpPr txBox="1"/>
          <p:nvPr/>
        </p:nvSpPr>
        <p:spPr>
          <a:xfrm>
            <a:off x="21100" y="611330"/>
            <a:ext cx="91229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300" b="0" i="0" dirty="0" smtClean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Verb have/has denotes possession.</a:t>
            </a:r>
          </a:p>
          <a:p>
            <a:r>
              <a:rPr lang="en-US" sz="13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1300" b="0" i="0" dirty="0" smtClean="0">
                <a:solidFill>
                  <a:srgbClr val="191919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ave is used with pronouns I, You, We, They. </a:t>
            </a:r>
            <a:r>
              <a:rPr lang="en-US" sz="13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300" dirty="0" smtClean="0">
              <a:solidFill>
                <a:srgbClr val="19191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30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is used with pronouns he, she, it.  </a:t>
            </a:r>
            <a:r>
              <a:rPr lang="en-US" sz="1300" dirty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simple present affirmative statements changes its root form in the third </a:t>
            </a:r>
            <a:r>
              <a:rPr lang="en-US" sz="1300" dirty="0" smtClean="0">
                <a:solidFill>
                  <a:srgbClr val="19191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person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200" b="0" i="0" dirty="0" smtClean="0">
              <a:solidFill>
                <a:srgbClr val="191919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Driving You Car in Germany - Things To Consider - Welcome Center Germany">
            <a:extLst>
              <a:ext uri="{FF2B5EF4-FFF2-40B4-BE49-F238E27FC236}">
                <a16:creationId xmlns:a16="http://schemas.microsoft.com/office/drawing/2014/main" xmlns="" id="{1DFA73B7-80DD-498F-96C0-20F9296CE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4" y="1491176"/>
            <a:ext cx="2813537" cy="22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F85D3D94-9ED5-42B9-9D20-4198133C495C}"/>
              </a:ext>
            </a:extLst>
          </p:cNvPr>
          <p:cNvSpPr/>
          <p:nvPr/>
        </p:nvSpPr>
        <p:spPr>
          <a:xfrm>
            <a:off x="0" y="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es-MX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tense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xmlns="" id="{AA4EF54C-1713-4B36-9CED-F0CA272DE828}"/>
              </a:ext>
            </a:extLst>
          </p:cNvPr>
          <p:cNvSpPr txBox="1"/>
          <p:nvPr/>
        </p:nvSpPr>
        <p:spPr>
          <a:xfrm>
            <a:off x="3799090" y="2616591"/>
            <a:ext cx="348383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/>
              <a:t>I </a:t>
            </a:r>
            <a:r>
              <a:rPr lang="es-MX" sz="3200" b="1" dirty="0" err="1" smtClean="0">
                <a:solidFill>
                  <a:srgbClr val="0070C0"/>
                </a:solidFill>
              </a:rPr>
              <a:t>have</a:t>
            </a:r>
            <a:r>
              <a:rPr lang="es-MX" sz="3200" dirty="0" smtClean="0"/>
              <a:t> a </a:t>
            </a:r>
            <a:r>
              <a:rPr lang="es-MX" sz="3200" dirty="0" err="1" smtClean="0"/>
              <a:t>a</a:t>
            </a:r>
            <a:r>
              <a:rPr lang="es-MX" sz="3200" dirty="0" smtClean="0"/>
              <a:t> White car</a:t>
            </a:r>
            <a:endParaRPr lang="es-MX" sz="3200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10F0B51-9373-41D9-A962-C67EF41778F8}"/>
              </a:ext>
            </a:extLst>
          </p:cNvPr>
          <p:cNvSpPr txBox="1"/>
          <p:nvPr/>
        </p:nvSpPr>
        <p:spPr>
          <a:xfrm>
            <a:off x="3596854" y="5251483"/>
            <a:ext cx="517846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200" dirty="0" err="1"/>
              <a:t>My</a:t>
            </a:r>
            <a:r>
              <a:rPr lang="es-MX" sz="3200" dirty="0"/>
              <a:t> </a:t>
            </a:r>
            <a:r>
              <a:rPr lang="es-MX" sz="3200" dirty="0" err="1" smtClean="0"/>
              <a:t>grandfather</a:t>
            </a:r>
            <a:r>
              <a:rPr lang="es-MX" sz="3200" dirty="0" smtClean="0"/>
              <a:t> </a:t>
            </a:r>
            <a:r>
              <a:rPr lang="es-MX" sz="3200" b="1" dirty="0" smtClean="0">
                <a:solidFill>
                  <a:srgbClr val="0070C0"/>
                </a:solidFill>
              </a:rPr>
              <a:t>has</a:t>
            </a:r>
            <a:r>
              <a:rPr lang="es-MX" sz="3200" dirty="0" smtClean="0"/>
              <a:t> a blue car</a:t>
            </a:r>
            <a:endParaRPr lang="es-MX" sz="3200" dirty="0"/>
          </a:p>
        </p:txBody>
      </p:sp>
      <p:pic>
        <p:nvPicPr>
          <p:cNvPr id="1026" name="Picture 2" descr="Francis Morris 100-years-old never passed his driving test | UK | News |  Express.co.u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74" y="3962896"/>
            <a:ext cx="2813537" cy="2320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169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16081" y="979598"/>
            <a:ext cx="42461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dirty="0">
                <a:hlinkClick r:id="rId2"/>
              </a:rPr>
              <a:t>https://</a:t>
            </a:r>
            <a:r>
              <a:rPr lang="es-MX" dirty="0" smtClean="0">
                <a:hlinkClick r:id="rId2"/>
              </a:rPr>
              <a:t>wordwall.net/es/resource/3991199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3" name="Rectángulo 2"/>
          <p:cNvSpPr/>
          <p:nvPr/>
        </p:nvSpPr>
        <p:spPr>
          <a:xfrm>
            <a:off x="258613" y="2978241"/>
            <a:ext cx="60073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3"/>
              </a:rPr>
              <a:t>https://</a:t>
            </a:r>
            <a:r>
              <a:rPr lang="es-MX" dirty="0" smtClean="0">
                <a:hlinkClick r:id="rId3"/>
              </a:rPr>
              <a:t>wordwall.net/es/resource/20704785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26511" y="144874"/>
            <a:ext cx="91182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b="1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endParaRPr lang="es-MX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tenses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irregular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verb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/ has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55178" y="4657705"/>
            <a:ext cx="66453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dirty="0">
                <a:hlinkClick r:id="rId4"/>
              </a:rPr>
              <a:t>https://</a:t>
            </a:r>
            <a:r>
              <a:rPr lang="es-MX" dirty="0" smtClean="0">
                <a:hlinkClick r:id="rId4"/>
              </a:rPr>
              <a:t>wordwall.net/es/resource/15265556/do-does</a:t>
            </a:r>
            <a:endParaRPr lang="es-MX" dirty="0" smtClean="0"/>
          </a:p>
          <a:p>
            <a:endParaRPr lang="es-MX" dirty="0"/>
          </a:p>
        </p:txBody>
      </p:sp>
      <p:sp>
        <p:nvSpPr>
          <p:cNvPr id="6" name="Flecha derecha 5"/>
          <p:cNvSpPr/>
          <p:nvPr/>
        </p:nvSpPr>
        <p:spPr>
          <a:xfrm>
            <a:off x="261257" y="1282535"/>
            <a:ext cx="712520" cy="285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Flecha derecha 6"/>
          <p:cNvSpPr/>
          <p:nvPr/>
        </p:nvSpPr>
        <p:spPr>
          <a:xfrm>
            <a:off x="319802" y="3410816"/>
            <a:ext cx="712520" cy="285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lecha derecha 7"/>
          <p:cNvSpPr/>
          <p:nvPr/>
        </p:nvSpPr>
        <p:spPr>
          <a:xfrm>
            <a:off x="278104" y="5161532"/>
            <a:ext cx="712520" cy="28500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/>
          <p:cNvSpPr/>
          <p:nvPr/>
        </p:nvSpPr>
        <p:spPr>
          <a:xfrm>
            <a:off x="120384" y="4384255"/>
            <a:ext cx="856641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tenses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do/</a:t>
            </a:r>
            <a:r>
              <a:rPr lang="es-MX" sz="13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does</a:t>
            </a:r>
            <a:r>
              <a:rPr lang="es-MX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3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r>
              <a:rPr lang="es-MX" sz="1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95714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7557" t="33527" r="31202" b="31793"/>
          <a:stretch/>
        </p:blipFill>
        <p:spPr>
          <a:xfrm>
            <a:off x="157654" y="928048"/>
            <a:ext cx="7539683" cy="5725000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1892" y="74418"/>
            <a:ext cx="922239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pharagraphs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tense. Use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parentheses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32 Ex2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3804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2029" t="12167" r="48261" b="13326"/>
          <a:stretch/>
        </p:blipFill>
        <p:spPr>
          <a:xfrm>
            <a:off x="136477" y="504967"/>
            <a:ext cx="6155140" cy="626432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44530" t="17028" r="36398" b="41514"/>
          <a:stretch/>
        </p:blipFill>
        <p:spPr>
          <a:xfrm>
            <a:off x="6092455" y="1321746"/>
            <a:ext cx="3051545" cy="443597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0512" t="11458" r="45992" b="85652"/>
          <a:stretch/>
        </p:blipFill>
        <p:spPr>
          <a:xfrm>
            <a:off x="26032" y="31899"/>
            <a:ext cx="5656449" cy="350874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550194" y="63792"/>
            <a:ext cx="2007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 smtClean="0"/>
              <a:t>Workbook</a:t>
            </a:r>
            <a:r>
              <a:rPr lang="es-MX" sz="1400" dirty="0" smtClean="0"/>
              <a:t> </a:t>
            </a:r>
            <a:r>
              <a:rPr lang="es-MX" sz="1400" dirty="0" err="1" smtClean="0"/>
              <a:t>practice</a:t>
            </a:r>
            <a:r>
              <a:rPr lang="es-MX" sz="1400" dirty="0" smtClean="0"/>
              <a:t> </a:t>
            </a:r>
            <a:r>
              <a:rPr lang="es-MX" sz="1400" dirty="0" err="1" smtClean="0"/>
              <a:t>pg</a:t>
            </a:r>
            <a:r>
              <a:rPr lang="es-MX" sz="1400" dirty="0" smtClean="0"/>
              <a:t> 32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104801782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301</Words>
  <Application>Microsoft Office PowerPoint</Application>
  <PresentationFormat>Carta (216 x 279 mm)</PresentationFormat>
  <Paragraphs>66</Paragraphs>
  <Slides>11</Slides>
  <Notes>0</Notes>
  <HiddenSlides>0</HiddenSlides>
  <MMClips>11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javier puente</dc:creator>
  <cp:lastModifiedBy>Cuenta Microsoft</cp:lastModifiedBy>
  <cp:revision>24</cp:revision>
  <dcterms:created xsi:type="dcterms:W3CDTF">2022-03-15T16:37:12Z</dcterms:created>
  <dcterms:modified xsi:type="dcterms:W3CDTF">2022-03-22T05:20:42Z</dcterms:modified>
</cp:coreProperties>
</file>