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77" r:id="rId2"/>
    <p:sldId id="256" r:id="rId3"/>
    <p:sldId id="272" r:id="rId4"/>
    <p:sldId id="258" r:id="rId5"/>
    <p:sldId id="295" r:id="rId6"/>
    <p:sldId id="260" r:id="rId7"/>
    <p:sldId id="286" r:id="rId8"/>
    <p:sldId id="285" r:id="rId9"/>
    <p:sldId id="281" r:id="rId10"/>
    <p:sldId id="282" r:id="rId11"/>
    <p:sldId id="283" r:id="rId12"/>
    <p:sldId id="284" r:id="rId13"/>
    <p:sldId id="287" r:id="rId14"/>
    <p:sldId id="288" r:id="rId15"/>
    <p:sldId id="292" r:id="rId16"/>
    <p:sldId id="289" r:id="rId17"/>
    <p:sldId id="296" r:id="rId18"/>
    <p:sldId id="290" r:id="rId19"/>
    <p:sldId id="291" r:id="rId20"/>
    <p:sldId id="265" r:id="rId21"/>
    <p:sldId id="274"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2" d="100"/>
          <a:sy n="112" d="100"/>
        </p:scale>
        <p:origin x="60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22/8/22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22/8/22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22/8/22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22/8/22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22/8/22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22/8/22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22/8/22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22/8/22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22/8/22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22/8/22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22/8/22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22/8/22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22/8/22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22/8/22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8" name="Rectangle 1">
            <a:extLst>
              <a:ext uri="{FF2B5EF4-FFF2-40B4-BE49-F238E27FC236}">
                <a16:creationId xmlns:a16="http://schemas.microsoft.com/office/drawing/2014/main" id="{1A376F39-501B-934E-B857-1EEBB7F398E2}"/>
              </a:ext>
            </a:extLst>
          </p:cNvPr>
          <p:cNvSpPr>
            <a:spLocks noChangeArrowheads="1"/>
          </p:cNvSpPr>
          <p:nvPr/>
        </p:nvSpPr>
        <p:spPr bwMode="auto">
          <a:xfrm>
            <a:off x="18510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6" name="Marcador de contenido 5">
            <a:extLst>
              <a:ext uri="{FF2B5EF4-FFF2-40B4-BE49-F238E27FC236}">
                <a16:creationId xmlns:a16="http://schemas.microsoft.com/office/drawing/2014/main" id="{E1CBEE17-F206-304A-A14E-50672B361CA5}"/>
              </a:ext>
            </a:extLst>
          </p:cNvPr>
          <p:cNvGraphicFramePr>
            <a:graphicFrameLocks noGrp="1"/>
          </p:cNvGraphicFramePr>
          <p:nvPr>
            <p:ph idx="1"/>
            <p:extLst>
              <p:ext uri="{D42A27DB-BD31-4B8C-83A1-F6EECF244321}">
                <p14:modId xmlns:p14="http://schemas.microsoft.com/office/powerpoint/2010/main" val="2592934146"/>
              </p:ext>
            </p:extLst>
          </p:nvPr>
        </p:nvGraphicFramePr>
        <p:xfrm>
          <a:off x="937066" y="1824426"/>
          <a:ext cx="10317868" cy="4353736"/>
        </p:xfrm>
        <a:graphic>
          <a:graphicData uri="http://schemas.openxmlformats.org/drawingml/2006/table">
            <a:tbl>
              <a:tblPr/>
              <a:tblGrid>
                <a:gridCol w="985080">
                  <a:extLst>
                    <a:ext uri="{9D8B030D-6E8A-4147-A177-3AD203B41FA5}">
                      <a16:colId xmlns:a16="http://schemas.microsoft.com/office/drawing/2014/main" val="3888303919"/>
                    </a:ext>
                  </a:extLst>
                </a:gridCol>
                <a:gridCol w="2581590">
                  <a:extLst>
                    <a:ext uri="{9D8B030D-6E8A-4147-A177-3AD203B41FA5}">
                      <a16:colId xmlns:a16="http://schemas.microsoft.com/office/drawing/2014/main" val="3087582313"/>
                    </a:ext>
                  </a:extLst>
                </a:gridCol>
                <a:gridCol w="4169608">
                  <a:extLst>
                    <a:ext uri="{9D8B030D-6E8A-4147-A177-3AD203B41FA5}">
                      <a16:colId xmlns:a16="http://schemas.microsoft.com/office/drawing/2014/main" val="2205377090"/>
                    </a:ext>
                  </a:extLst>
                </a:gridCol>
                <a:gridCol w="2581590">
                  <a:extLst>
                    <a:ext uri="{9D8B030D-6E8A-4147-A177-3AD203B41FA5}">
                      <a16:colId xmlns:a16="http://schemas.microsoft.com/office/drawing/2014/main" val="4110359879"/>
                    </a:ext>
                  </a:extLst>
                </a:gridCol>
              </a:tblGrid>
              <a:tr h="764287">
                <a:tc>
                  <a:txBody>
                    <a:bodyPr/>
                    <a:lstStyle/>
                    <a:p>
                      <a:pPr algn="ctr" fontAlgn="base"/>
                      <a:r>
                        <a:rPr lang="es-MX" sz="1600" b="1" i="0">
                          <a:solidFill>
                            <a:srgbClr val="FFFFFF"/>
                          </a:solidFill>
                          <a:effectLst/>
                          <a:latin typeface="Arial" panose="020B0604020202020204" pitchFamily="34" charset="0"/>
                        </a:rPr>
                        <a:t>PERIOD​</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BOOK UNITS​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CONTENTS​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dirty="0">
                          <a:solidFill>
                            <a:srgbClr val="FFFFFF"/>
                          </a:solidFill>
                          <a:effectLst/>
                          <a:latin typeface="Arial" panose="020B0604020202020204" pitchFamily="34" charset="0"/>
                        </a:rPr>
                        <a:t>LEARNING EVIDENCE</a:t>
                      </a:r>
                      <a:endParaRPr lang="es-MX" sz="1600" b="1" i="0" dirty="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632023328"/>
                  </a:ext>
                </a:extLst>
              </a:tr>
              <a:tr h="1059811">
                <a:tc>
                  <a:txBody>
                    <a:bodyPr/>
                    <a:lstStyle/>
                    <a:p>
                      <a:pPr algn="ctr" fontAlgn="base"/>
                      <a:r>
                        <a:rPr lang="es-MX" sz="5900" b="1" i="0">
                          <a:solidFill>
                            <a:srgbClr val="000000"/>
                          </a:solidFill>
                          <a:effectLst/>
                          <a:latin typeface="Arial" panose="020B0604020202020204" pitchFamily="34" charset="0"/>
                        </a:rPr>
                        <a:t>1</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buFont typeface="+mj-lt"/>
                        <a:buAutoNum type="arabicPeriod"/>
                      </a:pPr>
                      <a:r>
                        <a:rPr lang="en-US" sz="1600" b="0" i="0" dirty="0">
                          <a:solidFill>
                            <a:srgbClr val="000000"/>
                          </a:solidFill>
                          <a:effectLst/>
                          <a:latin typeface="Arial" panose="020B0604020202020204" pitchFamily="34" charset="0"/>
                        </a:rPr>
                        <a:t>Only time will tell.</a:t>
                      </a:r>
                    </a:p>
                    <a:p>
                      <a:pPr algn="l" fontAlgn="base">
                        <a:buFont typeface="+mj-lt"/>
                        <a:buAutoNum type="arabicPeriod"/>
                      </a:pPr>
                      <a:endParaRPr lang="en-US" sz="1300" b="0" i="0" dirty="0">
                        <a:solidFill>
                          <a:srgbClr val="000000"/>
                        </a:solidFill>
                        <a:effectLst/>
                        <a:latin typeface="Arial" panose="020B0604020202020204" pitchFamily="34" charset="0"/>
                      </a:endParaRPr>
                    </a:p>
                    <a:p>
                      <a:pPr algn="l" fontAlgn="base">
                        <a:buFont typeface="+mj-lt"/>
                        <a:buAutoNum type="arabicPeriod"/>
                      </a:pPr>
                      <a:r>
                        <a:rPr lang="en-US" sz="1600" b="0" i="0" dirty="0">
                          <a:solidFill>
                            <a:srgbClr val="000000"/>
                          </a:solidFill>
                          <a:effectLst/>
                          <a:latin typeface="Arial" panose="020B0604020202020204" pitchFamily="34" charset="0"/>
                        </a:rPr>
                        <a:t>I like working with people.</a:t>
                      </a:r>
                      <a:endParaRPr lang="en-US" sz="1300" b="0" i="0" dirty="0">
                        <a:solidFill>
                          <a:srgbClr val="000000"/>
                        </a:solidFill>
                        <a:effectLst/>
                        <a:latin typeface="Arial" panose="020B0604020202020204" pitchFamily="34" charset="0"/>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dirty="0">
                          <a:solidFill>
                            <a:srgbClr val="000000"/>
                          </a:solidFill>
                          <a:effectLst/>
                          <a:latin typeface="Arial" panose="020B0604020202020204" pitchFamily="34" charset="0"/>
                        </a:rPr>
                        <a:t>Life in the past, present and future; changes and contrasts; consequences.</a:t>
                      </a:r>
                    </a:p>
                    <a:p>
                      <a:pPr algn="l" fontAlgn="base"/>
                      <a:r>
                        <a:rPr lang="en-US" sz="1600" b="0" i="0" dirty="0">
                          <a:solidFill>
                            <a:srgbClr val="000000"/>
                          </a:solidFill>
                          <a:effectLst/>
                          <a:latin typeface="Arial" panose="020B0604020202020204" pitchFamily="34" charset="0"/>
                        </a:rPr>
                        <a:t>Abilities and skills; job preferences; personality traits; careers.</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s-MX" sz="1600" b="1" i="0" dirty="0">
                          <a:solidFill>
                            <a:srgbClr val="000000"/>
                          </a:solidFill>
                          <a:effectLst/>
                          <a:latin typeface="Arial" panose="020B0604020202020204" pitchFamily="34" charset="0"/>
                        </a:rPr>
                        <a:t>Project 1</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474959295"/>
                  </a:ext>
                </a:extLst>
              </a:tr>
              <a:tr h="1548954">
                <a:tc>
                  <a:txBody>
                    <a:bodyPr/>
                    <a:lstStyle/>
                    <a:p>
                      <a:pPr algn="ctr" fontAlgn="base"/>
                      <a:r>
                        <a:rPr lang="es-MX" sz="5900" b="1" i="0">
                          <a:solidFill>
                            <a:srgbClr val="000000"/>
                          </a:solidFill>
                          <a:effectLst/>
                          <a:latin typeface="Arial" panose="020B0604020202020204" pitchFamily="34" charset="0"/>
                        </a:rPr>
                        <a:t>2</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dirty="0">
                          <a:solidFill>
                            <a:srgbClr val="000000"/>
                          </a:solidFill>
                          <a:effectLst/>
                          <a:latin typeface="Arial" panose="020B0604020202020204" pitchFamily="34" charset="0"/>
                        </a:rPr>
                        <a:t>3. It’s really worth seeing!</a:t>
                      </a:r>
                      <a:endParaRPr lang="en-US" sz="1600" b="0" i="0" dirty="0">
                        <a:solidFill>
                          <a:srgbClr val="000000"/>
                        </a:solidFill>
                        <a:effectLst/>
                      </a:endParaRPr>
                    </a:p>
                    <a:p>
                      <a:pPr algn="l" fontAlgn="base"/>
                      <a:r>
                        <a:rPr lang="en-US" sz="1600" b="0" i="0" dirty="0">
                          <a:solidFill>
                            <a:srgbClr val="000000"/>
                          </a:solidFill>
                          <a:effectLst/>
                          <a:latin typeface="Arial" panose="020B0604020202020204" pitchFamily="34" charset="0"/>
                        </a:rPr>
                        <a:t>​</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dirty="0">
                          <a:solidFill>
                            <a:srgbClr val="000000"/>
                          </a:solidFill>
                          <a:effectLst/>
                          <a:latin typeface="Arial" panose="020B0604020202020204" pitchFamily="34" charset="0"/>
                        </a:rPr>
                        <a:t>Landmarks and monuments; world knowledge.</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s-MX" sz="1600" b="1" i="0" dirty="0">
                          <a:solidFill>
                            <a:srgbClr val="000000"/>
                          </a:solidFill>
                          <a:effectLst/>
                          <a:latin typeface="Arial" panose="020B0604020202020204" pitchFamily="34" charset="0"/>
                        </a:rPr>
                        <a:t>Project</a:t>
                      </a:r>
                      <a:r>
                        <a:rPr lang="es-MX" sz="1600" b="0" i="0" dirty="0">
                          <a:solidFill>
                            <a:srgbClr val="000000"/>
                          </a:solidFill>
                          <a:effectLst/>
                          <a:latin typeface="Arial" panose="020B0604020202020204" pitchFamily="34" charset="0"/>
                        </a:rPr>
                        <a:t>​ </a:t>
                      </a:r>
                      <a:r>
                        <a:rPr lang="es-MX" sz="1600" b="1" i="0" dirty="0">
                          <a:solidFill>
                            <a:srgbClr val="000000"/>
                          </a:solidFill>
                          <a:effectLst/>
                          <a:latin typeface="Arial" panose="020B0604020202020204" pitchFamily="34" charset="0"/>
                        </a:rPr>
                        <a:t>2</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6504628"/>
                  </a:ext>
                </a:extLst>
              </a:tr>
              <a:tr h="978287">
                <a:tc>
                  <a:txBody>
                    <a:bodyPr/>
                    <a:lstStyle/>
                    <a:p>
                      <a:pPr algn="ctr" fontAlgn="base"/>
                      <a:r>
                        <a:rPr lang="es-MX" sz="5900" b="1" i="0">
                          <a:solidFill>
                            <a:srgbClr val="000000"/>
                          </a:solidFill>
                          <a:effectLst/>
                          <a:latin typeface="Arial" panose="020B0604020202020204" pitchFamily="34" charset="0"/>
                        </a:rPr>
                        <a:t>3</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dirty="0">
                          <a:solidFill>
                            <a:srgbClr val="000000"/>
                          </a:solidFill>
                          <a:effectLst/>
                          <a:latin typeface="Arial" panose="020B0604020202020204" pitchFamily="34" charset="0"/>
                        </a:rPr>
                        <a:t>4. It’s a long story.</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dirty="0">
                          <a:solidFill>
                            <a:srgbClr val="000000"/>
                          </a:solidFill>
                          <a:effectLst/>
                          <a:latin typeface="Arial" panose="020B0604020202020204" pitchFamily="34" charset="0"/>
                        </a:rPr>
                        <a:t>Storytelling; unexpected recent past events.</a:t>
                      </a:r>
                      <a:endParaRPr lang="en-US"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s-MX" sz="1600" b="1" i="0" dirty="0">
                          <a:solidFill>
                            <a:srgbClr val="000000"/>
                          </a:solidFill>
                          <a:effectLst/>
                          <a:latin typeface="Arial" panose="020B0604020202020204" pitchFamily="34" charset="0"/>
                        </a:rPr>
                        <a:t>Project 3</a:t>
                      </a:r>
                      <a:endParaRPr lang="es-MX" sz="1600" b="0" i="0" dirty="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015144324"/>
                  </a:ext>
                </a:extLst>
              </a:tr>
            </a:tbl>
          </a:graphicData>
        </a:graphic>
      </p:graphicFrame>
      <p:sp>
        <p:nvSpPr>
          <p:cNvPr id="9" name="Rectangle 1">
            <a:extLst>
              <a:ext uri="{FF2B5EF4-FFF2-40B4-BE49-F238E27FC236}">
                <a16:creationId xmlns:a16="http://schemas.microsoft.com/office/drawing/2014/main" id="{14DC1888-DD94-E744-B835-0BEF42668D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r>
              <a:rPr lang="es-MX" b="1" dirty="0">
                <a:solidFill>
                  <a:schemeClr val="tx2">
                    <a:lumMod val="60000"/>
                    <a:lumOff val="40000"/>
                  </a:schemeClr>
                </a:solidFill>
              </a:rPr>
              <a:t> </a:t>
            </a:r>
            <a:r>
              <a:rPr lang="es-MX" b="1" dirty="0" err="1">
                <a:solidFill>
                  <a:schemeClr val="tx2">
                    <a:lumMod val="60000"/>
                    <a:lumOff val="40000"/>
                  </a:schemeClr>
                </a:solidFill>
              </a:rPr>
              <a:t>for</a:t>
            </a:r>
            <a:r>
              <a:rPr lang="es-MX" b="1" dirty="0">
                <a:solidFill>
                  <a:schemeClr val="tx2">
                    <a:lumMod val="60000"/>
                    <a:lumOff val="40000"/>
                  </a:schemeClr>
                </a:solidFill>
              </a:rPr>
              <a:t> E-</a:t>
            </a:r>
            <a:r>
              <a:rPr lang="es-MX" b="1" dirty="0" err="1">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382964729"/>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asignadas en escuela en red y participación en sesiones.</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val="10001"/>
                  </a:ext>
                </a:extLst>
              </a:tr>
              <a:tr h="370840">
                <a:tc>
                  <a:txBody>
                    <a:bodyPr/>
                    <a:lstStyle/>
                    <a:p>
                      <a:r>
                        <a:rPr lang="es-MX" sz="2800" dirty="0"/>
                        <a:t>Project</a:t>
                      </a:r>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3"/>
                  </a:ext>
                </a:extLst>
              </a:tr>
              <a:tr h="370840">
                <a:tc>
                  <a:txBody>
                    <a:bodyPr/>
                    <a:lstStyle/>
                    <a:p>
                      <a:r>
                        <a:rPr lang="es-MX" sz="2800" dirty="0"/>
                        <a:t>Platforms (Cambridge/ELL)</a:t>
                      </a:r>
                    </a:p>
                  </a:txBody>
                  <a:tcPr/>
                </a:tc>
                <a:tc>
                  <a:txBody>
                    <a:bodyPr/>
                    <a:lstStyle/>
                    <a:p>
                      <a:pPr algn="ctr"/>
                      <a:r>
                        <a:rPr lang="es-MX" sz="2800" b="1" dirty="0"/>
                        <a:t>20%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015663"/>
          </a:xfrm>
          <a:prstGeom prst="rect">
            <a:avLst/>
          </a:prstGeom>
          <a:noFill/>
        </p:spPr>
        <p:txBody>
          <a:bodyPr wrap="square" rtlCol="0">
            <a:spAutoFit/>
          </a:bodyPr>
          <a:lstStyle/>
          <a:p>
            <a:pPr algn="ctr"/>
            <a:r>
              <a:rPr lang="es-MX" sz="2000" b="1"/>
              <a:t>Attendance, 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9373" y="2248386"/>
            <a:ext cx="10962092" cy="3108543"/>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al término del semestre el estudiante obtenga una calificación de </a:t>
            </a:r>
            <a:r>
              <a:rPr lang="es-MX" sz="2800" b="1" dirty="0">
                <a:latin typeface="Arial" panose="020B0604020202020204" pitchFamily="34" charset="0"/>
                <a:cs typeface="Arial" panose="020B0604020202020204" pitchFamily="34" charset="0"/>
              </a:rPr>
              <a:t>6 o inferior y  no haya cumplido con los lineamientos establecidos (asistencia y acreditación del curso)</a:t>
            </a:r>
            <a:r>
              <a:rPr lang="es-MX" sz="2800" dirty="0">
                <a:latin typeface="Arial" panose="020B0604020202020204" pitchFamily="34" charset="0"/>
                <a:cs typeface="Arial" panose="020B0604020202020204" pitchFamily="34" charset="0"/>
              </a:rPr>
              <a:t>, este deberá asistir a un </a:t>
            </a:r>
            <a:r>
              <a:rPr lang="es-MX" sz="2800" dirty="0">
                <a:highlight>
                  <a:srgbClr val="FFFF00"/>
                </a:highlight>
                <a:latin typeface="Arial" panose="020B0604020202020204" pitchFamily="34" charset="0"/>
                <a:cs typeface="Arial" panose="020B0604020202020204" pitchFamily="34" charset="0"/>
              </a:rPr>
              <a:t>curso de regularización que se llevará a cabo durante el período vacacional</a:t>
            </a:r>
            <a:r>
              <a:rPr lang="es-MX" sz="2800" dirty="0">
                <a:latin typeface="Arial" panose="020B0604020202020204" pitchFamily="34" charset="0"/>
                <a:cs typeface="Arial" panose="020B0604020202020204" pitchFamily="34" charset="0"/>
              </a:rPr>
              <a:t>. Este curso es de carácter </a:t>
            </a:r>
            <a:r>
              <a:rPr lang="es-MX" sz="2800" b="1" u="sng" dirty="0">
                <a:latin typeface="Arial" panose="020B0604020202020204" pitchFamily="34" charset="0"/>
                <a:cs typeface="Arial" panose="020B0604020202020204" pitchFamily="34" charset="0"/>
              </a:rPr>
              <a:t>obligatorio y es requisito indispensable para llevar a cabo el proceso de re-inscripción al próximo semestre</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98705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136663"/>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 (if you </a:t>
            </a:r>
            <a:r>
              <a:rPr lang="en-US" sz="2000">
                <a:solidFill>
                  <a:prstClr val="black"/>
                </a:solidFill>
                <a:latin typeface="Arial" panose="020B0604020202020204" pitchFamily="34" charset="0"/>
                <a:cs typeface="Arial" panose="020B0604020202020204" pitchFamily="34" charset="0"/>
              </a:rPr>
              <a:t>arrive more than 10 </a:t>
            </a:r>
            <a:r>
              <a:rPr lang="en-US" sz="2000" dirty="0">
                <a:solidFill>
                  <a:prstClr val="black"/>
                </a:solidFill>
                <a:latin typeface="Arial" panose="020B0604020202020204" pitchFamily="34" charset="0"/>
                <a:cs typeface="Arial" panose="020B0604020202020204" pitchFamily="34" charset="0"/>
              </a:rPr>
              <a:t>minutes late, it will count as </a:t>
            </a:r>
            <a:r>
              <a:rPr lang="en-US" sz="2000">
                <a:solidFill>
                  <a:prstClr val="black"/>
                </a:solidFill>
                <a:latin typeface="Arial" panose="020B0604020202020204" pitchFamily="34" charset="0"/>
                <a:cs typeface="Arial" panose="020B0604020202020204" pitchFamily="34" charset="0"/>
              </a:rPr>
              <a:t>an absence)</a:t>
            </a:r>
            <a:endParaRPr lang="en-US" sz="2000" dirty="0">
              <a:solidFill>
                <a:prstClr val="black"/>
              </a:solidFill>
              <a:latin typeface="Arial" panose="020B0604020202020204" pitchFamily="34" charset="0"/>
              <a:cs typeface="Arial" panose="020B0604020202020204" pitchFamily="34" charset="0"/>
            </a:endParaRP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Eat during the class.</a:t>
            </a:r>
          </a:p>
          <a:p>
            <a:pPr lvl="0" algn="just"/>
            <a:r>
              <a:rPr lang="en-US" sz="2000" dirty="0">
                <a:solidFill>
                  <a:prstClr val="black"/>
                </a:solidFill>
                <a:latin typeface="Arial" panose="020B0604020202020204" pitchFamily="34" charset="0"/>
                <a:cs typeface="Arial" panose="020B0604020202020204" pitchFamily="34" charset="0"/>
              </a:rPr>
              <a:t>Perform activities not related to the English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a:t>
            </a: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fontScale="90000"/>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B1</a:t>
            </a:r>
            <a:br>
              <a:rPr lang="es-ES" b="1" dirty="0">
                <a:solidFill>
                  <a:schemeClr val="tx2">
                    <a:lumMod val="60000"/>
                    <a:lumOff val="40000"/>
                  </a:schemeClr>
                </a:solidFill>
              </a:rPr>
            </a:br>
            <a:br>
              <a:rPr lang="es-ES" b="1" dirty="0">
                <a:solidFill>
                  <a:schemeClr val="tx2">
                    <a:lumMod val="60000"/>
                    <a:lumOff val="40000"/>
                  </a:schemeClr>
                </a:solidFill>
              </a:rPr>
            </a:br>
            <a:r>
              <a:rPr lang="es-MX" sz="4800" b="1" dirty="0">
                <a:solidFill>
                  <a:schemeClr val="tx2">
                    <a:lumMod val="60000"/>
                    <a:lumOff val="40000"/>
                  </a:schemeClr>
                </a:solidFill>
                <a:latin typeface="Arial" panose="020B0604020202020204" pitchFamily="34" charset="0"/>
                <a:cs typeface="Arial" panose="020B0604020202020204" pitchFamily="34" charset="0"/>
              </a:rPr>
              <a:t>Opening New Global Perspectives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a:latin typeface="Arial" panose="020B0604020202020204" pitchFamily="34" charset="0"/>
                <a:cs typeface="Arial" panose="020B0604020202020204" pitchFamily="34" charset="0"/>
              </a:rPr>
              <a:t>Cristina Aracely Alvarado </a:t>
            </a:r>
            <a:r>
              <a:rPr lang="en-US" dirty="0" err="1">
                <a:latin typeface="Arial" panose="020B0604020202020204" pitchFamily="34" charset="0"/>
                <a:cs typeface="Arial" panose="020B0604020202020204" pitchFamily="34" charset="0"/>
              </a:rPr>
              <a:t>Chavarría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a:solidFill>
                  <a:prstClr val="black"/>
                </a:solidFill>
                <a:latin typeface="Arial" panose="020B0604020202020204" pitchFamily="34" charset="0"/>
                <a:cs typeface="Arial" panose="020B0604020202020204" pitchFamily="34" charset="0"/>
              </a:rPr>
              <a:t>Term: </a:t>
            </a:r>
            <a:r>
              <a:rPr lang="es-MX" altLang="es-ES" dirty="0">
                <a:solidFill>
                  <a:prstClr val="black"/>
                </a:solidFill>
                <a:latin typeface="Arial" panose="020B0604020202020204" pitchFamily="34" charset="0"/>
                <a:cs typeface="Arial" panose="020B0604020202020204" pitchFamily="34" charset="0"/>
              </a:rPr>
              <a:t>August – January 2022</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371922" y="5146357"/>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a:extLst>
              <a:ext uri="{FF2B5EF4-FFF2-40B4-BE49-F238E27FC236}">
                <a16:creationId xmlns:a16="http://schemas.microsoft.com/office/drawing/2014/main" id="{637D0499-4BB1-BF44-A2F0-06A34C728B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 name="Imagen 1">
            <a:extLst>
              <a:ext uri="{FF2B5EF4-FFF2-40B4-BE49-F238E27FC236}">
                <a16:creationId xmlns:a16="http://schemas.microsoft.com/office/drawing/2014/main" id="{AA496919-189A-1D40-9639-1C7C060376B6}"/>
              </a:ext>
            </a:extLst>
          </p:cNvPr>
          <p:cNvPicPr>
            <a:picLocks noChangeAspect="1"/>
          </p:cNvPicPr>
          <p:nvPr/>
        </p:nvPicPr>
        <p:blipFill>
          <a:blip r:embed="rId3"/>
          <a:stretch>
            <a:fillRect/>
          </a:stretch>
        </p:blipFill>
        <p:spPr>
          <a:xfrm>
            <a:off x="63076" y="2711610"/>
            <a:ext cx="12085070" cy="1768950"/>
          </a:xfrm>
          <a:prstGeom prst="rect">
            <a:avLst/>
          </a:prstGeom>
        </p:spPr>
      </p:pic>
    </p:spTree>
    <p:extLst>
      <p:ext uri="{BB962C8B-B14F-4D97-AF65-F5344CB8AC3E}">
        <p14:creationId xmlns:p14="http://schemas.microsoft.com/office/powerpoint/2010/main" val="16105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9543</TotalTime>
  <Words>964</Words>
  <Application>Microsoft Macintosh PowerPoint</Application>
  <PresentationFormat>Panorámica</PresentationFormat>
  <Paragraphs>109</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vt:lpstr>
      <vt:lpstr>Office Theme</vt:lpstr>
      <vt:lpstr>Presentación de PowerPoint</vt:lpstr>
      <vt:lpstr>Escuela Normal de Educación Preescolar  English B1  Opening New Global Perspectives</vt:lpstr>
      <vt:lpstr>Course Progression</vt:lpstr>
      <vt:lpstr>Presentación de PowerPoint</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Cristina Alvarado</cp:lastModifiedBy>
  <cp:revision>187</cp:revision>
  <dcterms:created xsi:type="dcterms:W3CDTF">2018-08-18T02:13:40Z</dcterms:created>
  <dcterms:modified xsi:type="dcterms:W3CDTF">2022-08-22T17:21:02Z</dcterms:modified>
</cp:coreProperties>
</file>