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258" r:id="rId5"/>
    <p:sldId id="259" r:id="rId6"/>
    <p:sldId id="260" r:id="rId7"/>
    <p:sldId id="261" r:id="rId8"/>
    <p:sldId id="267" r:id="rId9"/>
    <p:sldId id="262" r:id="rId10"/>
    <p:sldId id="263" r:id="rId11"/>
    <p:sldId id="264" r:id="rId12"/>
    <p:sldId id="268" r:id="rId13"/>
    <p:sldId id="279" r:id="rId14"/>
    <p:sldId id="270" r:id="rId1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5AC1D13-957E-4D62-962E-A88727B80430}" v="74" dt="2021-08-23T17:21:06.0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ED91B9-DAC9-422D-83F8-980B3D100077}" type="datetimeFigureOut">
              <a:rPr lang="es-ES" smtClean="0"/>
              <a:pPr/>
              <a:t>10/02/2023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E8AF08-C8D3-4171-8F41-11BFE63AC785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0757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1</a:t>
            </a:fld>
            <a:endParaRPr lang="es-E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10</a:t>
            </a:fld>
            <a:endParaRPr lang="es-E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11</a:t>
            </a:fld>
            <a:endParaRPr lang="es-E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2</a:t>
            </a:fld>
            <a:endParaRPr lang="es-E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3</a:t>
            </a:fld>
            <a:endParaRPr lang="es-E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4</a:t>
            </a:fld>
            <a:endParaRPr lang="es-E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5</a:t>
            </a:fld>
            <a:endParaRPr lang="es-E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6</a:t>
            </a:fld>
            <a:endParaRPr lang="es-E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7</a:t>
            </a:fld>
            <a:endParaRPr lang="es-E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8</a:t>
            </a:fld>
            <a:endParaRPr lang="es-E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9</a:t>
            </a:fld>
            <a:endParaRPr lang="es-E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A763-8FD4-456D-AA35-47A5D21FC11F}" type="datetimeFigureOut">
              <a:rPr lang="es-ES" smtClean="0"/>
              <a:pPr/>
              <a:t>10/02/2023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B592-3AE7-49C3-B015-CFB014507C69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98822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A763-8FD4-456D-AA35-47A5D21FC11F}" type="datetimeFigureOut">
              <a:rPr lang="es-ES" smtClean="0"/>
              <a:pPr/>
              <a:t>10/02/2023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B592-3AE7-49C3-B015-CFB014507C69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8712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A763-8FD4-456D-AA35-47A5D21FC11F}" type="datetimeFigureOut">
              <a:rPr lang="es-ES" smtClean="0"/>
              <a:pPr/>
              <a:t>10/02/2023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B592-3AE7-49C3-B015-CFB014507C69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88956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A763-8FD4-456D-AA35-47A5D21FC11F}" type="datetimeFigureOut">
              <a:rPr lang="es-ES" smtClean="0"/>
              <a:pPr/>
              <a:t>10/02/2023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B592-3AE7-49C3-B015-CFB014507C69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33938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A763-8FD4-456D-AA35-47A5D21FC11F}" type="datetimeFigureOut">
              <a:rPr lang="es-ES" smtClean="0"/>
              <a:pPr/>
              <a:t>10/02/2023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B592-3AE7-49C3-B015-CFB014507C69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89067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A763-8FD4-456D-AA35-47A5D21FC11F}" type="datetimeFigureOut">
              <a:rPr lang="es-ES" smtClean="0"/>
              <a:pPr/>
              <a:t>10/02/2023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B592-3AE7-49C3-B015-CFB014507C69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05675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A763-8FD4-456D-AA35-47A5D21FC11F}" type="datetimeFigureOut">
              <a:rPr lang="es-ES" smtClean="0"/>
              <a:pPr/>
              <a:t>10/02/2023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B592-3AE7-49C3-B015-CFB014507C69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40009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A763-8FD4-456D-AA35-47A5D21FC11F}" type="datetimeFigureOut">
              <a:rPr lang="es-ES" smtClean="0"/>
              <a:pPr/>
              <a:t>10/02/2023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B592-3AE7-49C3-B015-CFB014507C69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97942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A763-8FD4-456D-AA35-47A5D21FC11F}" type="datetimeFigureOut">
              <a:rPr lang="es-ES" smtClean="0"/>
              <a:pPr/>
              <a:t>10/02/2023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B592-3AE7-49C3-B015-CFB014507C69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20153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A763-8FD4-456D-AA35-47A5D21FC11F}" type="datetimeFigureOut">
              <a:rPr lang="es-ES" smtClean="0"/>
              <a:pPr/>
              <a:t>10/02/2023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B592-3AE7-49C3-B015-CFB014507C69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6745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A763-8FD4-456D-AA35-47A5D21FC11F}" type="datetimeFigureOut">
              <a:rPr lang="es-ES" smtClean="0"/>
              <a:pPr/>
              <a:t>10/02/2023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B592-3AE7-49C3-B015-CFB014507C69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72609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FA763-8FD4-456D-AA35-47A5D21FC11F}" type="datetimeFigureOut">
              <a:rPr lang="es-ES" smtClean="0"/>
              <a:pPr/>
              <a:t>10/02/2023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2B592-3AE7-49C3-B015-CFB014507C69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63469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 dirty="0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45083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 dirty="0">
                <a:solidFill>
                  <a:prstClr val="black"/>
                </a:solidFill>
              </a:rPr>
              <a:t>V00/102017</a:t>
            </a:r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500166" y="857232"/>
            <a:ext cx="7056784" cy="480131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s-MX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Normal de Educación Preescolar</a:t>
            </a:r>
          </a:p>
          <a:p>
            <a:pPr algn="ctr"/>
            <a:endParaRPr lang="es-MX" sz="2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ES_tradnl" sz="2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_tradnl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“PROGRAMA INSTITUCIONAL DE TUTORÍA EDUCATIVA PARA LAS ESCUELAS NORMALES DEL ESTADO DE COAHUILA DE ZARAGOZA ”</a:t>
            </a:r>
          </a:p>
          <a:p>
            <a:pPr algn="ctr"/>
            <a:endParaRPr lang="es-ES_tradnl" sz="2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_tradnl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PITEENC</a:t>
            </a: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r>
              <a:rPr lang="es-ES_tradnl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1ER SEMESTRE</a:t>
            </a:r>
          </a:p>
          <a:p>
            <a:pPr algn="ctr"/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PROFRA. CELIA OLIVIA CHAPA MONTALVO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12134566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45083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 dirty="0">
                <a:solidFill>
                  <a:prstClr val="black"/>
                </a:solidFill>
              </a:rPr>
              <a:t>V00/102017</a:t>
            </a:r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475656" y="1484784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219681" y="692696"/>
            <a:ext cx="73127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MX" b="1" dirty="0">
              <a:solidFill>
                <a:prstClr val="black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1403648" y="1028343"/>
            <a:ext cx="655272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REGLAMENTO DE LA CLASE</a:t>
            </a:r>
          </a:p>
          <a:p>
            <a:pPr algn="just"/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- Llegar puntualmente a la clase.</a:t>
            </a:r>
          </a:p>
          <a:p>
            <a:pPr algn="just"/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- Traer  en cada clase los materiales  solicitados (cuaderno, lecturas, tareas, etc.), de lo contrario se aplicará las falta correspondiente. </a:t>
            </a:r>
          </a:p>
          <a:p>
            <a:pPr algn="just"/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- Entregar en tiempo trabajos y tareas, no se aceptan trabajos fuera de tiempo, sólo si están justificadas las faltas. </a:t>
            </a:r>
          </a:p>
          <a:p>
            <a:pPr algn="just"/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- La evaluación final de cada bimestre quedará sujeta a la </a:t>
            </a: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buena actitud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, disposición y </a:t>
            </a: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respeto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en cada sesión, hacia el </a:t>
            </a: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docente y compañeros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, de ser lo contrario automáticamente pasará a una evaluación menor o  reprobatoria.</a:t>
            </a:r>
          </a:p>
        </p:txBody>
      </p:sp>
    </p:spTree>
    <p:extLst>
      <p:ext uri="{BB962C8B-B14F-4D97-AF65-F5344CB8AC3E}">
        <p14:creationId xmlns:p14="http://schemas.microsoft.com/office/powerpoint/2010/main" val="29350399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 dirty="0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45083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 dirty="0">
                <a:solidFill>
                  <a:prstClr val="black"/>
                </a:solidFill>
              </a:rPr>
              <a:t>V00/102017</a:t>
            </a:r>
            <a:endParaRPr lang="es-ES" sz="1000" dirty="0">
              <a:solidFill>
                <a:prstClr val="black"/>
              </a:solidFill>
            </a:endParaRPr>
          </a:p>
          <a:p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475656" y="1484784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219681" y="692696"/>
            <a:ext cx="73127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MX" b="1" dirty="0">
              <a:solidFill>
                <a:prstClr val="black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857224" y="2571744"/>
            <a:ext cx="779091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48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¡Gracias por su atención !</a:t>
            </a:r>
          </a:p>
        </p:txBody>
      </p:sp>
    </p:spTree>
    <p:extLst>
      <p:ext uri="{BB962C8B-B14F-4D97-AF65-F5344CB8AC3E}">
        <p14:creationId xmlns:p14="http://schemas.microsoft.com/office/powerpoint/2010/main" val="2203349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 dirty="0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45083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 dirty="0">
                <a:solidFill>
                  <a:prstClr val="black"/>
                </a:solidFill>
              </a:rPr>
              <a:t>V00/102017</a:t>
            </a:r>
            <a:endParaRPr lang="es-ES" sz="1000" dirty="0">
              <a:solidFill>
                <a:prstClr val="black"/>
              </a:solidFill>
            </a:endParaRPr>
          </a:p>
          <a:p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219681" y="692696"/>
            <a:ext cx="7312759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 dirty="0"/>
          </a:p>
          <a:p>
            <a:pPr algn="ctr"/>
            <a:r>
              <a:rPr lang="es-MX" sz="2400" b="1" dirty="0">
                <a:latin typeface="Arial" pitchFamily="34" charset="0"/>
                <a:cs typeface="Arial" pitchFamily="34" charset="0"/>
              </a:rPr>
              <a:t>ENFOQUE</a:t>
            </a:r>
          </a:p>
          <a:p>
            <a:pPr algn="ctr"/>
            <a:endParaRPr lang="es-MX" sz="24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400" b="1" dirty="0">
                <a:latin typeface="Arial" pitchFamily="34" charset="0"/>
                <a:cs typeface="Arial" pitchFamily="34" charset="0"/>
              </a:rPr>
              <a:t>Basado en el desarrollo de competencias.</a:t>
            </a:r>
          </a:p>
          <a:p>
            <a:pPr algn="ctr"/>
            <a:r>
              <a:rPr lang="es-MX" sz="2400" b="1" dirty="0">
                <a:latin typeface="Arial" pitchFamily="34" charset="0"/>
                <a:cs typeface="Arial" pitchFamily="34" charset="0"/>
              </a:rPr>
              <a:t>Centrado en el aprendizaje y</a:t>
            </a:r>
          </a:p>
          <a:p>
            <a:pPr algn="ctr"/>
            <a:r>
              <a:rPr lang="es-MX" sz="2400" b="1" dirty="0">
                <a:latin typeface="Arial" pitchFamily="34" charset="0"/>
                <a:cs typeface="Arial" pitchFamily="34" charset="0"/>
              </a:rPr>
              <a:t>Aprendizaje colaborativo.</a:t>
            </a:r>
          </a:p>
          <a:p>
            <a:pPr algn="ctr"/>
            <a:endParaRPr lang="es-MX" b="1" dirty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s-MX" dirty="0">
                <a:latin typeface="Arial" pitchFamily="34" charset="0"/>
                <a:cs typeface="Arial" pitchFamily="34" charset="0"/>
              </a:rPr>
              <a:t>    </a:t>
            </a:r>
            <a:r>
              <a:rPr lang="es-MX" sz="2000" dirty="0">
                <a:latin typeface="Arial" pitchFamily="34" charset="0"/>
                <a:cs typeface="Arial" pitchFamily="34" charset="0"/>
              </a:rPr>
              <a:t>La competencia es una capacidad que, no sólo se tiene o se adquiere, sino que se </a:t>
            </a:r>
            <a:r>
              <a:rPr lang="es-MX" sz="2000" u="sng" dirty="0">
                <a:latin typeface="Arial" pitchFamily="34" charset="0"/>
                <a:cs typeface="Arial" pitchFamily="34" charset="0"/>
              </a:rPr>
              <a:t>muestra y se demuestra</a:t>
            </a:r>
            <a:r>
              <a:rPr lang="es-MX" sz="2000" dirty="0">
                <a:latin typeface="Arial" pitchFamily="34" charset="0"/>
                <a:cs typeface="Arial" pitchFamily="34" charset="0"/>
              </a:rPr>
              <a:t>, es operativa, y por tanto, debe responder a las demandas que en determinado momento pueden hacerse a quienes las poseen. También se pone en práctica, en movimiento, frente a determinadas demandas del contexto. </a:t>
            </a:r>
          </a:p>
          <a:p>
            <a:pPr algn="ctr"/>
            <a:endParaRPr lang="es-MX" b="1" dirty="0"/>
          </a:p>
          <a:p>
            <a:pPr algn="ctr"/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463490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 dirty="0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642910" y="6215082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 dirty="0">
                <a:solidFill>
                  <a:prstClr val="black"/>
                </a:solidFill>
              </a:rPr>
              <a:t>V00/102017</a:t>
            </a:r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475656" y="1484784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39553" y="692696"/>
            <a:ext cx="8280919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 dirty="0">
              <a:solidFill>
                <a:prstClr val="black"/>
              </a:solidFill>
            </a:endParaRPr>
          </a:p>
          <a:p>
            <a:pPr algn="ctr"/>
            <a:endParaRPr lang="es-ES_tradnl" b="1" dirty="0"/>
          </a:p>
          <a:p>
            <a:pPr algn="ctr"/>
            <a:r>
              <a:rPr lang="es-ES_tradnl" sz="2800" b="1" dirty="0">
                <a:latin typeface="Arial" pitchFamily="34" charset="0"/>
                <a:cs typeface="Arial" pitchFamily="34" charset="0"/>
              </a:rPr>
              <a:t>OBJETIVOS</a:t>
            </a:r>
            <a:r>
              <a:rPr lang="es-MX" sz="2800" b="1" dirty="0">
                <a:latin typeface="Arial" pitchFamily="34" charset="0"/>
                <a:cs typeface="Arial" pitchFamily="34" charset="0"/>
              </a:rPr>
              <a:t> QUE SE PRETENDEN CON LA OPERACIÓN DEL PITEENC:</a:t>
            </a:r>
            <a:r>
              <a:rPr lang="es-ES_tradnl" sz="2800" b="1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just"/>
            <a:r>
              <a:rPr lang="es-MX" sz="2000" cap="none" dirty="0">
                <a:latin typeface="Arial" panose="020B0604020202020204" pitchFamily="34" charset="0"/>
                <a:cs typeface="Arial" panose="020B0604020202020204" pitchFamily="34" charset="0"/>
              </a:rPr>
              <a:t>Favorecer el Desarrollo Integral de la Persona.</a:t>
            </a:r>
          </a:p>
          <a:p>
            <a:pPr algn="just"/>
            <a:endParaRPr lang="es-MX" sz="2000" cap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2000" cap="none" dirty="0">
                <a:latin typeface="Arial" panose="020B0604020202020204" pitchFamily="34" charset="0"/>
                <a:cs typeface="Arial" panose="020B0604020202020204" pitchFamily="34" charset="0"/>
              </a:rPr>
              <a:t>Desarrollar Competencias para la vida, atendiendo al contexto real y su entorno para la adquisición de aprendizajes significativos.</a:t>
            </a:r>
          </a:p>
          <a:p>
            <a:pPr algn="just"/>
            <a:endParaRPr lang="es-MX" sz="2000" cap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2000" cap="none" dirty="0">
                <a:latin typeface="Arial" panose="020B0604020202020204" pitchFamily="34" charset="0"/>
                <a:cs typeface="Arial" panose="020B0604020202020204" pitchFamily="34" charset="0"/>
              </a:rPr>
              <a:t>Prevenir Dificultades de aprendizaje: reprobación, deserción, fracaso y/o inadaptación escolar.</a:t>
            </a:r>
          </a:p>
          <a:p>
            <a:pPr algn="just"/>
            <a:endParaRPr lang="es-MX" sz="2000" cap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2000" cap="none" dirty="0">
                <a:latin typeface="Arial" panose="020B0604020202020204" pitchFamily="34" charset="0"/>
                <a:cs typeface="Arial" panose="020B0604020202020204" pitchFamily="34" charset="0"/>
              </a:rPr>
              <a:t>Elevar el nivel de logro de los estudiantes.</a:t>
            </a:r>
          </a:p>
          <a:p>
            <a:pPr algn="just"/>
            <a:endParaRPr lang="es-MX" sz="2000" cap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2000" cap="none" dirty="0">
                <a:latin typeface="Arial" panose="020B0604020202020204" pitchFamily="34" charset="0"/>
                <a:cs typeface="Arial" panose="020B0604020202020204" pitchFamily="34" charset="0"/>
              </a:rPr>
              <a:t>Contribuir a la adecuada relación e interacción entre los distintos integrantes de la comunidad educativa.</a:t>
            </a:r>
          </a:p>
          <a:p>
            <a:pPr algn="ctr"/>
            <a:endParaRPr lang="es-MX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204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 dirty="0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45083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 dirty="0">
                <a:solidFill>
                  <a:prstClr val="black"/>
                </a:solidFill>
              </a:rPr>
              <a:t>V00/102017</a:t>
            </a:r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475656" y="1484784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219681" y="692696"/>
            <a:ext cx="73127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MX" b="1" dirty="0">
              <a:solidFill>
                <a:prstClr val="black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1785918" y="785794"/>
            <a:ext cx="778674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800" b="1" dirty="0">
                <a:latin typeface="Arial" pitchFamily="34" charset="0"/>
                <a:cs typeface="Arial" pitchFamily="34" charset="0"/>
              </a:rPr>
              <a:t>CARACTERÍSTICAS DE LA ATENCIÓN</a:t>
            </a:r>
          </a:p>
          <a:p>
            <a:pPr algn="ctr"/>
            <a:r>
              <a:rPr lang="es-MX" sz="2800" b="1" dirty="0">
                <a:latin typeface="Arial" pitchFamily="34" charset="0"/>
                <a:cs typeface="Arial" pitchFamily="34" charset="0"/>
              </a:rPr>
              <a:t> DEL  PITEENC.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1285852" y="2136338"/>
            <a:ext cx="724658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ES" sz="2400" b="1" i="1" dirty="0">
                <a:latin typeface="Arial" pitchFamily="34" charset="0"/>
                <a:cs typeface="Arial" pitchFamily="34" charset="0"/>
              </a:rPr>
              <a:t>Personalizada:  </a:t>
            </a:r>
            <a:r>
              <a:rPr lang="es-ES" sz="2400" dirty="0">
                <a:latin typeface="Arial" pitchFamily="34" charset="0"/>
                <a:cs typeface="Arial" pitchFamily="34" charset="0"/>
              </a:rPr>
              <a:t>Relación directa y confidencial con el alumno. </a:t>
            </a:r>
          </a:p>
          <a:p>
            <a:pPr algn="just">
              <a:buNone/>
            </a:pPr>
            <a:endParaRPr lang="es-ES" sz="2400" dirty="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s-ES" sz="2400" b="1" i="1" dirty="0">
                <a:latin typeface="Arial" pitchFamily="34" charset="0"/>
                <a:cs typeface="Arial" pitchFamily="34" charset="0"/>
              </a:rPr>
              <a:t>Planificada: </a:t>
            </a:r>
            <a:r>
              <a:rPr lang="es-ES" sz="2400" dirty="0">
                <a:latin typeface="Arial" pitchFamily="34" charset="0"/>
                <a:cs typeface="Arial" pitchFamily="34" charset="0"/>
              </a:rPr>
              <a:t>actividades organizadas de modo sistemático.</a:t>
            </a:r>
          </a:p>
          <a:p>
            <a:pPr algn="just">
              <a:buNone/>
            </a:pPr>
            <a:endParaRPr lang="es-ES" sz="2400" dirty="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s-ES" sz="2400" b="1" i="1" dirty="0">
                <a:latin typeface="Arial" pitchFamily="34" charset="0"/>
                <a:cs typeface="Arial" pitchFamily="34" charset="0"/>
              </a:rPr>
              <a:t>Continua</a:t>
            </a:r>
            <a:r>
              <a:rPr lang="es-ES" sz="2400" dirty="0">
                <a:latin typeface="Arial" pitchFamily="34" charset="0"/>
                <a:cs typeface="Arial" pitchFamily="34" charset="0"/>
              </a:rPr>
              <a:t>: encuentro regular y permanente, definido en tiempo y espacio entre el tutor y tutorado (s). </a:t>
            </a:r>
          </a:p>
        </p:txBody>
      </p:sp>
    </p:spTree>
    <p:extLst>
      <p:ext uri="{BB962C8B-B14F-4D97-AF65-F5344CB8AC3E}">
        <p14:creationId xmlns:p14="http://schemas.microsoft.com/office/powerpoint/2010/main" val="1977976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 dirty="0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45083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928662" y="6143644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 dirty="0">
                <a:solidFill>
                  <a:prstClr val="black"/>
                </a:solidFill>
              </a:rPr>
              <a:t>V00/102017</a:t>
            </a:r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475656" y="1484784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219681" y="692696"/>
            <a:ext cx="73127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MX" b="1" dirty="0">
              <a:solidFill>
                <a:prstClr val="black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1714480" y="714356"/>
            <a:ext cx="778674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800" b="1" dirty="0">
                <a:latin typeface="Arial" pitchFamily="34" charset="0"/>
                <a:cs typeface="Arial" pitchFamily="34" charset="0"/>
              </a:rPr>
              <a:t>CARACTERÍSTICAS DE LA ATENCIÓN</a:t>
            </a:r>
          </a:p>
          <a:p>
            <a:pPr algn="ctr"/>
            <a:r>
              <a:rPr lang="es-MX" sz="2800" b="1" dirty="0">
                <a:latin typeface="Arial" pitchFamily="34" charset="0"/>
                <a:cs typeface="Arial" pitchFamily="34" charset="0"/>
              </a:rPr>
              <a:t> DEL  PITEENC.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1214414" y="2000240"/>
            <a:ext cx="760605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ES" sz="2400" b="1" i="1" dirty="0">
                <a:latin typeface="Arial" pitchFamily="34" charset="0"/>
                <a:cs typeface="Arial" pitchFamily="34" charset="0"/>
              </a:rPr>
              <a:t>Intencionada: </a:t>
            </a:r>
            <a:r>
              <a:rPr lang="es-ES" sz="2400" dirty="0">
                <a:latin typeface="Arial" pitchFamily="34" charset="0"/>
                <a:cs typeface="Arial" pitchFamily="34" charset="0"/>
              </a:rPr>
              <a:t>identifica necesidades de formación y/o aspectos problema para eficientar el desempeño y logro académico de los estudiantes.</a:t>
            </a:r>
          </a:p>
          <a:p>
            <a:pPr lvl="0" algn="just"/>
            <a:endParaRPr lang="es-ES" sz="2400" dirty="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s-ES" sz="2400" b="1" i="1" dirty="0">
                <a:latin typeface="Arial" pitchFamily="34" charset="0"/>
                <a:cs typeface="Arial" pitchFamily="34" charset="0"/>
              </a:rPr>
              <a:t>Preventiva: </a:t>
            </a:r>
            <a:r>
              <a:rPr lang="es-ES" sz="2400" dirty="0">
                <a:latin typeface="Arial" pitchFamily="34" charset="0"/>
                <a:cs typeface="Arial" pitchFamily="34" charset="0"/>
              </a:rPr>
              <a:t>Anticipa la presencia de situaciones de riesgo en los estudiantes.</a:t>
            </a:r>
          </a:p>
          <a:p>
            <a:pPr lvl="0" algn="just"/>
            <a:endParaRPr lang="es-ES" sz="2400" dirty="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s-ES" sz="2400" b="1" i="1" dirty="0">
                <a:latin typeface="Arial" pitchFamily="34" charset="0"/>
                <a:cs typeface="Arial" pitchFamily="34" charset="0"/>
              </a:rPr>
              <a:t>Resolutiva:  </a:t>
            </a:r>
            <a:r>
              <a:rPr lang="es-ES" sz="2400" dirty="0">
                <a:latin typeface="Arial" pitchFamily="34" charset="0"/>
                <a:cs typeface="Arial" pitchFamily="34" charset="0"/>
              </a:rPr>
              <a:t>intervención y participación de diferentes dependencias de la institución  y en caso necesario,  derivación a espacios profesionalizados para la atención de situaciones específicas. </a:t>
            </a:r>
          </a:p>
        </p:txBody>
      </p:sp>
    </p:spTree>
    <p:extLst>
      <p:ext uri="{BB962C8B-B14F-4D97-AF65-F5344CB8AC3E}">
        <p14:creationId xmlns:p14="http://schemas.microsoft.com/office/powerpoint/2010/main" val="1977976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 dirty="0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45083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 dirty="0">
                <a:solidFill>
                  <a:prstClr val="black"/>
                </a:solidFill>
              </a:rPr>
              <a:t>V00/102017</a:t>
            </a:r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475656" y="1484784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219681" y="692696"/>
            <a:ext cx="73127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MX" b="1" dirty="0">
              <a:solidFill>
                <a:prstClr val="black"/>
              </a:solidFill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1785918" y="2000240"/>
            <a:ext cx="4572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s-ES" sz="2400" b="1" dirty="0">
                <a:latin typeface="Arial" pitchFamily="34" charset="0"/>
                <a:cs typeface="Arial" pitchFamily="34" charset="0"/>
              </a:rPr>
              <a:t>Tutoría de Grupo.</a:t>
            </a:r>
          </a:p>
          <a:p>
            <a:pPr algn="just"/>
            <a:endParaRPr lang="es-ES" sz="24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400" b="1" dirty="0">
                <a:latin typeface="Arial" pitchFamily="34" charset="0"/>
                <a:cs typeface="Arial" pitchFamily="34" charset="0"/>
              </a:rPr>
              <a:t>Tutoría en pequeños grupos.</a:t>
            </a:r>
          </a:p>
          <a:p>
            <a:pPr algn="just"/>
            <a:endParaRPr lang="es-ES" sz="24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400" b="1" dirty="0">
                <a:latin typeface="Arial" pitchFamily="34" charset="0"/>
                <a:cs typeface="Arial" pitchFamily="34" charset="0"/>
              </a:rPr>
              <a:t>Tutoría individual.</a:t>
            </a:r>
          </a:p>
          <a:p>
            <a:pPr algn="just"/>
            <a:endParaRPr lang="es-ES" sz="24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400" b="1" dirty="0">
                <a:latin typeface="Arial" pitchFamily="34" charset="0"/>
                <a:cs typeface="Arial" pitchFamily="34" charset="0"/>
              </a:rPr>
              <a:t>Tutoría de pares.</a:t>
            </a:r>
            <a:endParaRPr lang="es-E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3071802" y="1071546"/>
            <a:ext cx="402924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3200" b="1" dirty="0">
                <a:latin typeface="Arial" pitchFamily="34" charset="0"/>
                <a:cs typeface="Arial" pitchFamily="34" charset="0"/>
              </a:rPr>
              <a:t>TIPOS DE TUTORÍA</a:t>
            </a:r>
            <a:endParaRPr lang="es-ES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976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 dirty="0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45083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 dirty="0">
                <a:solidFill>
                  <a:prstClr val="black"/>
                </a:solidFill>
              </a:rPr>
              <a:t>V00/102017</a:t>
            </a:r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475656" y="1484784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219681" y="692696"/>
            <a:ext cx="73127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MX" b="1" dirty="0">
              <a:solidFill>
                <a:prstClr val="black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2714612" y="1000108"/>
            <a:ext cx="37748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800" b="1" dirty="0">
                <a:latin typeface="Arial" pitchFamily="34" charset="0"/>
                <a:cs typeface="Arial" pitchFamily="34" charset="0"/>
              </a:rPr>
              <a:t>TUTORÍA DE GRUPO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642910" y="1859340"/>
            <a:ext cx="735811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dirty="0">
                <a:latin typeface="Arial" pitchFamily="34" charset="0"/>
                <a:cs typeface="Arial" pitchFamily="34" charset="0"/>
              </a:rPr>
              <a:t>Este tipo de intervención la recibirán el total de los grupos que integran la  licenciatura DE EDUCACIÓN PREESCOLAR. de acuerdo a las líneas de acción/temas que integran el Programa Institucional de Tutoría. </a:t>
            </a:r>
          </a:p>
          <a:p>
            <a:pPr algn="just">
              <a:buNone/>
            </a:pPr>
            <a:endParaRPr lang="es-ES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400" dirty="0">
                <a:latin typeface="Arial" pitchFamily="34" charset="0"/>
                <a:cs typeface="Arial" pitchFamily="34" charset="0"/>
              </a:rPr>
              <a:t>Las líneas de acción son consideradas los ejes temáticos a abordar para el desarrollo de la(s) competencia (s) que le son inherentes al alumno.</a:t>
            </a:r>
          </a:p>
        </p:txBody>
      </p:sp>
    </p:spTree>
    <p:extLst>
      <p:ext uri="{BB962C8B-B14F-4D97-AF65-F5344CB8AC3E}">
        <p14:creationId xmlns:p14="http://schemas.microsoft.com/office/powerpoint/2010/main" val="1977976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 dirty="0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45083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428596" y="6304002"/>
            <a:ext cx="88678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0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 dirty="0">
                <a:solidFill>
                  <a:prstClr val="black"/>
                </a:solidFill>
              </a:rPr>
              <a:t>V00/102017</a:t>
            </a:r>
            <a:endParaRPr lang="es-ES" sz="1000" dirty="0">
              <a:solidFill>
                <a:prstClr val="black"/>
              </a:solidFill>
            </a:endParaRPr>
          </a:p>
          <a:p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475656" y="1484784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219681" y="692696"/>
            <a:ext cx="73127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MX" b="1" dirty="0">
              <a:solidFill>
                <a:prstClr val="black"/>
              </a:solidFill>
            </a:endParaRPr>
          </a:p>
        </p:txBody>
      </p:sp>
      <p:graphicFrame>
        <p:nvGraphicFramePr>
          <p:cNvPr id="8" name="7 Tabla"/>
          <p:cNvGraphicFramePr>
            <a:graphicFrameLocks noGrp="1"/>
          </p:cNvGraphicFramePr>
          <p:nvPr/>
        </p:nvGraphicFramePr>
        <p:xfrm>
          <a:off x="2" y="0"/>
          <a:ext cx="9143998" cy="6858000"/>
        </p:xfrm>
        <a:graphic>
          <a:graphicData uri="http://schemas.openxmlformats.org/drawingml/2006/table">
            <a:tbl>
              <a:tblPr/>
              <a:tblGrid>
                <a:gridCol w="1234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2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99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74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59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76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322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4263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80423"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Arial"/>
                          <a:ea typeface="Calibri"/>
                          <a:cs typeface="Times New Roman"/>
                        </a:rPr>
                        <a:t>SEMESTRE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4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Arial"/>
                          <a:ea typeface="Calibri"/>
                          <a:cs typeface="Times New Roman"/>
                        </a:rPr>
                        <a:t>PRIMERO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Arial"/>
                          <a:ea typeface="Calibri"/>
                          <a:cs typeface="Times New Roman"/>
                        </a:rPr>
                        <a:t>SEGUNDO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Arial"/>
                          <a:ea typeface="Calibri"/>
                          <a:cs typeface="Times New Roman"/>
                        </a:rPr>
                        <a:t>TERCERO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Arial"/>
                          <a:ea typeface="Calibri"/>
                          <a:cs typeface="Times New Roman"/>
                        </a:rPr>
                        <a:t>CUARTO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Arial"/>
                          <a:ea typeface="Calibri"/>
                          <a:cs typeface="Times New Roman"/>
                        </a:rPr>
                        <a:t>QUINTO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Arial"/>
                          <a:ea typeface="Calibri"/>
                          <a:cs typeface="Times New Roman"/>
                        </a:rPr>
                        <a:t>SEXTO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Arial"/>
                          <a:ea typeface="Calibri"/>
                          <a:cs typeface="Times New Roman"/>
                        </a:rPr>
                        <a:t>SEPTIMO 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Arial"/>
                          <a:ea typeface="Calibri"/>
                          <a:cs typeface="Times New Roman"/>
                        </a:rPr>
                        <a:t>OCTAVO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79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Plan de Vida y Carrera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(1)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Memoria y reflexión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Preparar una declaración de mi misión personal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Toma de decisiones 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Toma de decisiones II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Seguimiento al Plan de Vida y Carrera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Arial"/>
                          <a:ea typeface="Calibri"/>
                          <a:cs typeface="Times New Roman"/>
                        </a:rPr>
                        <a:t>(3) 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Tutoría de pares y Anticipando lo que viene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(3)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Orientación Profesional (Programa para generar raíces con su Alma Mater)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(3)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924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Cómo ser un estudiante exitoso y Administración del tiempo.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Cómo Tomar apuntes dirigidos a cada estilo de aprendizaje y Cómo estudiar para exámenes según el estilo de aprendizaje y área de conocimiento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Auto concepto y autoestima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Inteligencia emocional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Manejo de conflictos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Manejo de emociones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Cómo ser un profesional exitoso (Preparación del Currículum Vitae, Entrevistas profesionales y Conexiones profesionales)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(3)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44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Mejorar la habilidad de comprensión lectora 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Mejorar la habilidad de comprensión lectora II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(2)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Mejorar la habilidad de comprensión lectora III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(2)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Análisis de diferentes eventos 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(3)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Análisis de diferentes eventos II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(3)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Identificación de historias de éxito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(3)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Mejorar la habilidad de comprensión lectora IV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(2)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20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Reconocer mi ritmo y estilo de aprendizaje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Aprovechar la tecnología al máximo 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Aprovechar la tecnología al máximo II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Aprovechar la tecnología al máximo III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Aprovechar la tecnología al máximo IV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355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Comunicación Escrita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Comunicación Oral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Realización de presentaciones exitosas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introducción a la elaboración del Portafolio de Competencia Docente (PCD)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Práctica de elaboración del Portafolio de Competencia Docente (PCD) Anteproyecto.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Elaboración y presentación de medio término del Portafolio de Competencia Docente (PCD )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Presentación final del Portafolio de Competencia Docente (PCD) (Curso: Práctica Profesional)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42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Matemáticas 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Matemáticas II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Matemáticas III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Matemáticas IV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405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Realizar selecciones académicas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(3)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79764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 dirty="0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45083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 dirty="0">
                <a:solidFill>
                  <a:prstClr val="black"/>
                </a:solidFill>
              </a:rPr>
              <a:t>V00/102017</a:t>
            </a:r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475656" y="1484784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219681" y="692696"/>
            <a:ext cx="73127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MX" b="1" dirty="0">
              <a:solidFill>
                <a:prstClr val="black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1285852" y="1166843"/>
            <a:ext cx="6572296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es-ES_tradnl" dirty="0"/>
            </a:br>
            <a:br>
              <a:rPr lang="es-ES_tradnl" dirty="0"/>
            </a:br>
            <a:r>
              <a:rPr lang="es-ES_tradnl" sz="2400" dirty="0">
                <a:latin typeface="Arial" pitchFamily="34" charset="0"/>
                <a:cs typeface="Arial" pitchFamily="34" charset="0"/>
              </a:rPr>
              <a:t>Trabajos escritos                                 40%                              </a:t>
            </a:r>
            <a:br>
              <a:rPr lang="es-ES_tradnl" sz="2400" dirty="0">
                <a:latin typeface="Arial" pitchFamily="34" charset="0"/>
                <a:cs typeface="Arial" pitchFamily="34" charset="0"/>
              </a:rPr>
            </a:br>
            <a:br>
              <a:rPr lang="es-ES_tradnl" sz="2400" dirty="0">
                <a:latin typeface="Arial" pitchFamily="34" charset="0"/>
                <a:cs typeface="Arial" pitchFamily="34" charset="0"/>
              </a:rPr>
            </a:br>
            <a:r>
              <a:rPr lang="es-ES_tradnl" sz="2400" dirty="0">
                <a:latin typeface="Arial" pitchFamily="34" charset="0"/>
                <a:cs typeface="Arial" pitchFamily="34" charset="0"/>
              </a:rPr>
              <a:t>Participación                                        10%                              </a:t>
            </a:r>
            <a:br>
              <a:rPr lang="es-ES_tradnl" sz="2400" dirty="0">
                <a:latin typeface="Arial" pitchFamily="34" charset="0"/>
                <a:cs typeface="Arial" pitchFamily="34" charset="0"/>
              </a:rPr>
            </a:br>
            <a:br>
              <a:rPr lang="es-ES_tradnl" sz="2400" dirty="0">
                <a:latin typeface="Arial" pitchFamily="34" charset="0"/>
                <a:cs typeface="Arial" pitchFamily="34" charset="0"/>
              </a:rPr>
            </a:br>
            <a:r>
              <a:rPr lang="es-ES_tradnl" sz="2400" dirty="0">
                <a:latin typeface="Arial" pitchFamily="34" charset="0"/>
                <a:cs typeface="Arial" pitchFamily="34" charset="0"/>
              </a:rPr>
              <a:t>Asistencia                                            20%                              </a:t>
            </a:r>
            <a:br>
              <a:rPr lang="es-ES_tradnl" sz="2400" dirty="0">
                <a:latin typeface="Arial" pitchFamily="34" charset="0"/>
                <a:cs typeface="Arial" pitchFamily="34" charset="0"/>
              </a:rPr>
            </a:br>
            <a:br>
              <a:rPr lang="es-ES_tradnl" sz="2400" dirty="0">
                <a:latin typeface="Arial" pitchFamily="34" charset="0"/>
                <a:cs typeface="Arial" pitchFamily="34" charset="0"/>
              </a:rPr>
            </a:br>
            <a:r>
              <a:rPr lang="es-ES_tradnl" sz="2400" dirty="0">
                <a:latin typeface="Arial" pitchFamily="34" charset="0"/>
                <a:cs typeface="Arial" pitchFamily="34" charset="0"/>
              </a:rPr>
              <a:t>Portafolio                                             28%                              </a:t>
            </a:r>
            <a:br>
              <a:rPr lang="es-ES_tradnl" sz="2400" dirty="0">
                <a:latin typeface="Arial" pitchFamily="34" charset="0"/>
                <a:cs typeface="Arial" pitchFamily="34" charset="0"/>
              </a:rPr>
            </a:br>
            <a:r>
              <a:rPr lang="es-ES_tradnl" sz="2400" dirty="0">
                <a:latin typeface="Arial" pitchFamily="34" charset="0"/>
                <a:cs typeface="Arial" pitchFamily="34" charset="0"/>
              </a:rPr>
              <a:t> Autoevaluación                                      1% </a:t>
            </a:r>
          </a:p>
          <a:p>
            <a:r>
              <a:rPr lang="es-ES_tradnl" sz="2400" dirty="0">
                <a:latin typeface="Arial" pitchFamily="34" charset="0"/>
                <a:cs typeface="Arial" pitchFamily="34" charset="0"/>
              </a:rPr>
              <a:t>Coevaluación                                          1%     </a:t>
            </a:r>
            <a:br>
              <a:rPr lang="es-ES_tradnl" sz="2400" dirty="0">
                <a:latin typeface="Arial" pitchFamily="34" charset="0"/>
                <a:cs typeface="Arial" pitchFamily="34" charset="0"/>
              </a:rPr>
            </a:br>
            <a:r>
              <a:rPr lang="es-ES_tradnl" sz="2400" dirty="0">
                <a:latin typeface="Arial" pitchFamily="34" charset="0"/>
                <a:cs typeface="Arial" pitchFamily="34" charset="0"/>
              </a:rPr>
              <a:t>Total de Evaluación                           100 </a:t>
            </a:r>
            <a:r>
              <a:rPr lang="es-ES_tradnl" sz="2800" dirty="0">
                <a:latin typeface="Arial" pitchFamily="34" charset="0"/>
                <a:cs typeface="Arial" pitchFamily="34" charset="0"/>
              </a:rPr>
              <a:t>%</a:t>
            </a:r>
            <a:r>
              <a:rPr lang="es-ES_tradnl" sz="3200" dirty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es-E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2357422" y="642918"/>
            <a:ext cx="51834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_tradnl" sz="2800" b="1" dirty="0">
                <a:latin typeface="Arial" pitchFamily="34" charset="0"/>
                <a:cs typeface="Arial" pitchFamily="34" charset="0"/>
              </a:rPr>
              <a:t>CRITERIOS DE EVALUACIÓN</a:t>
            </a:r>
            <a:endParaRPr lang="es-ES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9764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25579E692DCB7B4C84391CCFBA6D048D" ma:contentTypeVersion="4" ma:contentTypeDescription="Crear nuevo documento." ma:contentTypeScope="" ma:versionID="5e65d5b04e4eb1ea1d531363639f91ed">
  <xsd:schema xmlns:xsd="http://www.w3.org/2001/XMLSchema" xmlns:xs="http://www.w3.org/2001/XMLSchema" xmlns:p="http://schemas.microsoft.com/office/2006/metadata/properties" xmlns:ns2="66d35e65-36e4-4c97-8190-36645396f651" targetNamespace="http://schemas.microsoft.com/office/2006/metadata/properties" ma:root="true" ma:fieldsID="dff74451a1961f6fe03511571f289237" ns2:_="">
    <xsd:import namespace="66d35e65-36e4-4c97-8190-36645396f65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d35e65-36e4-4c97-8190-36645396f65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607E35C-4A47-498F-9BAB-57B5AE146B6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4E7C161-A7A6-4FE4-8BA0-ECCC0BC65E90}">
  <ds:schemaRefs>
    <ds:schemaRef ds:uri="66d35e65-36e4-4c97-8190-36645396f65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E1E27C59-F832-4DB5-B47D-ECE7EE42A10A}">
  <ds:schemaRefs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purl.org/dc/elements/1.1/"/>
    <ds:schemaRef ds:uri="http://purl.org/dc/dcmitype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66d35e65-36e4-4c97-8190-36645396f651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283</TotalTime>
  <Words>953</Words>
  <Application>Microsoft Office PowerPoint</Application>
  <PresentationFormat>Presentación en pantalla (4:3)</PresentationFormat>
  <Paragraphs>210</Paragraphs>
  <Slides>11</Slides>
  <Notes>11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4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CELIA OLIVIA CHAPA MONTALVO</cp:lastModifiedBy>
  <cp:revision>9</cp:revision>
  <dcterms:created xsi:type="dcterms:W3CDTF">2017-07-11T17:21:51Z</dcterms:created>
  <dcterms:modified xsi:type="dcterms:W3CDTF">2023-02-10T19:29:18Z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0x01010025579E692DCB7B4C84391CCFBA6D048D</vt:lpwstr>
  </property>
</Properties>
</file>