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318" r:id="rId3"/>
    <p:sldId id="319" r:id="rId4"/>
    <p:sldId id="317" r:id="rId5"/>
    <p:sldId id="320" r:id="rId6"/>
    <p:sldId id="321" r:id="rId7"/>
    <p:sldId id="322" r:id="rId8"/>
    <p:sldId id="309" r:id="rId9"/>
    <p:sldId id="311" r:id="rId10"/>
    <p:sldId id="315" r:id="rId11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E7C3F7"/>
    <a:srgbClr val="D492FC"/>
    <a:srgbClr val="CC66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F4B2-B345-4EFE-9EDE-3073D47F75B9}" type="datetimeFigureOut">
              <a:rPr lang="es-MX" smtClean="0"/>
              <a:t>15/02/2023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7010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F4B2-B345-4EFE-9EDE-3073D47F75B9}" type="datetimeFigureOut">
              <a:rPr lang="es-MX" smtClean="0"/>
              <a:t>15/02/2023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1795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F4B2-B345-4EFE-9EDE-3073D47F75B9}" type="datetimeFigureOut">
              <a:rPr lang="es-MX" smtClean="0"/>
              <a:t>15/02/2023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465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F4B2-B345-4EFE-9EDE-3073D47F75B9}" type="datetimeFigureOut">
              <a:rPr lang="es-MX" smtClean="0"/>
              <a:t>15/02/2023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5622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F4B2-B345-4EFE-9EDE-3073D47F75B9}" type="datetimeFigureOut">
              <a:rPr lang="es-MX" smtClean="0"/>
              <a:t>15/02/2023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150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F4B2-B345-4EFE-9EDE-3073D47F75B9}" type="datetimeFigureOut">
              <a:rPr lang="es-MX" smtClean="0"/>
              <a:t>15/02/2023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3186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F4B2-B345-4EFE-9EDE-3073D47F75B9}" type="datetimeFigureOut">
              <a:rPr lang="es-MX" smtClean="0"/>
              <a:t>15/02/2023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3946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F4B2-B345-4EFE-9EDE-3073D47F75B9}" type="datetimeFigureOut">
              <a:rPr lang="es-MX" smtClean="0"/>
              <a:t>15/02/2023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55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F4B2-B345-4EFE-9EDE-3073D47F75B9}" type="datetimeFigureOut">
              <a:rPr lang="es-MX" smtClean="0"/>
              <a:t>15/02/2023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6781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F4B2-B345-4EFE-9EDE-3073D47F75B9}" type="datetimeFigureOut">
              <a:rPr lang="es-MX" smtClean="0"/>
              <a:t>15/02/2023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818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F4B2-B345-4EFE-9EDE-3073D47F75B9}" type="datetimeFigureOut">
              <a:rPr lang="es-MX" smtClean="0"/>
              <a:t>15/02/2023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195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F4B2-B345-4EFE-9EDE-3073D47F75B9}" type="datetimeFigureOut">
              <a:rPr lang="es-MX" smtClean="0"/>
              <a:t>15/02/2023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8789F-A9D3-42CB-B67F-36ECDA531D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7862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es/resource/20379455/was-were" TargetMode="External"/><Relationship Id="rId2" Type="http://schemas.openxmlformats.org/officeDocument/2006/relationships/hyperlink" Target="https://wordwall.net/es/resource/2146751/was-or-were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veworksheets.com/qr1041823zk" TargetMode="External"/><Relationship Id="rId2" Type="http://schemas.openxmlformats.org/officeDocument/2006/relationships/hyperlink" Target="https://www.liveworksheets.com/hy976706zi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381250" y="648031"/>
            <a:ext cx="47689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 err="1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</a:t>
            </a:r>
            <a:r>
              <a:rPr lang="es-MX" sz="5400" b="1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  <a:p>
            <a:pPr algn="ctr"/>
            <a:endParaRPr lang="es-MX" sz="5400" b="1" dirty="0">
              <a:solidFill>
                <a:srgbClr val="99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rgbClr val="990099"/>
          </a:solidFill>
        </p:spPr>
        <p:txBody>
          <a:bodyPr wrap="square">
            <a:spAutoFit/>
          </a:bodyPr>
          <a:lstStyle/>
          <a:p>
            <a:pPr algn="ctr"/>
            <a:r>
              <a:rPr lang="es-MX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1  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9588" y="6156702"/>
            <a:ext cx="9134412" cy="1015663"/>
          </a:xfrm>
          <a:prstGeom prst="rect">
            <a:avLst/>
          </a:prstGeom>
          <a:solidFill>
            <a:srgbClr val="990099"/>
          </a:solidFill>
        </p:spPr>
        <p:txBody>
          <a:bodyPr wrap="square" rtlCol="0">
            <a:spAutoFit/>
          </a:bodyPr>
          <a:lstStyle/>
          <a:p>
            <a:r>
              <a:rPr lang="es-MX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 OBJECTIVE: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</a:t>
            </a:r>
            <a:r>
              <a:rPr lang="es-MX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simple </a:t>
            </a:r>
            <a:r>
              <a:rPr lang="es-MX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verb</a:t>
            </a:r>
            <a:r>
              <a:rPr lang="es-MX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 in </a:t>
            </a:r>
            <a:r>
              <a:rPr lang="es-MX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affirmative</a:t>
            </a:r>
            <a:r>
              <a:rPr lang="es-MX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negative </a:t>
            </a:r>
            <a:r>
              <a:rPr lang="es-MX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statements</a:t>
            </a:r>
            <a:r>
              <a:rPr lang="es-MX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AutoShape 2" descr="Ideias de passeios para um roteiro de 5 dias em Paris - Mala de Viagem -  Dicas de viagem, gastronomia e roteiros completos">
            <a:extLst>
              <a:ext uri="{FF2B5EF4-FFF2-40B4-BE49-F238E27FC236}">
                <a16:creationId xmlns:a16="http://schemas.microsoft.com/office/drawing/2014/main" id="{2AF56D77-90ED-10EC-0F5A-C7E17DD2850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5489E8A-7C8D-A073-4589-F7C40ACFBDB5}"/>
              </a:ext>
            </a:extLst>
          </p:cNvPr>
          <p:cNvSpPr txBox="1"/>
          <p:nvPr/>
        </p:nvSpPr>
        <p:spPr>
          <a:xfrm>
            <a:off x="192360" y="1866900"/>
            <a:ext cx="58785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60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es-MX" sz="3600" b="1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b="1" dirty="0" err="1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MX" sz="3600" b="1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MX" sz="3600" dirty="0" err="1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famous</a:t>
            </a:r>
            <a:r>
              <a:rPr lang="es-MX" sz="360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Singer,</a:t>
            </a:r>
          </a:p>
          <a:p>
            <a:pPr algn="ctr"/>
            <a:r>
              <a:rPr lang="es-MX" sz="3600" dirty="0" err="1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es-MX" sz="360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sz="360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b="1" dirty="0" err="1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MX" sz="360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Jhon</a:t>
            </a:r>
            <a:r>
              <a:rPr lang="es-MX" sz="360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Lennon</a:t>
            </a:r>
          </a:p>
        </p:txBody>
      </p:sp>
      <p:pic>
        <p:nvPicPr>
          <p:cNvPr id="3078" name="Picture 6" descr="John Lennon | New York NY">
            <a:extLst>
              <a:ext uri="{FF2B5EF4-FFF2-40B4-BE49-F238E27FC236}">
                <a16:creationId xmlns:a16="http://schemas.microsoft.com/office/drawing/2014/main" id="{5890BCF6-4CAE-88BC-B9F2-F3720CEDA1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DFEFF"/>
              </a:clrFrom>
              <a:clrTo>
                <a:srgbClr val="FD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900" y="1771650"/>
            <a:ext cx="3848100" cy="436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052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AD440E2-CFB2-F375-4C39-97A5C673F09C}"/>
              </a:ext>
            </a:extLst>
          </p:cNvPr>
          <p:cNvSpPr txBox="1"/>
          <p:nvPr/>
        </p:nvSpPr>
        <p:spPr>
          <a:xfrm>
            <a:off x="86267" y="549244"/>
            <a:ext cx="8939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333333"/>
                </a:solidFill>
                <a:effectLst/>
                <a:latin typeface="PT Sans" panose="020B0604020202020204" pitchFamily="34" charset="0"/>
              </a:rPr>
              <a:t>There were no end of problems</a:t>
            </a:r>
            <a:br>
              <a:rPr lang="en-US" dirty="0"/>
            </a:br>
            <a:r>
              <a:rPr lang="en-US" b="0" i="0" dirty="0">
                <a:solidFill>
                  <a:srgbClr val="333333"/>
                </a:solidFill>
                <a:effectLst/>
                <a:latin typeface="PT Sans" panose="020B0604020202020204" pitchFamily="34" charset="0"/>
              </a:rPr>
              <a:t>Students take turns telling a story, with one person creating problems for the main characters with sentences like “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PT Sans" panose="020B0604020202020204" pitchFamily="34" charset="0"/>
              </a:rPr>
              <a:t>J.Lo</a:t>
            </a:r>
            <a:r>
              <a:rPr lang="en-US" b="0" i="0" dirty="0">
                <a:solidFill>
                  <a:srgbClr val="333333"/>
                </a:solidFill>
                <a:effectLst/>
                <a:latin typeface="PT Sans" panose="020B0604020202020204" pitchFamily="34" charset="0"/>
              </a:rPr>
              <a:t> and Benn Affleck were at the beach yesterday, </a:t>
            </a:r>
            <a:r>
              <a:rPr lang="en-US" dirty="0">
                <a:solidFill>
                  <a:srgbClr val="333333"/>
                </a:solidFill>
                <a:latin typeface="PT Sans" panose="020B0604020202020204" pitchFamily="34" charset="0"/>
              </a:rPr>
              <a:t>it </a:t>
            </a:r>
            <a:r>
              <a:rPr lang="en-US" b="0" i="0" dirty="0">
                <a:solidFill>
                  <a:srgbClr val="333333"/>
                </a:solidFill>
                <a:effectLst/>
                <a:latin typeface="PT Sans" panose="020B0604020202020204" pitchFamily="34" charset="0"/>
              </a:rPr>
              <a:t>was a sunny day….</a:t>
            </a:r>
            <a:endParaRPr lang="es-MX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BA8C8C3-6179-6FAF-378C-3933DBE950E0}"/>
              </a:ext>
            </a:extLst>
          </p:cNvPr>
          <p:cNvSpPr txBox="1"/>
          <p:nvPr/>
        </p:nvSpPr>
        <p:spPr>
          <a:xfrm>
            <a:off x="7296150" y="38100"/>
            <a:ext cx="17812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Online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D5152BF6-2F4F-8D52-69BD-E3E3FD9E289E}"/>
              </a:ext>
            </a:extLst>
          </p:cNvPr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2800" b="1" dirty="0">
              <a:solidFill>
                <a:srgbClr val="99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7375301D-558E-B06D-27A5-F966F8E53CD8}"/>
              </a:ext>
            </a:extLst>
          </p:cNvPr>
          <p:cNvCxnSpPr/>
          <p:nvPr/>
        </p:nvCxnSpPr>
        <p:spPr>
          <a:xfrm>
            <a:off x="0" y="464234"/>
            <a:ext cx="9144000" cy="0"/>
          </a:xfrm>
          <a:prstGeom prst="line">
            <a:avLst/>
          </a:prstGeom>
          <a:ln w="5715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5408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The past tense of BE is WAS and WERE.... - Woodward English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" name="Rectángulo 5"/>
          <p:cNvSpPr/>
          <p:nvPr/>
        </p:nvSpPr>
        <p:spPr>
          <a:xfrm>
            <a:off x="29980" y="548555"/>
            <a:ext cx="90336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</a:rPr>
              <a:t>The past tense of the verb be is was/ were. Look at the following picture, learn and practice the past tense of the verb be.</a:t>
            </a:r>
            <a:endParaRPr lang="es-MX" dirty="0"/>
          </a:p>
        </p:txBody>
      </p:sp>
      <p:sp>
        <p:nvSpPr>
          <p:cNvPr id="9" name="Rectángulo redondeado 8"/>
          <p:cNvSpPr/>
          <p:nvPr/>
        </p:nvSpPr>
        <p:spPr>
          <a:xfrm>
            <a:off x="2468909" y="2088298"/>
            <a:ext cx="1780692" cy="55179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>
                <a:solidFill>
                  <a:srgbClr val="00B050"/>
                </a:solidFill>
              </a:rPr>
              <a:t>he, </a:t>
            </a:r>
            <a:r>
              <a:rPr lang="es-MX" sz="2800" b="1" dirty="0" err="1">
                <a:solidFill>
                  <a:srgbClr val="00B050"/>
                </a:solidFill>
              </a:rPr>
              <a:t>she</a:t>
            </a:r>
            <a:r>
              <a:rPr lang="es-MX" sz="2800" b="1" dirty="0">
                <a:solidFill>
                  <a:srgbClr val="00B050"/>
                </a:solidFill>
              </a:rPr>
              <a:t>, </a:t>
            </a:r>
            <a:r>
              <a:rPr lang="es-MX" sz="2800" b="1" dirty="0" err="1">
                <a:solidFill>
                  <a:srgbClr val="00B050"/>
                </a:solidFill>
              </a:rPr>
              <a:t>it</a:t>
            </a:r>
            <a:endParaRPr lang="es-MX" sz="2800" b="1" dirty="0">
              <a:solidFill>
                <a:srgbClr val="00B050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901403" y="1632369"/>
            <a:ext cx="15775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>
                <a:solidFill>
                  <a:srgbClr val="00B050"/>
                </a:solidFill>
              </a:rPr>
              <a:t>(+)</a:t>
            </a:r>
            <a:r>
              <a:rPr lang="es-MX" sz="2800" b="1" dirty="0" err="1">
                <a:solidFill>
                  <a:srgbClr val="00B050"/>
                </a:solidFill>
              </a:rPr>
              <a:t>Was</a:t>
            </a:r>
            <a:endParaRPr lang="es-MX" sz="2800" b="1" dirty="0">
              <a:solidFill>
                <a:srgbClr val="00B050"/>
              </a:solidFill>
            </a:endParaRPr>
          </a:p>
          <a:p>
            <a:r>
              <a:rPr lang="es-MX" sz="2800" b="1" dirty="0">
                <a:solidFill>
                  <a:srgbClr val="00B050"/>
                </a:solidFill>
              </a:rPr>
              <a:t>(-)</a:t>
            </a:r>
            <a:r>
              <a:rPr lang="es-MX" sz="2800" b="1" dirty="0" err="1">
                <a:solidFill>
                  <a:srgbClr val="00B050"/>
                </a:solidFill>
              </a:rPr>
              <a:t>Wasn´t</a:t>
            </a:r>
            <a:endParaRPr lang="es-MX" sz="2800" b="1" dirty="0">
              <a:solidFill>
                <a:srgbClr val="00B050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866104" y="5122695"/>
            <a:ext cx="1777603" cy="95410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s-MX" sz="2800" b="1" dirty="0">
                <a:solidFill>
                  <a:srgbClr val="0070C0"/>
                </a:solidFill>
              </a:rPr>
              <a:t>(+)</a:t>
            </a:r>
            <a:r>
              <a:rPr lang="es-MX" sz="2800" b="1" dirty="0" err="1">
                <a:solidFill>
                  <a:srgbClr val="0070C0"/>
                </a:solidFill>
              </a:rPr>
              <a:t>were</a:t>
            </a:r>
            <a:endParaRPr lang="es-MX" sz="2800" b="1" dirty="0">
              <a:solidFill>
                <a:srgbClr val="0070C0"/>
              </a:solidFill>
            </a:endParaRPr>
          </a:p>
          <a:p>
            <a:r>
              <a:rPr lang="es-MX" sz="2800" b="1" dirty="0">
                <a:solidFill>
                  <a:srgbClr val="0070C0"/>
                </a:solidFill>
              </a:rPr>
              <a:t>(-) </a:t>
            </a:r>
            <a:r>
              <a:rPr lang="es-MX" sz="2800" b="1" dirty="0" err="1">
                <a:solidFill>
                  <a:srgbClr val="0070C0"/>
                </a:solidFill>
              </a:rPr>
              <a:t>weren´t</a:t>
            </a:r>
            <a:endParaRPr lang="es-MX" sz="2800" b="1" dirty="0">
              <a:solidFill>
                <a:srgbClr val="0070C0"/>
              </a:solidFill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2535712" y="5821814"/>
            <a:ext cx="1780692" cy="5517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err="1">
                <a:solidFill>
                  <a:srgbClr val="0070C0"/>
                </a:solidFill>
              </a:rPr>
              <a:t>they</a:t>
            </a:r>
            <a:endParaRPr lang="es-MX" sz="2800" b="1" dirty="0">
              <a:solidFill>
                <a:srgbClr val="0070C0"/>
              </a:solidFill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2527075" y="5152230"/>
            <a:ext cx="1780692" cy="5517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err="1">
                <a:solidFill>
                  <a:srgbClr val="0070C0"/>
                </a:solidFill>
              </a:rPr>
              <a:t>you</a:t>
            </a:r>
            <a:endParaRPr lang="es-MX" sz="2800" b="1" dirty="0">
              <a:solidFill>
                <a:srgbClr val="0070C0"/>
              </a:solidFill>
            </a:endParaRPr>
          </a:p>
        </p:txBody>
      </p:sp>
      <p:sp>
        <p:nvSpPr>
          <p:cNvPr id="15" name="Rectángulo redondeado 14"/>
          <p:cNvSpPr/>
          <p:nvPr/>
        </p:nvSpPr>
        <p:spPr>
          <a:xfrm>
            <a:off x="2476500" y="1430331"/>
            <a:ext cx="1771650" cy="55179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>
                <a:solidFill>
                  <a:srgbClr val="00B050"/>
                </a:solidFill>
              </a:rPr>
              <a:t>I</a:t>
            </a:r>
          </a:p>
        </p:txBody>
      </p:sp>
      <p:sp>
        <p:nvSpPr>
          <p:cNvPr id="16" name="Rectángulo redondeado 15"/>
          <p:cNvSpPr/>
          <p:nvPr/>
        </p:nvSpPr>
        <p:spPr>
          <a:xfrm>
            <a:off x="2538053" y="4541883"/>
            <a:ext cx="1771650" cy="5517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err="1">
                <a:solidFill>
                  <a:srgbClr val="0070C0"/>
                </a:solidFill>
              </a:rPr>
              <a:t>we</a:t>
            </a:r>
            <a:endParaRPr lang="es-MX" sz="2800" b="1" dirty="0">
              <a:solidFill>
                <a:srgbClr val="0070C0"/>
              </a:solidFill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-132578" y="3359628"/>
            <a:ext cx="1096594" cy="11035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err="1">
                <a:solidFill>
                  <a:schemeClr val="tx1"/>
                </a:solidFill>
              </a:rPr>
              <a:t>Verb</a:t>
            </a:r>
            <a:endParaRPr lang="es-MX" sz="2800" b="1" dirty="0">
              <a:solidFill>
                <a:schemeClr val="tx1"/>
              </a:solidFill>
            </a:endParaRPr>
          </a:p>
          <a:p>
            <a:pPr algn="ctr"/>
            <a:r>
              <a:rPr lang="es-MX" sz="2800" b="1" dirty="0">
                <a:solidFill>
                  <a:schemeClr val="tx1"/>
                </a:solidFill>
              </a:rPr>
              <a:t>Be</a:t>
            </a:r>
            <a:endParaRPr lang="es-MX" sz="1200" b="1" dirty="0">
              <a:solidFill>
                <a:schemeClr val="tx1"/>
              </a:solidFill>
            </a:endParaRPr>
          </a:p>
        </p:txBody>
      </p:sp>
      <p:pic>
        <p:nvPicPr>
          <p:cNvPr id="18" name="Picture 2" descr="Representación de conjuntos | Karen´s math">
            <a:extLst>
              <a:ext uri="{FF2B5EF4-FFF2-40B4-BE49-F238E27FC236}">
                <a16:creationId xmlns:a16="http://schemas.microsoft.com/office/drawing/2014/main" id="{F6F70BCB-6502-46A7-8646-2D41A325CC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93" r="19376"/>
          <a:stretch/>
        </p:blipFill>
        <p:spPr bwMode="auto">
          <a:xfrm rot="10800000">
            <a:off x="609486" y="1199213"/>
            <a:ext cx="619263" cy="542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CuadroTexto 18"/>
          <p:cNvSpPr txBox="1"/>
          <p:nvPr/>
        </p:nvSpPr>
        <p:spPr>
          <a:xfrm>
            <a:off x="5590230" y="2083690"/>
            <a:ext cx="3782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s-MX" sz="2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MX" sz="240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MX" sz="2400" dirty="0" err="1">
                <a:latin typeface="Arial" panose="020B0604020202020204" pitchFamily="34" charset="0"/>
                <a:cs typeface="Arial" panose="020B0604020202020204" pitchFamily="34" charset="0"/>
              </a:rPr>
              <a:t>famous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latin typeface="Arial" panose="020B0604020202020204" pitchFamily="34" charset="0"/>
                <a:cs typeface="Arial" panose="020B0604020202020204" pitchFamily="34" charset="0"/>
              </a:rPr>
              <a:t>singer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s-MX" sz="2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wasn´t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latin typeface="Arial" panose="020B0604020202020204" pitchFamily="34" charset="0"/>
                <a:cs typeface="Arial" panose="020B0604020202020204" pitchFamily="34" charset="0"/>
              </a:rPr>
              <a:t>healthy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he </a:t>
            </a:r>
            <a:r>
              <a:rPr lang="es-MX" sz="2400" dirty="0" err="1">
                <a:latin typeface="Arial" panose="020B0604020202020204" pitchFamily="34" charset="0"/>
                <a:cs typeface="Arial" panose="020B0604020202020204" pitchFamily="34" charset="0"/>
              </a:rPr>
              <a:t>died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0" name="AutoShape 8" descr="El Niño egoísta: ¿Cómo ayudarlo a que aprenda a compartir?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5" name="CuadroTexto 24"/>
          <p:cNvSpPr txBox="1"/>
          <p:nvPr/>
        </p:nvSpPr>
        <p:spPr>
          <a:xfrm>
            <a:off x="6014455" y="5492143"/>
            <a:ext cx="29738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latin typeface="Arial" panose="020B0604020202020204" pitchFamily="34" charset="0"/>
                <a:cs typeface="Arial" panose="020B0604020202020204" pitchFamily="34" charset="0"/>
              </a:rPr>
              <a:t>married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sz="2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weren´t</a:t>
            </a:r>
            <a:r>
              <a:rPr lang="es-MX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latin typeface="Arial" panose="020B0604020202020204" pitchFamily="34" charset="0"/>
                <a:cs typeface="Arial" panose="020B0604020202020204" pitchFamily="34" charset="0"/>
              </a:rPr>
              <a:t>happy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D3D21B8-440D-8C40-C1DC-D411236D98E0}"/>
              </a:ext>
            </a:extLst>
          </p:cNvPr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solidFill>
            <a:srgbClr val="9900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GRAMMAR FOCUS  </a:t>
            </a:r>
            <a:r>
              <a:rPr lang="es-MX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es-MX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 ”</a:t>
            </a:r>
            <a:endParaRPr lang="es-MX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Michael Jackson, el genio que vivió en la polémica">
            <a:extLst>
              <a:ext uri="{FF2B5EF4-FFF2-40B4-BE49-F238E27FC236}">
                <a16:creationId xmlns:a16="http://schemas.microsoft.com/office/drawing/2014/main" id="{265B9F6D-6CA1-9E8A-D60B-4BA50931E5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2576" y="1346540"/>
            <a:ext cx="1528996" cy="2199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12 Tahun Perjalanan Cinta Brad Pitt dan Angelina Jolie Bertengkar karena  Harvey Weinstein">
            <a:extLst>
              <a:ext uri="{FF2B5EF4-FFF2-40B4-BE49-F238E27FC236}">
                <a16:creationId xmlns:a16="http://schemas.microsoft.com/office/drawing/2014/main" id="{A02F1F63-DBA3-E0AC-E89A-C774786413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4374" y="4470791"/>
            <a:ext cx="3348349" cy="2228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9459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147640" y="1155149"/>
            <a:ext cx="2831377" cy="55179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000" b="1" dirty="0" err="1">
                <a:solidFill>
                  <a:schemeClr val="tx1"/>
                </a:solidFill>
              </a:rPr>
              <a:t>Jhon</a:t>
            </a:r>
            <a:r>
              <a:rPr lang="es-MX" sz="3000" b="1" dirty="0">
                <a:solidFill>
                  <a:schemeClr val="tx1"/>
                </a:solidFill>
              </a:rPr>
              <a:t> and Jane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3150323" y="1156133"/>
            <a:ext cx="2831377" cy="55179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000" b="1" dirty="0" err="1">
                <a:solidFill>
                  <a:schemeClr val="tx1"/>
                </a:solidFill>
              </a:rPr>
              <a:t>My</a:t>
            </a:r>
            <a:r>
              <a:rPr lang="es-MX" sz="3000" b="1" dirty="0">
                <a:solidFill>
                  <a:schemeClr val="tx1"/>
                </a:solidFill>
              </a:rPr>
              <a:t> </a:t>
            </a:r>
            <a:r>
              <a:rPr lang="es-MX" sz="3000" b="1" dirty="0" err="1">
                <a:solidFill>
                  <a:schemeClr val="tx1"/>
                </a:solidFill>
              </a:rPr>
              <a:t>friends</a:t>
            </a:r>
            <a:endParaRPr lang="es-MX" sz="3000" b="1" dirty="0">
              <a:solidFill>
                <a:schemeClr val="tx1"/>
              </a:solidFill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166690" y="1802849"/>
            <a:ext cx="2831377" cy="55179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000" b="1" dirty="0" err="1">
                <a:solidFill>
                  <a:schemeClr val="tx1"/>
                </a:solidFill>
              </a:rPr>
              <a:t>The</a:t>
            </a:r>
            <a:r>
              <a:rPr lang="es-MX" sz="3000" b="1" dirty="0">
                <a:solidFill>
                  <a:schemeClr val="tx1"/>
                </a:solidFill>
              </a:rPr>
              <a:t> </a:t>
            </a:r>
            <a:r>
              <a:rPr lang="es-MX" sz="3000" b="1" dirty="0" err="1">
                <a:solidFill>
                  <a:schemeClr val="tx1"/>
                </a:solidFill>
              </a:rPr>
              <a:t>flowers</a:t>
            </a:r>
            <a:endParaRPr lang="es-MX" sz="3000" b="1" dirty="0">
              <a:solidFill>
                <a:schemeClr val="tx1"/>
              </a:solidFill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3169373" y="1803833"/>
            <a:ext cx="2831377" cy="55179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000" b="1" dirty="0" err="1">
                <a:solidFill>
                  <a:schemeClr val="tx1"/>
                </a:solidFill>
              </a:rPr>
              <a:t>The</a:t>
            </a:r>
            <a:r>
              <a:rPr lang="es-MX" sz="3000" b="1" dirty="0">
                <a:solidFill>
                  <a:schemeClr val="tx1"/>
                </a:solidFill>
              </a:rPr>
              <a:t> ice-</a:t>
            </a:r>
            <a:r>
              <a:rPr lang="es-MX" sz="3000" b="1" dirty="0" err="1">
                <a:solidFill>
                  <a:schemeClr val="tx1"/>
                </a:solidFill>
              </a:rPr>
              <a:t>cream</a:t>
            </a:r>
            <a:endParaRPr lang="es-MX" sz="3000" b="1" dirty="0">
              <a:solidFill>
                <a:schemeClr val="tx1"/>
              </a:solidFill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6141173" y="1175183"/>
            <a:ext cx="2831377" cy="55179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000" b="1" dirty="0" err="1">
                <a:solidFill>
                  <a:schemeClr val="tx1"/>
                </a:solidFill>
              </a:rPr>
              <a:t>My</a:t>
            </a:r>
            <a:r>
              <a:rPr lang="es-MX" sz="3000" b="1" dirty="0">
                <a:solidFill>
                  <a:schemeClr val="tx1"/>
                </a:solidFill>
              </a:rPr>
              <a:t> </a:t>
            </a:r>
            <a:r>
              <a:rPr lang="es-MX" sz="3000" b="1" dirty="0" err="1">
                <a:solidFill>
                  <a:schemeClr val="tx1"/>
                </a:solidFill>
              </a:rPr>
              <a:t>dog</a:t>
            </a:r>
            <a:endParaRPr lang="es-MX" sz="3000" b="1" dirty="0">
              <a:solidFill>
                <a:schemeClr val="tx1"/>
              </a:solidFill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6141173" y="1802849"/>
            <a:ext cx="2831377" cy="55179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000" b="1" dirty="0" err="1">
                <a:solidFill>
                  <a:schemeClr val="tx1"/>
                </a:solidFill>
              </a:rPr>
              <a:t>My</a:t>
            </a:r>
            <a:r>
              <a:rPr lang="es-MX" sz="3000" b="1" dirty="0">
                <a:solidFill>
                  <a:schemeClr val="tx1"/>
                </a:solidFill>
              </a:rPr>
              <a:t> </a:t>
            </a:r>
            <a:r>
              <a:rPr lang="es-MX" sz="3000" b="1" dirty="0" err="1">
                <a:solidFill>
                  <a:schemeClr val="tx1"/>
                </a:solidFill>
              </a:rPr>
              <a:t>cellphone</a:t>
            </a:r>
            <a:endParaRPr lang="es-MX" sz="3000" b="1" dirty="0">
              <a:solidFill>
                <a:schemeClr val="tx1"/>
              </a:solidFill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6141172" y="2430515"/>
            <a:ext cx="2831377" cy="55179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000" b="1" dirty="0" err="1">
                <a:solidFill>
                  <a:schemeClr val="tx1"/>
                </a:solidFill>
              </a:rPr>
              <a:t>The</a:t>
            </a:r>
            <a:r>
              <a:rPr lang="es-MX" sz="3000" b="1" dirty="0">
                <a:solidFill>
                  <a:schemeClr val="tx1"/>
                </a:solidFill>
              </a:rPr>
              <a:t> </a:t>
            </a:r>
            <a:r>
              <a:rPr lang="es-MX" sz="3000" b="1" dirty="0" err="1">
                <a:solidFill>
                  <a:schemeClr val="tx1"/>
                </a:solidFill>
              </a:rPr>
              <a:t>classes</a:t>
            </a:r>
            <a:endParaRPr lang="es-MX" sz="3000" b="1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3169373" y="2451533"/>
            <a:ext cx="2831377" cy="55179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000" b="1" dirty="0">
                <a:solidFill>
                  <a:schemeClr val="tx1"/>
                </a:solidFill>
              </a:rPr>
              <a:t>Alex and me</a:t>
            </a:r>
          </a:p>
        </p:txBody>
      </p:sp>
      <p:sp>
        <p:nvSpPr>
          <p:cNvPr id="15" name="Rectángulo redondeado 14"/>
          <p:cNvSpPr/>
          <p:nvPr/>
        </p:nvSpPr>
        <p:spPr>
          <a:xfrm>
            <a:off x="166689" y="2451533"/>
            <a:ext cx="2831377" cy="55179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000" b="1" dirty="0" err="1">
                <a:solidFill>
                  <a:schemeClr val="tx1"/>
                </a:solidFill>
              </a:rPr>
              <a:t>My</a:t>
            </a:r>
            <a:r>
              <a:rPr lang="es-MX" sz="3000" b="1" dirty="0">
                <a:solidFill>
                  <a:schemeClr val="tx1"/>
                </a:solidFill>
              </a:rPr>
              <a:t> </a:t>
            </a:r>
            <a:r>
              <a:rPr lang="es-MX" sz="3000" b="1" dirty="0" err="1">
                <a:solidFill>
                  <a:schemeClr val="tx1"/>
                </a:solidFill>
              </a:rPr>
              <a:t>parents</a:t>
            </a:r>
            <a:endParaRPr lang="es-MX" sz="3000" b="1" dirty="0">
              <a:solidFill>
                <a:schemeClr val="tx1"/>
              </a:solidFill>
            </a:endParaRPr>
          </a:p>
        </p:txBody>
      </p:sp>
      <p:sp>
        <p:nvSpPr>
          <p:cNvPr id="16" name="Rectángulo redondeado 15"/>
          <p:cNvSpPr/>
          <p:nvPr/>
        </p:nvSpPr>
        <p:spPr>
          <a:xfrm>
            <a:off x="166688" y="3099233"/>
            <a:ext cx="2831377" cy="55179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000" b="1" dirty="0" err="1">
                <a:solidFill>
                  <a:schemeClr val="tx1"/>
                </a:solidFill>
              </a:rPr>
              <a:t>The</a:t>
            </a:r>
            <a:r>
              <a:rPr lang="es-MX" sz="3000" b="1" dirty="0">
                <a:solidFill>
                  <a:schemeClr val="tx1"/>
                </a:solidFill>
              </a:rPr>
              <a:t> </a:t>
            </a:r>
            <a:r>
              <a:rPr lang="es-MX" sz="3000" b="1" dirty="0" err="1">
                <a:solidFill>
                  <a:schemeClr val="tx1"/>
                </a:solidFill>
              </a:rPr>
              <a:t>weather</a:t>
            </a:r>
            <a:endParaRPr lang="es-MX" sz="3000" b="1" dirty="0">
              <a:solidFill>
                <a:schemeClr val="tx1"/>
              </a:solidFill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3169373" y="3099232"/>
            <a:ext cx="2831377" cy="55179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000" b="1" dirty="0" err="1">
                <a:solidFill>
                  <a:schemeClr val="tx1"/>
                </a:solidFill>
              </a:rPr>
              <a:t>The</a:t>
            </a:r>
            <a:r>
              <a:rPr lang="es-MX" sz="3000" b="1" dirty="0">
                <a:solidFill>
                  <a:schemeClr val="tx1"/>
                </a:solidFill>
              </a:rPr>
              <a:t> </a:t>
            </a:r>
            <a:r>
              <a:rPr lang="es-MX" sz="3000" b="1" dirty="0" err="1">
                <a:solidFill>
                  <a:schemeClr val="tx1"/>
                </a:solidFill>
              </a:rPr>
              <a:t>teacher</a:t>
            </a:r>
            <a:endParaRPr lang="es-MX" sz="3000" b="1" dirty="0">
              <a:solidFill>
                <a:schemeClr val="tx1"/>
              </a:solidFill>
            </a:endParaRPr>
          </a:p>
        </p:txBody>
      </p:sp>
      <p:sp>
        <p:nvSpPr>
          <p:cNvPr id="18" name="Rectángulo redondeado 17"/>
          <p:cNvSpPr/>
          <p:nvPr/>
        </p:nvSpPr>
        <p:spPr>
          <a:xfrm>
            <a:off x="6141171" y="3099232"/>
            <a:ext cx="2831377" cy="55179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000" b="1" dirty="0" err="1">
                <a:solidFill>
                  <a:schemeClr val="tx1"/>
                </a:solidFill>
              </a:rPr>
              <a:t>My</a:t>
            </a:r>
            <a:r>
              <a:rPr lang="es-MX" sz="3000" b="1" dirty="0">
                <a:solidFill>
                  <a:schemeClr val="tx1"/>
                </a:solidFill>
              </a:rPr>
              <a:t> car</a:t>
            </a:r>
          </a:p>
        </p:txBody>
      </p:sp>
      <p:sp>
        <p:nvSpPr>
          <p:cNvPr id="20" name="Rectángulo redondeado 19"/>
          <p:cNvSpPr/>
          <p:nvPr/>
        </p:nvSpPr>
        <p:spPr>
          <a:xfrm>
            <a:off x="939611" y="3797966"/>
            <a:ext cx="3129206" cy="55179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000" b="1" dirty="0" err="1">
                <a:solidFill>
                  <a:schemeClr val="tx1"/>
                </a:solidFill>
              </a:rPr>
              <a:t>was</a:t>
            </a:r>
            <a:endParaRPr lang="es-MX" sz="3000" b="1" dirty="0">
              <a:solidFill>
                <a:schemeClr val="tx1"/>
              </a:solidFill>
            </a:endParaRPr>
          </a:p>
        </p:txBody>
      </p:sp>
      <p:sp>
        <p:nvSpPr>
          <p:cNvPr id="21" name="Rectángulo redondeado 20"/>
          <p:cNvSpPr/>
          <p:nvPr/>
        </p:nvSpPr>
        <p:spPr>
          <a:xfrm>
            <a:off x="5103836" y="3782199"/>
            <a:ext cx="3129206" cy="55179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000" b="1" dirty="0" err="1">
                <a:solidFill>
                  <a:schemeClr val="tx1"/>
                </a:solidFill>
              </a:rPr>
              <a:t>were</a:t>
            </a:r>
            <a:endParaRPr lang="es-MX" sz="3000" b="1" dirty="0">
              <a:solidFill>
                <a:schemeClr val="tx1"/>
              </a:solidFill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85863" y="414264"/>
            <a:ext cx="90581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Match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correct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category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simple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BE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01231720-A388-2384-E97E-015ED9A1B2A9}"/>
              </a:ext>
            </a:extLst>
          </p:cNvPr>
          <p:cNvSpPr/>
          <p:nvPr/>
        </p:nvSpPr>
        <p:spPr>
          <a:xfrm>
            <a:off x="0" y="-89940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Grammar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2800" b="1" dirty="0">
              <a:solidFill>
                <a:srgbClr val="99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ADA12A50-B8B2-9699-A684-6FF7E25AA863}"/>
              </a:ext>
            </a:extLst>
          </p:cNvPr>
          <p:cNvCxnSpPr/>
          <p:nvPr/>
        </p:nvCxnSpPr>
        <p:spPr>
          <a:xfrm>
            <a:off x="0" y="374294"/>
            <a:ext cx="9144000" cy="0"/>
          </a:xfrm>
          <a:prstGeom prst="line">
            <a:avLst/>
          </a:prstGeom>
          <a:ln w="5715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197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8DD456F-A97D-473B-9B2F-B431D71FB83B}"/>
              </a:ext>
            </a:extLst>
          </p:cNvPr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solidFill>
            <a:srgbClr val="9900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GRAMMAR FOCUS  </a:t>
            </a:r>
            <a:r>
              <a:rPr lang="es-MX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es-MX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 ”</a:t>
            </a:r>
            <a:endParaRPr lang="es-MX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utoShape 2" descr="The past tense of BE is WAS and WERE.... - Woodward English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" name="Rectángulo 3"/>
          <p:cNvSpPr/>
          <p:nvPr/>
        </p:nvSpPr>
        <p:spPr>
          <a:xfrm>
            <a:off x="14990" y="533568"/>
            <a:ext cx="90336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</a:rPr>
              <a:t>Complete the following statements.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300688" y="1453660"/>
            <a:ext cx="5933034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Belinda and Nodal</a:t>
            </a:r>
            <a:r>
              <a:rPr lang="es-MX" sz="260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(+)</a:t>
            </a:r>
            <a:r>
              <a:rPr lang="es-MX" sz="2600" b="1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 </a:t>
            </a:r>
            <a:r>
              <a:rPr lang="es-MX" sz="260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engaged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60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(-)</a:t>
            </a:r>
            <a:r>
              <a:rPr lang="es-MX" sz="2600" b="1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love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026" name="Picture 2" descr="Belinda y Christian Nodal listos para casarse – Telemundo 52">
            <a:extLst>
              <a:ext uri="{FF2B5EF4-FFF2-40B4-BE49-F238E27FC236}">
                <a16:creationId xmlns:a16="http://schemas.microsoft.com/office/drawing/2014/main" id="{9BC57A74-0489-6D64-D5AC-49E2C5CF2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69" y="897691"/>
            <a:ext cx="3242559" cy="1924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AB1C88CC-2CB7-7E42-14D2-9381CADACB76}"/>
              </a:ext>
            </a:extLst>
          </p:cNvPr>
          <p:cNvSpPr txBox="1"/>
          <p:nvPr/>
        </p:nvSpPr>
        <p:spPr>
          <a:xfrm>
            <a:off x="2667000" y="3359910"/>
            <a:ext cx="641984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Donald Trump </a:t>
            </a:r>
            <a:r>
              <a:rPr lang="es-MX" sz="260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(+)</a:t>
            </a:r>
            <a:r>
              <a:rPr lang="es-MX" sz="2600" b="1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president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USA in 2020</a:t>
            </a:r>
            <a:r>
              <a:rPr lang="es-MX" sz="2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s-MX" sz="260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(-)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600" b="1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friendly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though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030" name="Picture 6" descr="Super Bowl 57: Chiefs, Eagles meet for title in Arizona - WFXG">
            <a:extLst>
              <a:ext uri="{FF2B5EF4-FFF2-40B4-BE49-F238E27FC236}">
                <a16:creationId xmlns:a16="http://schemas.microsoft.com/office/drawing/2014/main" id="{E415E2EB-CFCC-0A10-83DF-263C5A5BE0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976"/>
          <a:stretch/>
        </p:blipFill>
        <p:spPr bwMode="auto">
          <a:xfrm>
            <a:off x="254832" y="4852129"/>
            <a:ext cx="3147935" cy="1948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FFE9B518-F1D0-502F-F053-A438CDAB0A5C}"/>
              </a:ext>
            </a:extLst>
          </p:cNvPr>
          <p:cNvSpPr txBox="1"/>
          <p:nvPr/>
        </p:nvSpPr>
        <p:spPr>
          <a:xfrm>
            <a:off x="3419988" y="5745830"/>
            <a:ext cx="576211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superbowl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60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(+)</a:t>
            </a:r>
            <a:r>
              <a:rPr lang="es-MX" sz="2600" b="1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last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Sunday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600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(-)</a:t>
            </a:r>
            <a:r>
              <a:rPr lang="es-MX" sz="2600" b="1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interesting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s-MX" sz="2600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032" name="Picture 8" descr="Presidencia de Donald Trump - Wikipedia, la enciclopedia libre">
            <a:extLst>
              <a:ext uri="{FF2B5EF4-FFF2-40B4-BE49-F238E27FC236}">
                <a16:creationId xmlns:a16="http://schemas.microsoft.com/office/drawing/2014/main" id="{2756A1C4-3F99-4C23-CE7B-ACA0A6B215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08" y="2910982"/>
            <a:ext cx="2381327" cy="1888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5354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944162"/>
              </p:ext>
            </p:extLst>
          </p:nvPr>
        </p:nvGraphicFramePr>
        <p:xfrm>
          <a:off x="145292" y="749513"/>
          <a:ext cx="8884408" cy="5917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84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62200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s-MX" sz="26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26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little</a:t>
                      </a:r>
                      <a:r>
                        <a:rPr lang="es-MX" sz="26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princess</a:t>
                      </a:r>
                      <a:r>
                        <a:rPr lang="es-MX" sz="26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________ </a:t>
                      </a:r>
                      <a:r>
                        <a:rPr lang="es-MX" sz="26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</a:t>
                      </a:r>
                      <a:r>
                        <a:rPr lang="es-MX" sz="26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favorite </a:t>
                      </a:r>
                      <a:r>
                        <a:rPr lang="es-MX" sz="26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cartoon</a:t>
                      </a:r>
                      <a:r>
                        <a:rPr lang="es-MX" sz="26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MX" sz="2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0526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s-MX" sz="2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 </a:t>
                      </a:r>
                      <a:r>
                        <a:rPr lang="es-MX" sz="2600" b="1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afraid</a:t>
                      </a:r>
                      <a:r>
                        <a:rPr lang="es-MX" sz="2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2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dogs</a:t>
                      </a:r>
                      <a:r>
                        <a:rPr lang="es-MX" sz="2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MX" sz="2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3815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earthquake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Turkey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______ 7.8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994289"/>
                  </a:ext>
                </a:extLst>
              </a:tr>
              <a:tr h="953815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Donald Trump ______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president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USA in 2020.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085476"/>
                  </a:ext>
                </a:extLst>
              </a:tr>
              <a:tr h="953815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dog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__________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sick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last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week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782524"/>
                  </a:ext>
                </a:extLst>
              </a:tr>
              <a:tr h="953815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vacations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_______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short.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692470"/>
                  </a:ext>
                </a:extLst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40893" y="368040"/>
            <a:ext cx="90581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Complete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affirmative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statements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simple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BE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3AA26D3-B062-7F05-D511-C08CC290BF77}"/>
              </a:ext>
            </a:extLst>
          </p:cNvPr>
          <p:cNvSpPr/>
          <p:nvPr/>
        </p:nvSpPr>
        <p:spPr>
          <a:xfrm>
            <a:off x="0" y="-89940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Grammar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2800" b="1" dirty="0">
              <a:solidFill>
                <a:srgbClr val="99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B1C8377E-6882-C81B-035F-360F90B675F8}"/>
              </a:ext>
            </a:extLst>
          </p:cNvPr>
          <p:cNvCxnSpPr/>
          <p:nvPr/>
        </p:nvCxnSpPr>
        <p:spPr>
          <a:xfrm>
            <a:off x="0" y="374294"/>
            <a:ext cx="9144000" cy="0"/>
          </a:xfrm>
          <a:prstGeom prst="line">
            <a:avLst/>
          </a:prstGeom>
          <a:ln w="5715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6626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3F7A03F-8B5F-04B5-444D-6AFA7754DF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484158"/>
              </p:ext>
            </p:extLst>
          </p:nvPr>
        </p:nvGraphicFramePr>
        <p:xfrm>
          <a:off x="145292" y="882862"/>
          <a:ext cx="8884408" cy="5670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84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5056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26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2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last</a:t>
                      </a:r>
                      <a:r>
                        <a:rPr lang="es-MX" sz="2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english</a:t>
                      </a:r>
                      <a:r>
                        <a:rPr lang="es-MX" sz="26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test ____________ </a:t>
                      </a:r>
                      <a:r>
                        <a:rPr lang="es-MX" sz="26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easy</a:t>
                      </a:r>
                      <a:r>
                        <a:rPr lang="es-MX" sz="26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MX" sz="2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493001"/>
                  </a:ext>
                </a:extLst>
              </a:tr>
              <a:tr h="945056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bathroom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___________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clean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morning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994289"/>
                  </a:ext>
                </a:extLst>
              </a:tr>
              <a:tr h="945056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Alex and me ____________ at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cinema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last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night</a:t>
                      </a:r>
                      <a:endParaRPr lang="es-MX" sz="2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981580"/>
                  </a:ext>
                </a:extLst>
              </a:tr>
              <a:tr h="945056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She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grade.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782524"/>
                  </a:ext>
                </a:extLst>
              </a:tr>
              <a:tr h="945056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_______ home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afternoon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692470"/>
                  </a:ext>
                </a:extLst>
              </a:tr>
              <a:tr h="945056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Yesterday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_______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cold</a:t>
                      </a:r>
                      <a:r>
                        <a:rPr lang="es-MX" sz="2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393844"/>
                  </a:ext>
                </a:extLst>
              </a:tr>
            </a:tbl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5E8F1D1D-ED56-8B2B-3843-ADF0F097EC6B}"/>
              </a:ext>
            </a:extLst>
          </p:cNvPr>
          <p:cNvSpPr/>
          <p:nvPr/>
        </p:nvSpPr>
        <p:spPr>
          <a:xfrm>
            <a:off x="40893" y="368040"/>
            <a:ext cx="90581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Complete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b="1" u="sng" dirty="0">
                <a:latin typeface="Arial" panose="020B0604020202020204" pitchFamily="34" charset="0"/>
                <a:cs typeface="Arial" panose="020B0604020202020204" pitchFamily="34" charset="0"/>
              </a:rPr>
              <a:t>negative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statements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simple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BE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5048EA5-B6E9-3595-9B98-F02C33DFB69C}"/>
              </a:ext>
            </a:extLst>
          </p:cNvPr>
          <p:cNvSpPr/>
          <p:nvPr/>
        </p:nvSpPr>
        <p:spPr>
          <a:xfrm>
            <a:off x="0" y="-89940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Grammar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2800" b="1" dirty="0">
              <a:solidFill>
                <a:srgbClr val="99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C7A12DD8-DD6C-9974-7C32-4F902BBE4698}"/>
              </a:ext>
            </a:extLst>
          </p:cNvPr>
          <p:cNvCxnSpPr/>
          <p:nvPr/>
        </p:nvCxnSpPr>
        <p:spPr>
          <a:xfrm>
            <a:off x="0" y="374294"/>
            <a:ext cx="9144000" cy="0"/>
          </a:xfrm>
          <a:prstGeom prst="line">
            <a:avLst/>
          </a:prstGeom>
          <a:ln w="5715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5870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2F83C2A-A54D-2D19-4FF6-C795762DC092}"/>
              </a:ext>
            </a:extLst>
          </p:cNvPr>
          <p:cNvSpPr txBox="1"/>
          <p:nvPr/>
        </p:nvSpPr>
        <p:spPr>
          <a:xfrm>
            <a:off x="301925" y="1012997"/>
            <a:ext cx="8704052" cy="3074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200000"/>
              </a:lnSpc>
              <a:buFont typeface="+mj-lt"/>
              <a:buAutoNum type="arabicPeriod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Our trip to Spain ______ </a:t>
            </a:r>
            <a:r>
              <a:rPr lang="en-US" sz="2000" b="1" i="1" dirty="0">
                <a:solidFill>
                  <a:srgbClr val="325F8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(+)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great, and the hotel ____ very cheap.</a:t>
            </a:r>
          </a:p>
          <a:p>
            <a:pPr algn="l">
              <a:lnSpc>
                <a:spcPct val="200000"/>
              </a:lnSpc>
              <a:buFont typeface="+mj-lt"/>
              <a:buAutoNum type="arabicPeriod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parents_____  </a:t>
            </a:r>
            <a:r>
              <a:rPr lang="en-US" sz="2000" b="1" i="1" dirty="0">
                <a:solidFill>
                  <a:srgbClr val="325F8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(+)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at a nice restaurant, but it _____ good at all.</a:t>
            </a:r>
          </a:p>
          <a:p>
            <a:pPr algn="l">
              <a:lnSpc>
                <a:spcPct val="200000"/>
              </a:lnSpc>
              <a:buFont typeface="+mj-lt"/>
              <a:buAutoNum type="arabicPeriod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weather ____ </a:t>
            </a:r>
            <a:r>
              <a:rPr lang="en-US" sz="2000" b="1" i="1" dirty="0">
                <a:solidFill>
                  <a:srgbClr val="325F8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(-)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good, there_____  </a:t>
            </a:r>
            <a:r>
              <a:rPr lang="en-US" sz="2000" b="1" i="1" dirty="0">
                <a:solidFill>
                  <a:srgbClr val="325F8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(+)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a very cold wind.</a:t>
            </a:r>
          </a:p>
          <a:p>
            <a:pPr algn="l">
              <a:lnSpc>
                <a:spcPct val="200000"/>
              </a:lnSpc>
              <a:buFont typeface="+mj-lt"/>
              <a:buAutoNum type="arabicPeriod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exercises ______  </a:t>
            </a:r>
            <a:r>
              <a:rPr lang="en-US" sz="2000" b="1" i="1" dirty="0">
                <a:solidFill>
                  <a:srgbClr val="325F8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(+)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easy, they _____ </a:t>
            </a:r>
            <a:r>
              <a:rPr lang="en-US" sz="2000" b="1" i="1" dirty="0">
                <a:solidFill>
                  <a:srgbClr val="325F8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(-)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difficult.</a:t>
            </a:r>
          </a:p>
          <a:p>
            <a:pPr algn="l">
              <a:lnSpc>
                <a:spcPct val="200000"/>
              </a:lnSpc>
              <a:buFont typeface="+mj-lt"/>
              <a:buAutoNum type="arabicPeriod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  ______</a:t>
            </a:r>
            <a:r>
              <a:rPr lang="en-US" sz="2000" b="1" i="1" dirty="0">
                <a:solidFill>
                  <a:srgbClr val="325F8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(+)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at home all day, it  _______</a:t>
            </a:r>
            <a:r>
              <a:rPr lang="en-US" sz="2000" b="1" i="1" dirty="0">
                <a:solidFill>
                  <a:srgbClr val="325F8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(+)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boring.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16FB577-8651-472B-BEEE-117FF4D3B104}"/>
              </a:ext>
            </a:extLst>
          </p:cNvPr>
          <p:cNvSpPr/>
          <p:nvPr/>
        </p:nvSpPr>
        <p:spPr>
          <a:xfrm>
            <a:off x="15015" y="36804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Complete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affirmative</a:t>
            </a:r>
            <a:r>
              <a:rPr lang="es-MX" b="1" u="sng" dirty="0">
                <a:latin typeface="Arial" panose="020B0604020202020204" pitchFamily="34" charset="0"/>
                <a:cs typeface="Arial" panose="020B0604020202020204" pitchFamily="34" charset="0"/>
              </a:rPr>
              <a:t> and negative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statements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simple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BE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A674CA69-DC95-4D0A-30D2-ACF9E798A624}"/>
              </a:ext>
            </a:extLst>
          </p:cNvPr>
          <p:cNvSpPr/>
          <p:nvPr/>
        </p:nvSpPr>
        <p:spPr>
          <a:xfrm>
            <a:off x="0" y="-89940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Grammar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2800" b="1" dirty="0">
              <a:solidFill>
                <a:srgbClr val="99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018AA961-763A-BF7F-087B-CD44795D054D}"/>
              </a:ext>
            </a:extLst>
          </p:cNvPr>
          <p:cNvCxnSpPr/>
          <p:nvPr/>
        </p:nvCxnSpPr>
        <p:spPr>
          <a:xfrm>
            <a:off x="0" y="374294"/>
            <a:ext cx="9144000" cy="0"/>
          </a:xfrm>
          <a:prstGeom prst="line">
            <a:avLst/>
          </a:prstGeom>
          <a:ln w="5715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9868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1DA97F93-29AD-F7DB-AB59-7F62F56E6FE8}"/>
              </a:ext>
            </a:extLst>
          </p:cNvPr>
          <p:cNvSpPr txBox="1"/>
          <p:nvPr/>
        </p:nvSpPr>
        <p:spPr>
          <a:xfrm>
            <a:off x="133350" y="4122355"/>
            <a:ext cx="707161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000" dirty="0">
                <a:hlinkClick r:id="rId2"/>
              </a:rPr>
              <a:t>https://wordwall.net/es/resource/2146751/was-or-were</a:t>
            </a:r>
            <a:endParaRPr lang="es-MX" sz="2000" dirty="0"/>
          </a:p>
          <a:p>
            <a:endParaRPr lang="es-MX" sz="200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8C504D4-CB0A-70E1-7F28-3E7D572736E0}"/>
              </a:ext>
            </a:extLst>
          </p:cNvPr>
          <p:cNvSpPr txBox="1"/>
          <p:nvPr/>
        </p:nvSpPr>
        <p:spPr>
          <a:xfrm>
            <a:off x="163330" y="1232376"/>
            <a:ext cx="67899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000" dirty="0">
                <a:hlinkClick r:id="rId3"/>
              </a:rPr>
              <a:t>https://wordwall.net/es/resource/20379455/was-were</a:t>
            </a:r>
            <a:endParaRPr lang="es-MX" sz="2000" dirty="0"/>
          </a:p>
          <a:p>
            <a:endParaRPr lang="es-MX" sz="20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0D8E736-7E58-74A2-1E5A-5E8EBA82A636}"/>
              </a:ext>
            </a:extLst>
          </p:cNvPr>
          <p:cNvSpPr txBox="1"/>
          <p:nvPr/>
        </p:nvSpPr>
        <p:spPr>
          <a:xfrm>
            <a:off x="7296150" y="38100"/>
            <a:ext cx="17812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Online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B272D8B-C3D7-6F8F-E31F-2FDF0F8436C9}"/>
              </a:ext>
            </a:extLst>
          </p:cNvPr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Grammar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2800" b="1" dirty="0">
              <a:solidFill>
                <a:srgbClr val="99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D06C3DA3-8E84-D973-E06E-AF6A69530D42}"/>
              </a:ext>
            </a:extLst>
          </p:cNvPr>
          <p:cNvCxnSpPr/>
          <p:nvPr/>
        </p:nvCxnSpPr>
        <p:spPr>
          <a:xfrm>
            <a:off x="0" y="464234"/>
            <a:ext cx="9144000" cy="0"/>
          </a:xfrm>
          <a:prstGeom prst="line">
            <a:avLst/>
          </a:prstGeom>
          <a:ln w="5715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12">
            <a:extLst>
              <a:ext uri="{FF2B5EF4-FFF2-40B4-BE49-F238E27FC236}">
                <a16:creationId xmlns:a16="http://schemas.microsoft.com/office/drawing/2014/main" id="{DF7A764F-118B-BE4E-97C9-FD7A9609C819}"/>
              </a:ext>
            </a:extLst>
          </p:cNvPr>
          <p:cNvSpPr txBox="1"/>
          <p:nvPr/>
        </p:nvSpPr>
        <p:spPr>
          <a:xfrm>
            <a:off x="19050" y="511418"/>
            <a:ext cx="8934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Click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links,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be. </a:t>
            </a:r>
          </a:p>
          <a:p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Then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share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8" name="Flecha: a la derecha 17">
            <a:extLst>
              <a:ext uri="{FF2B5EF4-FFF2-40B4-BE49-F238E27FC236}">
                <a16:creationId xmlns:a16="http://schemas.microsoft.com/office/drawing/2014/main" id="{F4E2BF84-3074-4E62-79B9-B29353EC82C9}"/>
              </a:ext>
            </a:extLst>
          </p:cNvPr>
          <p:cNvSpPr/>
          <p:nvPr/>
        </p:nvSpPr>
        <p:spPr>
          <a:xfrm>
            <a:off x="133350" y="1543050"/>
            <a:ext cx="1162050" cy="4000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310DD042-6ACE-5FA5-3329-4CF065A2D05F}"/>
              </a:ext>
            </a:extLst>
          </p:cNvPr>
          <p:cNvSpPr txBox="1"/>
          <p:nvPr/>
        </p:nvSpPr>
        <p:spPr>
          <a:xfrm>
            <a:off x="1314450" y="1559169"/>
            <a:ext cx="28023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Flecha: a la derecha 19">
            <a:extLst>
              <a:ext uri="{FF2B5EF4-FFF2-40B4-BE49-F238E27FC236}">
                <a16:creationId xmlns:a16="http://schemas.microsoft.com/office/drawing/2014/main" id="{82396FF4-851F-1211-B163-E06539FF8CE1}"/>
              </a:ext>
            </a:extLst>
          </p:cNvPr>
          <p:cNvSpPr/>
          <p:nvPr/>
        </p:nvSpPr>
        <p:spPr>
          <a:xfrm>
            <a:off x="190500" y="4419600"/>
            <a:ext cx="1162050" cy="4000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1B3556FA-E075-AF90-B731-E5FB64D04D2E}"/>
              </a:ext>
            </a:extLst>
          </p:cNvPr>
          <p:cNvSpPr txBox="1"/>
          <p:nvPr/>
        </p:nvSpPr>
        <p:spPr>
          <a:xfrm>
            <a:off x="1371600" y="4435719"/>
            <a:ext cx="28023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008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E9F73A1-118B-4DBA-8AE9-957D46228342}"/>
              </a:ext>
            </a:extLst>
          </p:cNvPr>
          <p:cNvSpPr txBox="1"/>
          <p:nvPr/>
        </p:nvSpPr>
        <p:spPr>
          <a:xfrm>
            <a:off x="57150" y="1201923"/>
            <a:ext cx="57531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https://www.liveworksheets.com/hy976706zi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8BCF967-67D5-9120-2D96-C290DC8C96E2}"/>
              </a:ext>
            </a:extLst>
          </p:cNvPr>
          <p:cNvSpPr txBox="1"/>
          <p:nvPr/>
        </p:nvSpPr>
        <p:spPr>
          <a:xfrm>
            <a:off x="76200" y="4006334"/>
            <a:ext cx="62674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https://www.liveworksheets.com/qr1041823zk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FE810A1-AB57-2E7F-13BD-3097EB738968}"/>
              </a:ext>
            </a:extLst>
          </p:cNvPr>
          <p:cNvSpPr txBox="1"/>
          <p:nvPr/>
        </p:nvSpPr>
        <p:spPr>
          <a:xfrm>
            <a:off x="7296150" y="38100"/>
            <a:ext cx="17812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Online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DA2E657-15EB-2C47-F21D-659DDD19DA29}"/>
              </a:ext>
            </a:extLst>
          </p:cNvPr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Reading/</a:t>
            </a:r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listening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2800" b="1" dirty="0">
              <a:solidFill>
                <a:srgbClr val="99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E63098D6-FCE2-54D4-E36B-C4B29FC8DA59}"/>
              </a:ext>
            </a:extLst>
          </p:cNvPr>
          <p:cNvCxnSpPr/>
          <p:nvPr/>
        </p:nvCxnSpPr>
        <p:spPr>
          <a:xfrm>
            <a:off x="0" y="464234"/>
            <a:ext cx="9144000" cy="0"/>
          </a:xfrm>
          <a:prstGeom prst="line">
            <a:avLst/>
          </a:prstGeom>
          <a:ln w="5715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24825879-1193-E2BD-938F-8DC3D051F8E3}"/>
              </a:ext>
            </a:extLst>
          </p:cNvPr>
          <p:cNvSpPr txBox="1"/>
          <p:nvPr/>
        </p:nvSpPr>
        <p:spPr>
          <a:xfrm>
            <a:off x="19050" y="511418"/>
            <a:ext cx="8934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Click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links,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be. </a:t>
            </a:r>
          </a:p>
          <a:p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Then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share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Flecha: a la derecha 8">
            <a:extLst>
              <a:ext uri="{FF2B5EF4-FFF2-40B4-BE49-F238E27FC236}">
                <a16:creationId xmlns:a16="http://schemas.microsoft.com/office/drawing/2014/main" id="{756B347C-D5A4-A461-AEAE-F108B016941C}"/>
              </a:ext>
            </a:extLst>
          </p:cNvPr>
          <p:cNvSpPr/>
          <p:nvPr/>
        </p:nvSpPr>
        <p:spPr>
          <a:xfrm>
            <a:off x="114300" y="1676400"/>
            <a:ext cx="1162050" cy="4000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F20D75A-02F4-2386-6A5A-36AE5CB297E5}"/>
              </a:ext>
            </a:extLst>
          </p:cNvPr>
          <p:cNvSpPr txBox="1"/>
          <p:nvPr/>
        </p:nvSpPr>
        <p:spPr>
          <a:xfrm>
            <a:off x="1295400" y="1692519"/>
            <a:ext cx="28023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Flecha: a la derecha 10">
            <a:extLst>
              <a:ext uri="{FF2B5EF4-FFF2-40B4-BE49-F238E27FC236}">
                <a16:creationId xmlns:a16="http://schemas.microsoft.com/office/drawing/2014/main" id="{945E9DC2-959F-750A-8743-63C5A20DE22B}"/>
              </a:ext>
            </a:extLst>
          </p:cNvPr>
          <p:cNvSpPr/>
          <p:nvPr/>
        </p:nvSpPr>
        <p:spPr>
          <a:xfrm>
            <a:off x="114300" y="4362450"/>
            <a:ext cx="1162050" cy="4000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E367839B-F1EF-E502-ED30-800FD5698D05}"/>
              </a:ext>
            </a:extLst>
          </p:cNvPr>
          <p:cNvSpPr txBox="1"/>
          <p:nvPr/>
        </p:nvSpPr>
        <p:spPr>
          <a:xfrm>
            <a:off x="1295400" y="4378569"/>
            <a:ext cx="28023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6314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2355</TotalTime>
  <Words>579</Words>
  <Application>Microsoft Office PowerPoint</Application>
  <PresentationFormat>Carta (216 x 279 mm)</PresentationFormat>
  <Paragraphs>87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Arial</vt:lpstr>
      <vt:lpstr>Calibri</vt:lpstr>
      <vt:lpstr>Calibri Light</vt:lpstr>
      <vt:lpstr>PT Sans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puente</dc:creator>
  <cp:lastModifiedBy>MAYELA ALEJANDRA DEL CARMEN GAONA GARCIA</cp:lastModifiedBy>
  <cp:revision>28</cp:revision>
  <dcterms:created xsi:type="dcterms:W3CDTF">2022-08-17T16:08:40Z</dcterms:created>
  <dcterms:modified xsi:type="dcterms:W3CDTF">2023-02-15T17:01:48Z</dcterms:modified>
</cp:coreProperties>
</file>