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6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es/url?sa=i&amp;url=https%3A%2F%2Fwww.mundodeportivo.com%2Funcomo%2Feducacion%2Farticulo%2Fcomo-hacer-una-autobiografia-para-ninos-50933.html&amp;psig=AOvVaw2ITajSMYUOW62vZwb_t9Kh&amp;ust=1693369895599000&amp;source=images&amp;cd=vfe&amp;opi=89978449&amp;ved=0CA4QjRxqFwoTCMDttcuEgYEDFQAAAAAdAAAAABA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roferecursos.com/que-es-una-biograf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imgres?imgurl=https%3A%2F%2Flookaside.fbsbx.com%2Flookaside%2Fcrawler%2Fmedia%2F%3Fmedia_id%3D338966320019811&amp;tbnid=mFbFF8nfCzWeqM&amp;vet=12ahUKEwjQ_oKq7IKBAxUCM94AHcUDAV8QMygAegQIARBy..i&amp;imgrefurl=https%3A%2F%2Fwww.facebook.com%2Fsimonelcochino%2Fphotos%2Fa.165455174037594%2F338966320019811%2F%3Ftype%3D3%26locale%3Des_LA&amp;docid=pd_DZPJUxhxT8M&amp;w=1440&amp;h=1108&amp;q=cuentos&amp;client=safari&amp;ved=2ahUKEwjQ_oKq7IKBAxUCM94AHcUDAV8QMygAegQIARB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2329425-0083-BCD7-C8F1-24F1F98B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 descr="Paint in motion from the bottom of the view">
            <a:extLst>
              <a:ext uri="{FF2B5EF4-FFF2-40B4-BE49-F238E27FC236}">
                <a16:creationId xmlns:a16="http://schemas.microsoft.com/office/drawing/2014/main" id="{A6C6572C-1BB8-3FCB-CEB1-097AFFA57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21" y="299196"/>
            <a:ext cx="12191979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FCE8CD-3FA1-5CD3-0A5E-DF1AE237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283012" y="490590"/>
            <a:ext cx="11953381" cy="6475203"/>
          </a:xfrm>
          <a:custGeom>
            <a:avLst/>
            <a:gdLst>
              <a:gd name="connsiteX0" fmla="*/ 2195972 w 11953381"/>
              <a:gd name="connsiteY0" fmla="*/ 2336 h 6475203"/>
              <a:gd name="connsiteX1" fmla="*/ 6451 w 11953381"/>
              <a:gd name="connsiteY1" fmla="*/ 741155 h 6475203"/>
              <a:gd name="connsiteX2" fmla="*/ 0 w 11953381"/>
              <a:gd name="connsiteY2" fmla="*/ 746044 h 6475203"/>
              <a:gd name="connsiteX3" fmla="*/ 100003 w 11953381"/>
              <a:gd name="connsiteY3" fmla="*/ 6475203 h 6475203"/>
              <a:gd name="connsiteX4" fmla="*/ 11953381 w 11953381"/>
              <a:gd name="connsiteY4" fmla="*/ 6268302 h 6475203"/>
              <a:gd name="connsiteX5" fmla="*/ 4666255 w 11953381"/>
              <a:gd name="connsiteY5" fmla="*/ 753030 h 6475203"/>
              <a:gd name="connsiteX6" fmla="*/ 4581978 w 11953381"/>
              <a:gd name="connsiteY6" fmla="*/ 692507 h 6475203"/>
              <a:gd name="connsiteX7" fmla="*/ 2429229 w 11953381"/>
              <a:gd name="connsiteY7" fmla="*/ 1150 h 6475203"/>
              <a:gd name="connsiteX8" fmla="*/ 2195972 w 11953381"/>
              <a:gd name="connsiteY8" fmla="*/ 2336 h 647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3381" h="6475203">
                <a:moveTo>
                  <a:pt x="2195972" y="2336"/>
                </a:moveTo>
                <a:cubicBezTo>
                  <a:pt x="1419299" y="28801"/>
                  <a:pt x="654656" y="279884"/>
                  <a:pt x="6451" y="741155"/>
                </a:cubicBezTo>
                <a:lnTo>
                  <a:pt x="0" y="746044"/>
                </a:lnTo>
                <a:lnTo>
                  <a:pt x="100003" y="6475203"/>
                </a:lnTo>
                <a:lnTo>
                  <a:pt x="11953381" y="6268302"/>
                </a:lnTo>
                <a:lnTo>
                  <a:pt x="4666255" y="753030"/>
                </a:lnTo>
                <a:lnTo>
                  <a:pt x="4581978" y="692507"/>
                </a:lnTo>
                <a:cubicBezTo>
                  <a:pt x="3924516" y="245206"/>
                  <a:pt x="3176141" y="19009"/>
                  <a:pt x="2429229" y="1150"/>
                </a:cubicBezTo>
                <a:cubicBezTo>
                  <a:pt x="2351426" y="-711"/>
                  <a:pt x="2273638" y="-310"/>
                  <a:pt x="2195972" y="2336"/>
                </a:cubicBezTo>
                <a:close/>
              </a:path>
            </a:pathLst>
          </a:custGeom>
          <a:gradFill>
            <a:gsLst>
              <a:gs pos="3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57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C43214-6576-42DF-4129-5D4CBE9DDF92}"/>
              </a:ext>
            </a:extLst>
          </p:cNvPr>
          <p:cNvSpPr txBox="1"/>
          <p:nvPr/>
        </p:nvSpPr>
        <p:spPr>
          <a:xfrm>
            <a:off x="6259702" y="3326130"/>
            <a:ext cx="4829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>
                <a:latin typeface="Arial Black" panose="020B0604020202020204" pitchFamily="34" charset="0"/>
              </a:rPr>
              <a:t>TEXTOS NARRATIVOS</a:t>
            </a:r>
          </a:p>
        </p:txBody>
      </p:sp>
    </p:spTree>
    <p:extLst>
      <p:ext uri="{BB962C8B-B14F-4D97-AF65-F5344CB8AC3E}">
        <p14:creationId xmlns:p14="http://schemas.microsoft.com/office/powerpoint/2010/main" val="6520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7C01D0-B075-6B82-47B3-1143F7C2E137}"/>
              </a:ext>
            </a:extLst>
          </p:cNvPr>
          <p:cNvSpPr txBox="1"/>
          <p:nvPr/>
        </p:nvSpPr>
        <p:spPr>
          <a:xfrm>
            <a:off x="2046269" y="982980"/>
            <a:ext cx="8099461" cy="800219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es-MX" sz="2300" dirty="0"/>
              <a:t>Es un relato en el que se cuenta una historia real o ficticia,</a:t>
            </a:r>
          </a:p>
          <a:p>
            <a:r>
              <a:rPr lang="es-MX" sz="2300" dirty="0"/>
              <a:t>La historia se sitúa en un lugar y tiempo determinados </a:t>
            </a:r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id="{A05F52B0-B653-AA97-ABC8-5D1193491D25}"/>
              </a:ext>
            </a:extLst>
          </p:cNvPr>
          <p:cNvSpPr/>
          <p:nvPr/>
        </p:nvSpPr>
        <p:spPr>
          <a:xfrm>
            <a:off x="4137660" y="28026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01DB98C0-4063-0145-B099-CA0AD267AE34}"/>
              </a:ext>
            </a:extLst>
          </p:cNvPr>
          <p:cNvSpPr/>
          <p:nvPr/>
        </p:nvSpPr>
        <p:spPr>
          <a:xfrm>
            <a:off x="7056884" y="28026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3F4BA1-E983-0EB8-8C60-8F5616EA80D3}"/>
              </a:ext>
            </a:extLst>
          </p:cNvPr>
          <p:cNvSpPr txBox="1"/>
          <p:nvPr/>
        </p:nvSpPr>
        <p:spPr>
          <a:xfrm>
            <a:off x="3986216" y="2176831"/>
            <a:ext cx="395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PRINCIPALES CARACTERISTICAS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E6FFA4-5B8C-35FC-2EE8-AF45395C4E37}"/>
              </a:ext>
            </a:extLst>
          </p:cNvPr>
          <p:cNvSpPr txBox="1"/>
          <p:nvPr/>
        </p:nvSpPr>
        <p:spPr>
          <a:xfrm>
            <a:off x="3106935" y="4127172"/>
            <a:ext cx="254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NARRA UNA ACCION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D794AF-2381-9750-EE80-2A2CB9E85874}"/>
              </a:ext>
            </a:extLst>
          </p:cNvPr>
          <p:cNvSpPr txBox="1"/>
          <p:nvPr/>
        </p:nvSpPr>
        <p:spPr>
          <a:xfrm>
            <a:off x="6538985" y="4037517"/>
            <a:ext cx="226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TIENE 1, o VARIOS </a:t>
            </a:r>
          </a:p>
          <a:p>
            <a:pPr algn="ctr"/>
            <a:r>
              <a:rPr lang="es-MX" dirty="0"/>
              <a:t>PERSONAJES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3389BE24-9565-5136-A84F-46DBBEB1A3EE}"/>
              </a:ext>
            </a:extLst>
          </p:cNvPr>
          <p:cNvSpPr/>
          <p:nvPr/>
        </p:nvSpPr>
        <p:spPr>
          <a:xfrm rot="16200000">
            <a:off x="5693718" y="706905"/>
            <a:ext cx="1071566" cy="8366461"/>
          </a:xfrm>
          <a:prstGeom prst="leftBrac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D15CBF-945B-A037-B4D2-01B7FE7C681B}"/>
              </a:ext>
            </a:extLst>
          </p:cNvPr>
          <p:cNvSpPr txBox="1"/>
          <p:nvPr/>
        </p:nvSpPr>
        <p:spPr>
          <a:xfrm>
            <a:off x="2486009" y="55056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INICIO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086CC9-D9AD-2AA0-EE85-4571FA70A3A5}"/>
              </a:ext>
            </a:extLst>
          </p:cNvPr>
          <p:cNvSpPr txBox="1"/>
          <p:nvPr/>
        </p:nvSpPr>
        <p:spPr>
          <a:xfrm>
            <a:off x="5806440" y="5543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NUDO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BAD5AB-21C9-B381-29ED-F772575C9392}"/>
              </a:ext>
            </a:extLst>
          </p:cNvPr>
          <p:cNvSpPr txBox="1"/>
          <p:nvPr/>
        </p:nvSpPr>
        <p:spPr>
          <a:xfrm>
            <a:off x="8805824" y="554355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DESENLACE</a:t>
            </a:r>
          </a:p>
        </p:txBody>
      </p:sp>
    </p:spTree>
    <p:extLst>
      <p:ext uri="{BB962C8B-B14F-4D97-AF65-F5344CB8AC3E}">
        <p14:creationId xmlns:p14="http://schemas.microsoft.com/office/powerpoint/2010/main" val="226754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00815D-818F-CD53-1DFE-3F3FF3EF718F}"/>
              </a:ext>
            </a:extLst>
          </p:cNvPr>
          <p:cNvSpPr txBox="1"/>
          <p:nvPr/>
        </p:nvSpPr>
        <p:spPr>
          <a:xfrm>
            <a:off x="2400300" y="400050"/>
            <a:ext cx="2181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>
                <a:solidFill>
                  <a:schemeClr val="accent4">
                    <a:lumMod val="75000"/>
                  </a:schemeClr>
                </a:solidFill>
              </a:rPr>
              <a:t>EJEMPLOS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2827A7-67A9-BA51-CE84-B2DA851E4625}"/>
              </a:ext>
            </a:extLst>
          </p:cNvPr>
          <p:cNvSpPr txBox="1"/>
          <p:nvPr/>
        </p:nvSpPr>
        <p:spPr>
          <a:xfrm>
            <a:off x="141078" y="2432030"/>
            <a:ext cx="6317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/>
              <a:t>Historieta</a:t>
            </a:r>
            <a:r>
              <a:rPr lang="es-MX" sz="2000" dirty="0"/>
              <a:t>: Serie de dibujos que contituye un relato, </a:t>
            </a:r>
          </a:p>
          <a:p>
            <a:r>
              <a:rPr lang="es-MX" sz="2000" dirty="0"/>
              <a:t>que puede ser : </a:t>
            </a:r>
            <a:r>
              <a:rPr lang="es-MX" sz="2000" i="1" dirty="0">
                <a:cs typeface="AL BAYAN PLAIN" pitchFamily="2" charset="-78"/>
              </a:rPr>
              <a:t>cómico, drámatico o fantástico</a:t>
            </a:r>
          </a:p>
          <a:p>
            <a:r>
              <a:rPr lang="es-MX" sz="2000" i="1" dirty="0">
                <a:cs typeface="AL BAYAN PLAIN" pitchFamily="2" charset="-78"/>
              </a:rPr>
              <a:t>de aventura</a:t>
            </a:r>
            <a:r>
              <a:rPr lang="es-MX" sz="2000" dirty="0"/>
              <a:t>. Ejm: Mafalda </a:t>
            </a:r>
          </a:p>
          <a:p>
            <a:endParaRPr lang="es-MX" sz="2000" dirty="0"/>
          </a:p>
        </p:txBody>
      </p:sp>
      <p:pic>
        <p:nvPicPr>
          <p:cNvPr id="1026" name="Picture 2" descr="200 ideas de Mafalda | mafalda, mafalda quino, mafalda frases">
            <a:extLst>
              <a:ext uri="{FF2B5EF4-FFF2-40B4-BE49-F238E27FC236}">
                <a16:creationId xmlns:a16="http://schemas.microsoft.com/office/drawing/2014/main" id="{EBBBF9B7-8C00-2BC0-1A4D-0D94B8CC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35" y="1404845"/>
            <a:ext cx="5959765" cy="47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.310.600+ Foco Fotografías de stock, fotos e imágenes libres de derechos -  iStock | Idea, Luz, Bombilla">
            <a:extLst>
              <a:ext uri="{FF2B5EF4-FFF2-40B4-BE49-F238E27FC236}">
                <a16:creationId xmlns:a16="http://schemas.microsoft.com/office/drawing/2014/main" id="{4400C67E-EAEF-868F-9356-C61F17BF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522">
            <a:off x="933167" y="3894446"/>
            <a:ext cx="1724739" cy="17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2BEAD2-B88F-0914-0342-1AE7CF9C6BAC}"/>
              </a:ext>
            </a:extLst>
          </p:cNvPr>
          <p:cNvSpPr txBox="1"/>
          <p:nvPr/>
        </p:nvSpPr>
        <p:spPr>
          <a:xfrm>
            <a:off x="2187825" y="4795409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Puede ser real o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imaginaria</a:t>
            </a:r>
          </a:p>
        </p:txBody>
      </p:sp>
    </p:spTree>
    <p:extLst>
      <p:ext uri="{BB962C8B-B14F-4D97-AF65-F5344CB8AC3E}">
        <p14:creationId xmlns:p14="http://schemas.microsoft.com/office/powerpoint/2010/main" val="99994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8439F0A-FC78-FA31-9D57-68CB20C6034C}"/>
              </a:ext>
            </a:extLst>
          </p:cNvPr>
          <p:cNvSpPr txBox="1"/>
          <p:nvPr/>
        </p:nvSpPr>
        <p:spPr>
          <a:xfrm>
            <a:off x="401556" y="1645920"/>
            <a:ext cx="56921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/>
              <a:t>Autobiografía :</a:t>
            </a:r>
            <a:r>
              <a:rPr lang="es-MX" sz="2000" dirty="0"/>
              <a:t>  Es un relato de tu propia vida. </a:t>
            </a:r>
          </a:p>
          <a:p>
            <a:r>
              <a:rPr lang="es-MX" sz="2000" dirty="0"/>
              <a:t>Características que debe llevar:</a:t>
            </a:r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400" dirty="0"/>
              <a:t>-Nacimiento</a:t>
            </a:r>
          </a:p>
          <a:p>
            <a:r>
              <a:rPr lang="es-MX" sz="2400" dirty="0"/>
              <a:t>-Experiencias Personales</a:t>
            </a:r>
          </a:p>
          <a:p>
            <a:r>
              <a:rPr lang="es-MX" sz="2400" dirty="0"/>
              <a:t>-Experiencias Significativas </a:t>
            </a:r>
          </a:p>
          <a:p>
            <a:r>
              <a:rPr lang="es-MX" sz="2400" dirty="0"/>
              <a:t>-Logros </a:t>
            </a:r>
          </a:p>
        </p:txBody>
      </p:sp>
      <p:pic>
        <p:nvPicPr>
          <p:cNvPr id="2050" name="Picture 2" descr="Cómo hacer una AUTOBIOGRAFÍA para NIÑOS - ¡Paso a paso!">
            <a:hlinkClick r:id="rId2"/>
            <a:extLst>
              <a:ext uri="{FF2B5EF4-FFF2-40B4-BE49-F238E27FC236}">
                <a16:creationId xmlns:a16="http://schemas.microsoft.com/office/drawing/2014/main" id="{5E7F6B5B-F07C-60F3-0333-933DD66D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32" y="0"/>
            <a:ext cx="4594688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2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389A448-46CD-6E26-8CCD-305A176D8D45}"/>
              </a:ext>
            </a:extLst>
          </p:cNvPr>
          <p:cNvSpPr txBox="1"/>
          <p:nvPr/>
        </p:nvSpPr>
        <p:spPr>
          <a:xfrm rot="19845196">
            <a:off x="518247" y="2640330"/>
            <a:ext cx="5789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/>
              <a:t>Biografía:</a:t>
            </a:r>
            <a:r>
              <a:rPr lang="es-MX" sz="2000" dirty="0"/>
              <a:t> Es un texto narrativo que cuenta los </a:t>
            </a:r>
          </a:p>
          <a:p>
            <a:r>
              <a:rPr lang="es-MX" sz="2000" dirty="0"/>
              <a:t>sucesos relevantes en la vida de una persona.</a:t>
            </a:r>
          </a:p>
          <a:p>
            <a:r>
              <a:rPr lang="es-MX" sz="2000" dirty="0"/>
              <a:t>Se redacta de manera cronológica.</a:t>
            </a:r>
          </a:p>
        </p:txBody>
      </p:sp>
      <p:pic>
        <p:nvPicPr>
          <p:cNvPr id="1027" name="Picture 3" descr="Qué es una Biografía | Concepto y Definición">
            <a:hlinkClick r:id="rId2"/>
            <a:extLst>
              <a:ext uri="{FF2B5EF4-FFF2-40B4-BE49-F238E27FC236}">
                <a16:creationId xmlns:a16="http://schemas.microsoft.com/office/drawing/2014/main" id="{B04F9402-E640-CEF0-AD7C-30E7CF2A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10" y="1129962"/>
            <a:ext cx="5037991" cy="48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una Biografía | Concepto y Definición">
            <a:hlinkClick r:id="rId2"/>
            <a:extLst>
              <a:ext uri="{FF2B5EF4-FFF2-40B4-BE49-F238E27FC236}">
                <a16:creationId xmlns:a16="http://schemas.microsoft.com/office/drawing/2014/main" id="{64DBADDF-932C-F660-2630-0216EE55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33" y="-2727484"/>
            <a:ext cx="1016712" cy="10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7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B3C300-D8A0-8957-6C01-F642B4EAE528}"/>
              </a:ext>
            </a:extLst>
          </p:cNvPr>
          <p:cNvSpPr txBox="1"/>
          <p:nvPr/>
        </p:nvSpPr>
        <p:spPr>
          <a:xfrm>
            <a:off x="3108960" y="685800"/>
            <a:ext cx="501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Crónica: </a:t>
            </a:r>
            <a:r>
              <a:rPr lang="es-MX" dirty="0"/>
              <a:t>Presenta una serie de eventos en el </a:t>
            </a:r>
          </a:p>
          <a:p>
            <a:r>
              <a:rPr lang="es-MX" dirty="0"/>
              <a:t>orden que ocurrieron es Precisa y Explicativa</a:t>
            </a:r>
          </a:p>
          <a:p>
            <a:r>
              <a:rPr lang="es-MX" dirty="0"/>
              <a:t>respecto al tema abordado, permite la </a:t>
            </a:r>
          </a:p>
          <a:p>
            <a:r>
              <a:rPr lang="es-MX" dirty="0"/>
              <a:t>interpretación del autor.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D7834A-A5F7-0EE9-439A-8C20A08021D5}"/>
              </a:ext>
            </a:extLst>
          </p:cNvPr>
          <p:cNvSpPr txBox="1"/>
          <p:nvPr/>
        </p:nvSpPr>
        <p:spPr>
          <a:xfrm>
            <a:off x="5182570" y="2668964"/>
            <a:ext cx="160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7030A0"/>
                </a:solidFill>
              </a:rPr>
              <a:t>EJEMPLOS</a:t>
            </a:r>
          </a:p>
        </p:txBody>
      </p:sp>
      <p:sp>
        <p:nvSpPr>
          <p:cNvPr id="8" name="Flecha izquierda-derecha-arriba 7">
            <a:extLst>
              <a:ext uri="{FF2B5EF4-FFF2-40B4-BE49-F238E27FC236}">
                <a16:creationId xmlns:a16="http://schemas.microsoft.com/office/drawing/2014/main" id="{4D95ED65-07CF-FF92-B2F7-FCF9189744CB}"/>
              </a:ext>
            </a:extLst>
          </p:cNvPr>
          <p:cNvSpPr/>
          <p:nvPr/>
        </p:nvSpPr>
        <p:spPr>
          <a:xfrm>
            <a:off x="4375937" y="3297437"/>
            <a:ext cx="3223260" cy="937260"/>
          </a:xfrm>
          <a:prstGeom prst="leftRigh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F49771-6FA5-F0C2-4ADB-825DDAB8B80E}"/>
              </a:ext>
            </a:extLst>
          </p:cNvPr>
          <p:cNvSpPr txBox="1"/>
          <p:nvPr/>
        </p:nvSpPr>
        <p:spPr>
          <a:xfrm>
            <a:off x="261943" y="3435965"/>
            <a:ext cx="422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Desaparición y Destrucción</a:t>
            </a:r>
          </a:p>
          <a:p>
            <a:pPr algn="ctr"/>
            <a:r>
              <a:rPr lang="es-MX" sz="2400" dirty="0"/>
              <a:t>del Titán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20163-0E9E-3E62-55BE-A456325DBBF6}"/>
              </a:ext>
            </a:extLst>
          </p:cNvPr>
          <p:cNvSpPr txBox="1"/>
          <p:nvPr/>
        </p:nvSpPr>
        <p:spPr>
          <a:xfrm>
            <a:off x="7816064" y="3620630"/>
            <a:ext cx="270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Nota Periodística </a:t>
            </a:r>
          </a:p>
        </p:txBody>
      </p:sp>
      <p:pic>
        <p:nvPicPr>
          <p:cNvPr id="2050" name="Picture 2" descr="Submarino Titán: crónica de la búsqueda del sumergible - YouTube">
            <a:extLst>
              <a:ext uri="{FF2B5EF4-FFF2-40B4-BE49-F238E27FC236}">
                <a16:creationId xmlns:a16="http://schemas.microsoft.com/office/drawing/2014/main" id="{46C3B3A4-2A9D-0F3E-8088-6EB2ABD2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710642"/>
            <a:ext cx="3259800" cy="17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bra Desamor Con Crimen | PDF | Mala conducta | Crimen y violencia">
            <a:extLst>
              <a:ext uri="{FF2B5EF4-FFF2-40B4-BE49-F238E27FC236}">
                <a16:creationId xmlns:a16="http://schemas.microsoft.com/office/drawing/2014/main" id="{F1805013-D9A2-7BB3-39A4-F3571FF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01" y="4175522"/>
            <a:ext cx="1874029" cy="24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1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44CE74A-75CE-CE16-9966-1AA952822440}"/>
              </a:ext>
            </a:extLst>
          </p:cNvPr>
          <p:cNvSpPr txBox="1"/>
          <p:nvPr/>
        </p:nvSpPr>
        <p:spPr>
          <a:xfrm>
            <a:off x="5119601" y="1142654"/>
            <a:ext cx="5705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/>
              <a:t>Novela : </a:t>
            </a:r>
            <a:r>
              <a:rPr lang="es-MX" sz="2000" dirty="0"/>
              <a:t>Obra literaria extensa que narra </a:t>
            </a:r>
          </a:p>
          <a:p>
            <a:r>
              <a:rPr lang="es-MX" sz="2000" dirty="0"/>
              <a:t>acontecimientos que pueden ser o no ficticios.</a:t>
            </a:r>
          </a:p>
          <a:p>
            <a:r>
              <a:rPr lang="es-MX" sz="2000" dirty="0"/>
              <a:t>.</a:t>
            </a:r>
            <a:endParaRPr lang="es-MX" sz="2400" b="1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42E97C-3A70-AAC3-C146-D1EDF702EC9E}"/>
              </a:ext>
            </a:extLst>
          </p:cNvPr>
          <p:cNvSpPr txBox="1"/>
          <p:nvPr/>
        </p:nvSpPr>
        <p:spPr>
          <a:xfrm>
            <a:off x="5061412" y="3114675"/>
            <a:ext cx="155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</a:rPr>
              <a:t>Ejemplo: </a:t>
            </a:r>
          </a:p>
        </p:txBody>
      </p:sp>
      <p:pic>
        <p:nvPicPr>
          <p:cNvPr id="3074" name="Picture 2" descr="Montón de libros de texto. objetos de pila de dibujos animados de  conocimiento académico para portada, vector | Vector Premium">
            <a:extLst>
              <a:ext uri="{FF2B5EF4-FFF2-40B4-BE49-F238E27FC236}">
                <a16:creationId xmlns:a16="http://schemas.microsoft.com/office/drawing/2014/main" id="{816ADF49-97E0-8781-02F6-F0E374D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" y="1428750"/>
            <a:ext cx="2540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3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8B988E-F6D7-1EDA-AAE7-CD7F7BD511D5}"/>
              </a:ext>
            </a:extLst>
          </p:cNvPr>
          <p:cNvSpPr txBox="1"/>
          <p:nvPr/>
        </p:nvSpPr>
        <p:spPr>
          <a:xfrm>
            <a:off x="2011680" y="1165860"/>
            <a:ext cx="78490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i="1" dirty="0">
                <a:solidFill>
                  <a:srgbClr val="7030A0"/>
                </a:solidFill>
              </a:rPr>
              <a:t>CUENTO: </a:t>
            </a:r>
            <a:r>
              <a:rPr lang="es-MX" sz="2000" dirty="0">
                <a:solidFill>
                  <a:srgbClr val="002060"/>
                </a:solidFill>
              </a:rPr>
              <a:t>Es un relato corto con pocos personjes y con una </a:t>
            </a:r>
          </a:p>
          <a:p>
            <a:r>
              <a:rPr lang="es-MX" sz="2000" dirty="0">
                <a:solidFill>
                  <a:srgbClr val="002060"/>
                </a:solidFill>
              </a:rPr>
              <a:t>una única trama que puede estar basada en hechos reales o </a:t>
            </a:r>
          </a:p>
          <a:p>
            <a:r>
              <a:rPr lang="es-MX" sz="2000" dirty="0">
                <a:solidFill>
                  <a:srgbClr val="002060"/>
                </a:solidFill>
              </a:rPr>
              <a:t>ficticios </a:t>
            </a:r>
            <a:endParaRPr lang="es-MX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1A992862-2FD3-78DC-4B49-F84996CC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772">
            <a:off x="965200" y="3120159"/>
            <a:ext cx="32512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 cuento por cada letra . . . . . .... - Cuentos infantiles | Facebook">
            <a:extLst>
              <a:ext uri="{FF2B5EF4-FFF2-40B4-BE49-F238E27FC236}">
                <a16:creationId xmlns:a16="http://schemas.microsoft.com/office/drawing/2014/main" id="{4D6C3686-0568-3C15-562D-92D7DE06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9432">
            <a:off x="5295543" y="3895276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2 Cuentos Infantiles : Kalyvas, Errikos: Amazon.com.mx: Libros">
            <a:extLst>
              <a:ext uri="{FF2B5EF4-FFF2-40B4-BE49-F238E27FC236}">
                <a16:creationId xmlns:a16="http://schemas.microsoft.com/office/drawing/2014/main" id="{DCABF3B2-E0CB-FD99-F313-3E3CBFD0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673">
            <a:off x="8150514" y="2907250"/>
            <a:ext cx="1765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5577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197</Words>
  <Application>Microsoft Macintosh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Neue Haas Grotesk Text Pro</vt:lpstr>
      <vt:lpstr>SwellVTI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Narda Fernandez Garcia</dc:creator>
  <cp:lastModifiedBy>Narda Fernandez Garcia</cp:lastModifiedBy>
  <cp:revision>9</cp:revision>
  <dcterms:created xsi:type="dcterms:W3CDTF">2023-08-29T03:26:01Z</dcterms:created>
  <dcterms:modified xsi:type="dcterms:W3CDTF">2023-08-31T16:01:36Z</dcterms:modified>
</cp:coreProperties>
</file>