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947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91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646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301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257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617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585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92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5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82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12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500D2-8101-450F-80F8-2D67FFB201DA}" type="datetimeFigureOut">
              <a:rPr lang="es-MX" smtClean="0"/>
              <a:t>11/11/2023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2EF39-E340-42E7-84D1-5C4CC974BE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872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 de texto 1">
            <a:extLst>
              <a:ext uri="{FF2B5EF4-FFF2-40B4-BE49-F238E27FC236}">
                <a16:creationId xmlns:a16="http://schemas.microsoft.com/office/drawing/2014/main" id="{1612548B-CD7B-2616-996F-9A3D5B74D8F1}"/>
              </a:ext>
            </a:extLst>
          </p:cNvPr>
          <p:cNvSpPr txBox="1"/>
          <p:nvPr/>
        </p:nvSpPr>
        <p:spPr>
          <a:xfrm>
            <a:off x="180975" y="214749"/>
            <a:ext cx="6496050" cy="3333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RUBRICA PARA EVALUAR LA PRESENTACIÓN DE TRABAJOS ESCRITOS</a:t>
            </a:r>
            <a:endParaRPr lang="es-MX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4A093930-7E51-834B-D5CF-10206663F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026180"/>
              </p:ext>
            </p:extLst>
          </p:nvPr>
        </p:nvGraphicFramePr>
        <p:xfrm>
          <a:off x="180974" y="717350"/>
          <a:ext cx="6496051" cy="112599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82866">
                  <a:extLst>
                    <a:ext uri="{9D8B030D-6E8A-4147-A177-3AD203B41FA5}">
                      <a16:colId xmlns:a16="http://schemas.microsoft.com/office/drawing/2014/main" val="2500326012"/>
                    </a:ext>
                  </a:extLst>
                </a:gridCol>
                <a:gridCol w="1356451">
                  <a:extLst>
                    <a:ext uri="{9D8B030D-6E8A-4147-A177-3AD203B41FA5}">
                      <a16:colId xmlns:a16="http://schemas.microsoft.com/office/drawing/2014/main" val="3101809974"/>
                    </a:ext>
                  </a:extLst>
                </a:gridCol>
                <a:gridCol w="1299096">
                  <a:extLst>
                    <a:ext uri="{9D8B030D-6E8A-4147-A177-3AD203B41FA5}">
                      <a16:colId xmlns:a16="http://schemas.microsoft.com/office/drawing/2014/main" val="164766167"/>
                    </a:ext>
                  </a:extLst>
                </a:gridCol>
                <a:gridCol w="1299096">
                  <a:extLst>
                    <a:ext uri="{9D8B030D-6E8A-4147-A177-3AD203B41FA5}">
                      <a16:colId xmlns:a16="http://schemas.microsoft.com/office/drawing/2014/main" val="3153788336"/>
                    </a:ext>
                  </a:extLst>
                </a:gridCol>
                <a:gridCol w="1458542">
                  <a:extLst>
                    <a:ext uri="{9D8B030D-6E8A-4147-A177-3AD203B41FA5}">
                      <a16:colId xmlns:a16="http://schemas.microsoft.com/office/drawing/2014/main" val="287710422"/>
                    </a:ext>
                  </a:extLst>
                </a:gridCol>
              </a:tblGrid>
              <a:tr h="481558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CATEGORÍA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EXCELENTE</a:t>
                      </a:r>
                    </a:p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(91 - 100%)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b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SOBRESALIENTE</a:t>
                      </a:r>
                    </a:p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(81 - 90%)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b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BUENA</a:t>
                      </a:r>
                    </a:p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(70 – 80 %)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b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DEFICIENTE</a:t>
                      </a:r>
                    </a:p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(01 – 69%)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b"/>
                </a:tc>
                <a:extLst>
                  <a:ext uri="{0D108BD9-81ED-4DB2-BD59-A6C34878D82A}">
                    <a16:rowId xmlns:a16="http://schemas.microsoft.com/office/drawing/2014/main" val="1769540963"/>
                  </a:ext>
                </a:extLst>
              </a:tr>
              <a:tr h="796545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ENFOQUE EN EL TEMA (CONTENIDO)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HAY UN TEMA CLARO Y BIEN ENFOCADO. SE DESTACA LA IDEA PRINCIPAL Y ES RESPALDADA CON INFORMACIÓN DETALLADA.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LA IDEA PRINCIPAL ES CLARA, PERO LA INFORMACIÓN DE APOYO ES GENERAL.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LA IDEA PRINCIPAL ES ALGO CLARA, PERO SE NECESITA MAYOR INFORMACIÓN DE APOYO.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LA IDEA PRINCIPAL NO ES CLARA. PARECE HABER UNA RECOPILACIÓN DESORDENADA DE INFORMACIÓN.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extLst>
                  <a:ext uri="{0D108BD9-81ED-4DB2-BD59-A6C34878D82A}">
                    <a16:rowId xmlns:a16="http://schemas.microsoft.com/office/drawing/2014/main" val="90128808"/>
                  </a:ext>
                </a:extLst>
              </a:tr>
              <a:tr h="1308810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INTRODUCCIÓN (ORGANIZACIÓN)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LA INTRODUCCIÓN ES ATRACTIVA, PLANTEA EL TEMA PRINCIPAL Y ANTICIPA LA ESTRUCTURA DEL TRABAJO.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LA INTRODUCCIÓN CLARAMENTE PLANTEA EL TEMA PRINCIPAL Y ANTICIPA LA ESTRUCTURA DEL TRABAJO, PERO NO ES PARTICULARMENTE ATRACTIVA PARA EL LECTOR.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LA INTRODUCCIÓN PLANTEA EL TEMA PRINCIPAL, PERO NO ANTICIPA ADECUADAMENTE LA ESTRUCTURA DEL TRABAJO O ES PARTICULARMENTE ATRAYENTE PARA EL LECTOR.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NO HAY UNA INTRODUCCIÓN CLARA DEL TEMA PRINCIPAL O LA ESTRUCTURA DEL TRABAJO.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extLst>
                  <a:ext uri="{0D108BD9-81ED-4DB2-BD59-A6C34878D82A}">
                    <a16:rowId xmlns:a16="http://schemas.microsoft.com/office/drawing/2014/main" val="3111069502"/>
                  </a:ext>
                </a:extLst>
              </a:tr>
              <a:tr h="1106642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APOYO DEL TEMA (CONTENIDO)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PERTINENTE, DANDO DETALLES DE CALIDAD QUE PROPORCIONAN AL LECTOR INFORMACIÓN QUE VA MÁS ALLÁ DE LO OBVIO Y PREDECIBLE.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LOS DETALLES DE APOYO Y LA INFORMACIÓN ESTÁN RELACIONADOS, PERO UN ASPECTO CLAVE O PORCIÓN DE LA HISTORIA ESTÁ SIN APOYO.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LOS DETALLES DE APOYO Y LA INFORMACIÓN ESTÁN RELACIONADOS, PERO VARIOS ASPECTOS CLAVES DE LA HISTORIA ESTÁN SIN APOYO.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LOS DETALLES DE APOYO Y LA INFORMACIÓN NO ESTÁN CLAROS O NO ESTÁN RELACIONADOS AL TEMA.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extLst>
                  <a:ext uri="{0D108BD9-81ED-4DB2-BD59-A6C34878D82A}">
                    <a16:rowId xmlns:a16="http://schemas.microsoft.com/office/drawing/2014/main" val="3098061114"/>
                  </a:ext>
                </a:extLst>
              </a:tr>
              <a:tr h="1349564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UTILIZACIÓN DEL LENGUAJE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USA PALABRAS Y FRASES VÍVIDAS QUE PERSISTEN O DIBUJAN IMÁGENES EN LA MENTE DEL LECTOR. LA SELECCIÓN Y COLOCACIÓN DE PALABRAS PARECEN SER PRECISAS, NATURALES Y NO FORZADAS.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USA PALABRAS Y FRASES VÍVIDAS QUE PERSISTEN O DIBUJAN IMÁGENES EN LA MENTE DEL LECTOR, PERO OCASIONALMENTE LAS PALABRAS SON USADAS INADECUADAMENTE O SE USAN DEMASIADO.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USA PALABRAS QUE COMUNICAN CLARAMENTE, PERO AL ESCRITO LE FALTA VARIEDAD O ESTILO.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USA UN VOCABULARIO LIMITADO QUE NO COMUNICA FUERTEMENTE O CAPTURA EL INTERÉS DEL LECTOR. JERGA O CLICHÉS PUEDEN ESTAR PRESENTES Y RESTAN MÉRITO AL CONTENIDO.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extLst>
                  <a:ext uri="{0D108BD9-81ED-4DB2-BD59-A6C34878D82A}">
                    <a16:rowId xmlns:a16="http://schemas.microsoft.com/office/drawing/2014/main" val="2555828882"/>
                  </a:ext>
                </a:extLst>
              </a:tr>
              <a:tr h="1052661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GRAMÁTICA Y ORTOGRAFÍA (CONVENCIONES)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NO COMETE ERRORES DE GRAMÁTICA U ORTOGRAFÍA QUE DISTRAIGAN AL LECTOR DEL CONTENIDO.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COMETE DE 1-2 ERRORES DE GRAMÁTICA U ORTOGRAFÍA LO QUE DISTRAE AL LECTOR DEL CONTENIDO.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COMETE DE 3-4 ERRORES DE GRAMÁTICA U ORTOGRAFÍA QUE DISTRAEN AL LECTOR DEL CONTENIDO.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COMETE MÁS DE 4 ERRORES DE GRAMÁTICA U ORTOGRAFÍA QUE DISTRAEN AL LECTOR DEL CONTENIDO.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extLst>
                  <a:ext uri="{0D108BD9-81ED-4DB2-BD59-A6C34878D82A}">
                    <a16:rowId xmlns:a16="http://schemas.microsoft.com/office/drawing/2014/main" val="3245666735"/>
                  </a:ext>
                </a:extLst>
              </a:tr>
              <a:tr h="1214607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REDACCIÓN</a:t>
                      </a:r>
                    </a:p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 (FLUIDEZ DE LA ORACIÓN)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TODAS LAS ORACIONES SUENAN NATURALES Y SON FÁCILES DE ENTENDER CUANDO SE LEEN EN VOZ ALTA. CADA ORACIÓN ES CLARA Y TIENE UN ÉNFASIS OBVIO.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CASI TODAS LAS ORACIONES SUENAN NATURALES Y SON FÁCILES DE ENTENDER CUANDO SE LEEN EN VOZ ALTA, PERO 1 </a:t>
                      </a:r>
                      <a:r>
                        <a:rPr lang="es-MX" sz="700" dirty="0" err="1">
                          <a:effectLst/>
                          <a:latin typeface="Comic Sans MS" panose="030F0702030302020204" pitchFamily="66" charset="0"/>
                        </a:rPr>
                        <a:t>Ó</a:t>
                      </a: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 2 SON COMPLICADAS Y DIFÍCILES DE ENTENDER.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LA MAYORÍA DE LAS ORACIONES SUENAN NATURALES Y SON FÁCILES DE ENTENDER CUANDO SE LEEN EN VOZ ALTA, PERO VARIAS SON COMPLICADAS Y DIFÍCILES DE ENTENDER.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LAS ORACIONES SON DIFÍCILES DE LEER EN VOZ ALTA PORQUE SUENAN COMPLICADAS, SON REPETITIVAMENTE MOLESTAS O DIFÍCILES DE ENTENDER.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extLst>
                  <a:ext uri="{0D108BD9-81ED-4DB2-BD59-A6C34878D82A}">
                    <a16:rowId xmlns:a16="http://schemas.microsoft.com/office/drawing/2014/main" val="4246300328"/>
                  </a:ext>
                </a:extLst>
              </a:tr>
              <a:tr h="1187616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FUENTES (CONTENIDO)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TODAS LAS FUENTES USADAS PARA LAS CITAS Y PARA LOS HECHOS SON CREÍBLES Y CITADAS CORRECTAMENTE.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TODAS LAS FUENTES USADAS PARA LAS CITAS Y LOS HECHOS SON CREÍBLES Y LA MAYORÍA SON CITADAS CORRECTAMENTE.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LA MAYOR PARTE DE LAS FUENTES USADAS PARA LAS CITAS Y LOS HECHOS SON CREÍBLES Y CITADAS CORRECTAMENTE.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MUCHAS FUENTES USADAS PARA LAS CITAS Y LOS HECHOS SON MENOS QUE CREÍBLES (SOSPECHOSAS) Y/O NO ESTÁN CITADAS CORRECTAMENTE.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extLst>
                  <a:ext uri="{0D108BD9-81ED-4DB2-BD59-A6C34878D82A}">
                    <a16:rowId xmlns:a16="http://schemas.microsoft.com/office/drawing/2014/main" val="720009070"/>
                  </a:ext>
                </a:extLst>
              </a:tr>
              <a:tr h="1380949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APORTE PERSONAL (VOZ)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PARECE ESTAR ESCRIBIENDO DE CONOCIMIENTO O EXPERIENCIA. HA TOMADO LAS IDEAS Y LAS HA HECHO SUYAS.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PARECE ESTAR ESCRIBIENDO DE SU CONOCIMIENTO O EXPERIENCIA, PERO HAY FALTA DE AUTORIDAD EN EL TEMA.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RELATA ALGO DE SU PROPIO CONOCIMIENTO O EXPERIENCIA, PERO NO AÑADE NADA A LA DISCUSIÓN DEL TEMA.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MX" sz="700" dirty="0">
                          <a:effectLst/>
                          <a:latin typeface="Comic Sans MS" panose="030F0702030302020204" pitchFamily="66" charset="0"/>
                        </a:rPr>
                        <a:t>EL ALUMNO NO HA TRATADO DE TRANSFORMAR LA INFORMACIÓN EN UNA FORMA PERSONAL. LAS IDEAS Y LA FORMA EN QUE SON EXPRESADAS PARECEN PERTENECER A ALGUIEN MÁS.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extLst>
                  <a:ext uri="{0D108BD9-81ED-4DB2-BD59-A6C34878D82A}">
                    <a16:rowId xmlns:a16="http://schemas.microsoft.com/office/drawing/2014/main" val="2746751981"/>
                  </a:ext>
                </a:extLst>
              </a:tr>
              <a:tr h="1380949"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ES" sz="7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IMÀGENES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ES" sz="7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 MAS DE 6 IMÀGENES CON BUENA CALIDAD Y CON EXPLICACIÒN 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 MENOS DE 5 IMÀGENES CON ,CALIDAD Y  CON EXPLICACIÒN 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</a:pP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PRESENTA3 IMÀGENES DE CALIDAD Y SIN EXPLICACION 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</a:pPr>
                      <a:r>
                        <a:rPr lang="es-ES" sz="7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 1 O 2 IMÁGENES CON BAJA CALIDAD Y SIN EXPLICACION </a:t>
                      </a:r>
                      <a:endParaRPr lang="es-MX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659" marR="15659" marT="15659" marB="15659" anchor="ctr"/>
                </a:tc>
                <a:extLst>
                  <a:ext uri="{0D108BD9-81ED-4DB2-BD59-A6C34878D82A}">
                    <a16:rowId xmlns:a16="http://schemas.microsoft.com/office/drawing/2014/main" val="2246321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31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792</Words>
  <Application>Microsoft Office PowerPoint</Application>
  <PresentationFormat>Panorámica</PresentationFormat>
  <Paragraphs>57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Elena Villarreal Márquez</dc:creator>
  <cp:lastModifiedBy>María Elena Villarreal Márquez</cp:lastModifiedBy>
  <cp:revision>4</cp:revision>
  <dcterms:created xsi:type="dcterms:W3CDTF">2022-09-26T13:40:02Z</dcterms:created>
  <dcterms:modified xsi:type="dcterms:W3CDTF">2023-11-12T01:05:49Z</dcterms:modified>
</cp:coreProperties>
</file>