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6CF4D7-F2ED-DC27-E12D-5E6258B0CC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B50AD79-7D36-3326-1ADD-39302142A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33CC11-2AEC-31C5-E197-F0ADF6209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6F8FE-26E2-4D22-A9D4-BF42A5CEB232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D3D952-ED3A-5D35-4F15-2874E1A2D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5CA02D-3AF2-10AD-BC90-F7CC288C1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E7A56-DB14-404E-9F17-73AB186C4C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2437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34E1F0-BD7E-2FFA-BD31-94A8C9BAC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6217219-C30A-CF48-8CA7-86D925635E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7ECA7E-0877-B08B-2E15-B91DFFBAC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6F8FE-26E2-4D22-A9D4-BF42A5CEB232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2919D5-EE53-3185-8F84-4108EA9D2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FB530D-8652-7F6B-DCCA-DE12EF908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E7A56-DB14-404E-9F17-73AB186C4C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7369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0ADF749-E646-9516-985B-A77A498F44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D2352CB-5148-F7E3-C83C-98DCC4B23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DCFE11-9792-A916-0202-3D9467342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6F8FE-26E2-4D22-A9D4-BF42A5CEB232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C13168-BC97-8B62-7D16-D69C20C6C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72D494-0A37-BFFE-F2DB-C98D97F6C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E7A56-DB14-404E-9F17-73AB186C4C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0417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60FD64-C7C7-74CF-9C6D-EC9898E35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C2828F-38C1-C2C3-2436-42DE2B4F6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5DA93E-AA4B-78BB-CFBE-0C145E3A9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6F8FE-26E2-4D22-A9D4-BF42A5CEB232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30C3C0-3BD5-BAE6-4B6D-7D6E1615C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038496-6F4B-14FA-8416-47A57C565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E7A56-DB14-404E-9F17-73AB186C4C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4546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DFBE04-550D-0FAA-F5B9-71B7C7665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05326B-70A9-7C3C-2CBA-966914A92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15D6CB-7BC1-5306-3871-F47F31CD1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6F8FE-26E2-4D22-A9D4-BF42A5CEB232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024F08-2AA6-BD5D-EB0C-3240B5FD1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386148-7210-DA14-56E2-1499644EF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E7A56-DB14-404E-9F17-73AB186C4C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7956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41A8D4-DA95-53C6-9327-ED5435436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BAB9B1-20DF-CD2A-666C-B78B00802A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2909A85-4AFC-6627-EA1E-C12EF53DED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4AC1809-0FA9-5B7B-3947-C9DC4E7AD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6F8FE-26E2-4D22-A9D4-BF42A5CEB232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4EE6F3-3F14-6902-A50E-31982FB51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C6CFAC-9EDB-F08D-4E22-F2608BE2F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E7A56-DB14-404E-9F17-73AB186C4C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09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7162A-FC0C-0B7E-36B4-2284E32B5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E6E322-7E61-8E4C-278B-6B83006CF8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6643852-A805-E5EC-09A1-C28F399C75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395D72C-9E1A-51B0-C591-291841D2CF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1E366B3-9A2A-EFEC-8687-5E578B766F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40A2107-E12B-1AFD-4A6F-ECCE1C8D9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6F8FE-26E2-4D22-A9D4-BF42A5CEB232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94A4E6C-DC01-7A1D-C935-DFC9E9D0A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4608089-065C-A204-E1B3-1AC5DF24F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E7A56-DB14-404E-9F17-73AB186C4C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1460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27EB5-BC93-618F-DC24-54D8F38FA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3248B0A-62E2-D2EB-3E8A-336FC7B33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6F8FE-26E2-4D22-A9D4-BF42A5CEB232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167A959-1ED1-8799-9998-0CDD41FAE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8051543-8E58-14C4-0952-E5D238555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E7A56-DB14-404E-9F17-73AB186C4C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672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739ED19-A764-175B-0F51-B6D0C6604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6F8FE-26E2-4D22-A9D4-BF42A5CEB232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47CA260-9655-3228-2302-DD683BA51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6578CD6-28DD-6911-7CA4-0A965FB6D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E7A56-DB14-404E-9F17-73AB186C4C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2306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92078A-B555-6DCF-6885-DA05EEC27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4E7010-FB03-C657-3A47-193D0D2E3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D79BF4D-A32C-F769-774A-CC13737F40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1A6D57C-4635-06ED-3A54-0EDE77A18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6F8FE-26E2-4D22-A9D4-BF42A5CEB232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B20F1CF-84C2-0BA2-C73A-A06C6304F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07186E1-03A7-C4B1-32BC-AA1045B4C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E7A56-DB14-404E-9F17-73AB186C4C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0946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4F0E4F-1D69-E866-DD67-21D0CF99D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35AA4EB-82FA-4BEB-CC63-A53FB0D8B9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A0774C6-1F59-34F3-6E53-5BE989617B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0732D3-0471-0DF0-1699-715E258FC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6F8FE-26E2-4D22-A9D4-BF42A5CEB232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86F960-A744-CE62-C441-3783E83B6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135F2AB-31AE-C564-CEDF-371A6A216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E7A56-DB14-404E-9F17-73AB186C4C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2694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CD571A0-1419-B5C7-2654-E7A994D90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4806190-D5CD-554A-44A9-1BD3E7285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D18CF8-7B4D-EFE8-E303-EECFE8FB37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6F8FE-26E2-4D22-A9D4-BF42A5CEB232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24C8F8-8437-018B-A111-0A2CF8B55F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6B4C47-37B5-89C1-6D22-090E9589AE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E7A56-DB14-404E-9F17-73AB186C4C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437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F934B4AA-14AF-2358-382E-5BD0189913D2}"/>
              </a:ext>
            </a:extLst>
          </p:cNvPr>
          <p:cNvSpPr txBox="1"/>
          <p:nvPr/>
        </p:nvSpPr>
        <p:spPr>
          <a:xfrm>
            <a:off x="258792" y="335845"/>
            <a:ext cx="11896611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ESCUELA NORMAL DE EDUCACIÓN PREESCOLAR</a:t>
            </a:r>
          </a:p>
          <a:p>
            <a:endParaRPr lang="es-MX" b="1" dirty="0"/>
          </a:p>
          <a:p>
            <a:r>
              <a:rPr lang="es-MX" b="1" dirty="0"/>
              <a:t> </a:t>
            </a:r>
          </a:p>
          <a:p>
            <a:endParaRPr lang="es-MX" b="1" dirty="0"/>
          </a:p>
          <a:p>
            <a:pPr algn="ctr"/>
            <a:r>
              <a:rPr lang="es-MX" b="1" dirty="0"/>
              <a:t>TECNOLOGÍAS DIGITALES PARA EL APRENDIZAJE Y LA ENSEÑANZA </a:t>
            </a:r>
          </a:p>
          <a:p>
            <a:pPr algn="ctr"/>
            <a:r>
              <a:rPr lang="es-MX" dirty="0"/>
              <a:t>Unidad 2 “Literacidad digital y seguridad de la información en Internet”</a:t>
            </a:r>
          </a:p>
          <a:p>
            <a:endParaRPr lang="es-MX" dirty="0"/>
          </a:p>
          <a:p>
            <a:pPr algn="ctr"/>
            <a:r>
              <a:rPr lang="es-MX" dirty="0"/>
              <a:t>PRESENTADO POR:</a:t>
            </a:r>
          </a:p>
          <a:p>
            <a:pPr algn="ctr"/>
            <a:r>
              <a:rPr lang="es-MX" dirty="0"/>
              <a:t>Karen Guadalupe Cazares Soto #5</a:t>
            </a:r>
          </a:p>
          <a:p>
            <a:pPr algn="ctr"/>
            <a:endParaRPr lang="es-MX" dirty="0"/>
          </a:p>
          <a:p>
            <a:pPr algn="ctr"/>
            <a:r>
              <a:rPr lang="es-MX" dirty="0"/>
              <a:t>MAESTRO:</a:t>
            </a:r>
          </a:p>
          <a:p>
            <a:pPr algn="ctr"/>
            <a:r>
              <a:rPr lang="es-MX" dirty="0"/>
              <a:t>Diana Elizabeth Cerda Orocio</a:t>
            </a:r>
          </a:p>
          <a:p>
            <a:pPr algn="ctr"/>
            <a:endParaRPr lang="es-MX" dirty="0"/>
          </a:p>
          <a:p>
            <a:pPr algn="just"/>
            <a:r>
              <a:rPr lang="es-MX" dirty="0"/>
              <a:t>Dominios y desempeños del perfil de egreso:</a:t>
            </a:r>
          </a:p>
          <a:p>
            <a:pPr algn="just"/>
            <a:r>
              <a:rPr lang="es-MX" dirty="0"/>
              <a:t>•	Desarrolla una cultura digital para generar procesos de aprendizaje significativo, colaborativo, ético e incluyente en diferentes escenarios y contextos coherentes con el plan y programas de estudio vigentes.</a:t>
            </a:r>
          </a:p>
          <a:p>
            <a:pPr algn="just"/>
            <a:r>
              <a:rPr lang="es-MX" dirty="0"/>
              <a:t>•	Valora y aplica la investigación educativa como proceso complejo, continuo y crítico que permite reconocer los procesos de desarrollo, de enseñanza y aprendizaje, así como la realidad sociocultural de las niñas y los niños de preescolar, para hacer una intervención pertinente en situaciones educativas diversas, y aportar experiencias y reflexiones al campo de la educación preescolar.</a:t>
            </a:r>
          </a:p>
          <a:p>
            <a:endParaRPr lang="es-MX" dirty="0"/>
          </a:p>
          <a:p>
            <a:endParaRPr lang="es-MX" dirty="0"/>
          </a:p>
          <a:p>
            <a:pPr algn="r"/>
            <a:r>
              <a:rPr lang="es-MX" dirty="0"/>
              <a:t>Saltillo, Coahuila de Zaragoza                                                                                                                                      septiembre 2023 </a:t>
            </a:r>
          </a:p>
        </p:txBody>
      </p:sp>
      <p:pic>
        <p:nvPicPr>
          <p:cNvPr id="7" name="image1.png">
            <a:extLst>
              <a:ext uri="{FF2B5EF4-FFF2-40B4-BE49-F238E27FC236}">
                <a16:creationId xmlns:a16="http://schemas.microsoft.com/office/drawing/2014/main" id="{CA748B64-75B2-4D24-142E-D2432463A2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48" y="335845"/>
            <a:ext cx="1360526" cy="1885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510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2C0D48CD-DB6A-78B7-F613-CDD306AC5602}"/>
              </a:ext>
            </a:extLst>
          </p:cNvPr>
          <p:cNvSpPr txBox="1"/>
          <p:nvPr/>
        </p:nvSpPr>
        <p:spPr>
          <a:xfrm>
            <a:off x="733245" y="655608"/>
            <a:ext cx="10230929" cy="1121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E36CEDE-17B4-DE11-3C2F-E4D28D962AE2}"/>
              </a:ext>
            </a:extLst>
          </p:cNvPr>
          <p:cNvSpPr txBox="1"/>
          <p:nvPr/>
        </p:nvSpPr>
        <p:spPr>
          <a:xfrm>
            <a:off x="253042" y="22716"/>
            <a:ext cx="117894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/>
              <a:t>De manera individual subir las actividades del cuento, el video de navega seguro y el video de las redes sociales a una red social que utilicen, después de eso elaborar una presentación que contenga un resumen de lo visto en la unidad 2 “Literacidad digital y seguridad de la información en Internet” la presentación debe tener una diapositiva con un menú poniendo el título de las actividades y en cada una el link que lleve a la actividad, insertar otra diapositiva con la nota reflexiva  </a:t>
            </a:r>
          </a:p>
          <a:p>
            <a:pPr algn="just"/>
            <a:r>
              <a:rPr lang="es-MX" dirty="0"/>
              <a:t>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556BFC0-5FB9-0434-26F0-2D04D1931242}"/>
              </a:ext>
            </a:extLst>
          </p:cNvPr>
          <p:cNvSpPr txBox="1"/>
          <p:nvPr/>
        </p:nvSpPr>
        <p:spPr>
          <a:xfrm>
            <a:off x="4770407" y="1216325"/>
            <a:ext cx="22342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Rubrica </a:t>
            </a:r>
          </a:p>
          <a:p>
            <a:pPr algn="ctr"/>
            <a:endParaRPr lang="es-MX" b="1" dirty="0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D0317F1D-3258-6D2D-C246-44922268C6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67713"/>
              </p:ext>
            </p:extLst>
          </p:nvPr>
        </p:nvGraphicFramePr>
        <p:xfrm>
          <a:off x="253042" y="1617444"/>
          <a:ext cx="11685915" cy="479950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15229">
                  <a:extLst>
                    <a:ext uri="{9D8B030D-6E8A-4147-A177-3AD203B41FA5}">
                      <a16:colId xmlns:a16="http://schemas.microsoft.com/office/drawing/2014/main" val="1376904326"/>
                    </a:ext>
                  </a:extLst>
                </a:gridCol>
                <a:gridCol w="2492106">
                  <a:extLst>
                    <a:ext uri="{9D8B030D-6E8A-4147-A177-3AD203B41FA5}">
                      <a16:colId xmlns:a16="http://schemas.microsoft.com/office/drawing/2014/main" val="2873746499"/>
                    </a:ext>
                  </a:extLst>
                </a:gridCol>
                <a:gridCol w="2181581">
                  <a:extLst>
                    <a:ext uri="{9D8B030D-6E8A-4147-A177-3AD203B41FA5}">
                      <a16:colId xmlns:a16="http://schemas.microsoft.com/office/drawing/2014/main" val="1848651709"/>
                    </a:ext>
                  </a:extLst>
                </a:gridCol>
                <a:gridCol w="2025755">
                  <a:extLst>
                    <a:ext uri="{9D8B030D-6E8A-4147-A177-3AD203B41FA5}">
                      <a16:colId xmlns:a16="http://schemas.microsoft.com/office/drawing/2014/main" val="3090455688"/>
                    </a:ext>
                  </a:extLst>
                </a:gridCol>
                <a:gridCol w="3271244">
                  <a:extLst>
                    <a:ext uri="{9D8B030D-6E8A-4147-A177-3AD203B41FA5}">
                      <a16:colId xmlns:a16="http://schemas.microsoft.com/office/drawing/2014/main" val="2995109912"/>
                    </a:ext>
                  </a:extLst>
                </a:gridCol>
              </a:tblGrid>
              <a:tr h="209150">
                <a:tc>
                  <a:txBody>
                    <a:bodyPr/>
                    <a:lstStyle/>
                    <a:p>
                      <a:r>
                        <a:rPr lang="es-ES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07695" marR="321310" indent="-271780">
                        <a:lnSpc>
                          <a:spcPct val="101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Excepcional</a:t>
                      </a:r>
                      <a:r>
                        <a:rPr lang="es-ES" sz="1000" spc="-260" dirty="0">
                          <a:effectLst/>
                        </a:rPr>
                        <a:t>  10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065" marR="273685" indent="-231775">
                        <a:lnSpc>
                          <a:spcPct val="101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Admirable</a:t>
                      </a:r>
                      <a:r>
                        <a:rPr lang="es-ES" sz="1000" spc="-260" dirty="0">
                          <a:effectLst/>
                        </a:rPr>
                        <a:t>  8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74345" marR="251460" indent="-208915">
                        <a:lnSpc>
                          <a:spcPct val="101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Aceptable</a:t>
                      </a:r>
                      <a:r>
                        <a:rPr lang="es-ES" sz="1000" spc="-260" dirty="0">
                          <a:effectLst/>
                        </a:rPr>
                        <a:t> 6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5795" marR="633730" algn="ctr">
                        <a:lnSpc>
                          <a:spcPct val="101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Amateur</a:t>
                      </a:r>
                      <a:r>
                        <a:rPr lang="es-ES" sz="1000" spc="-260" dirty="0">
                          <a:effectLst/>
                        </a:rPr>
                        <a:t>  5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18619585"/>
                  </a:ext>
                </a:extLst>
              </a:tr>
              <a:tr h="702525">
                <a:tc>
                  <a:txBody>
                    <a:bodyPr/>
                    <a:lstStyle/>
                    <a:p>
                      <a:r>
                        <a:rPr lang="es-ES" sz="1000">
                          <a:effectLst/>
                        </a:rPr>
                        <a:t> </a:t>
                      </a:r>
                      <a:endParaRPr lang="es-MX" sz="1000">
                        <a:effectLst/>
                      </a:endParaRPr>
                    </a:p>
                    <a:p>
                      <a:r>
                        <a:rPr lang="es-ES" sz="1000">
                          <a:effectLst/>
                        </a:rPr>
                        <a:t> </a:t>
                      </a:r>
                      <a:endParaRPr lang="es-MX" sz="1000">
                        <a:effectLst/>
                      </a:endParaRPr>
                    </a:p>
                    <a:p>
                      <a:pPr>
                        <a:spcBef>
                          <a:spcPts val="15"/>
                        </a:spcBef>
                      </a:pPr>
                      <a:r>
                        <a:rPr lang="es-ES" sz="1000">
                          <a:effectLst/>
                        </a:rPr>
                        <a:t> </a:t>
                      </a:r>
                      <a:endParaRPr lang="es-MX" sz="1000">
                        <a:effectLst/>
                      </a:endParaRPr>
                    </a:p>
                    <a:p>
                      <a:pPr marL="158750" marR="149860"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Contenido</a:t>
                      </a:r>
                      <a:endParaRPr lang="es-MX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120" marR="56515" algn="ctr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Abundancia</a:t>
                      </a:r>
                      <a:r>
                        <a:rPr lang="es-ES" sz="1000" spc="4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de</a:t>
                      </a:r>
                      <a:r>
                        <a:rPr lang="es-ES" sz="1000" spc="4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material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claramente</a:t>
                      </a:r>
                      <a:r>
                        <a:rPr lang="es-ES" sz="1000" spc="4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relacionado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con</a:t>
                      </a:r>
                      <a:r>
                        <a:rPr lang="es-ES" sz="1000" spc="3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el</a:t>
                      </a:r>
                      <a:r>
                        <a:rPr lang="es-ES" sz="1000" spc="1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tema</a:t>
                      </a:r>
                      <a:r>
                        <a:rPr lang="es-ES" sz="1000" spc="2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que</a:t>
                      </a:r>
                      <a:r>
                        <a:rPr lang="es-ES" sz="1000" spc="1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se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expone;</a:t>
                      </a:r>
                      <a:r>
                        <a:rPr lang="es-ES" sz="1000" spc="4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los</a:t>
                      </a:r>
                      <a:r>
                        <a:rPr lang="es-ES" sz="1000" spc="1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puntos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principales</a:t>
                      </a:r>
                      <a:r>
                        <a:rPr lang="es-ES" sz="1000" spc="8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se</a:t>
                      </a:r>
                      <a:r>
                        <a:rPr lang="es-ES" sz="1000" spc="8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desarrollan</a:t>
                      </a:r>
                      <a:r>
                        <a:rPr lang="es-ES" sz="1000" spc="-22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con</a:t>
                      </a:r>
                      <a:r>
                        <a:rPr lang="es-ES" sz="1000" spc="2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claridad</a:t>
                      </a:r>
                      <a:r>
                        <a:rPr lang="es-ES" sz="1000" spc="2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y</a:t>
                      </a:r>
                      <a:r>
                        <a:rPr lang="es-ES" sz="1000" spc="-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toda</a:t>
                      </a:r>
                      <a:r>
                        <a:rPr lang="es-ES" sz="1000" spc="2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la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evidencia</a:t>
                      </a:r>
                      <a:r>
                        <a:rPr lang="es-ES" sz="1000" spc="6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da</a:t>
                      </a:r>
                      <a:r>
                        <a:rPr lang="es-ES" sz="1000" spc="4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sustento</a:t>
                      </a:r>
                      <a:r>
                        <a:rPr lang="es-ES" sz="1000" spc="3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a</a:t>
                      </a:r>
                      <a:r>
                        <a:rPr lang="es-ES" sz="1000" spc="35" dirty="0">
                          <a:effectLst/>
                        </a:rPr>
                        <a:t>l </a:t>
                      </a:r>
                      <a:r>
                        <a:rPr lang="es-ES" sz="1000" spc="-22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tema;</a:t>
                      </a:r>
                      <a:r>
                        <a:rPr lang="es-ES" sz="1000" spc="45" dirty="0">
                          <a:effectLst/>
                        </a:rPr>
                        <a:t> 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0" marR="67310" indent="-3175" algn="ctr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Información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suficiente</a:t>
                      </a:r>
                      <a:r>
                        <a:rPr lang="es-ES" sz="1000" spc="1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que</a:t>
                      </a:r>
                      <a:r>
                        <a:rPr lang="es-ES" sz="1000" spc="1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se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relaciona</a:t>
                      </a:r>
                      <a:r>
                        <a:rPr lang="es-ES" sz="1000" spc="5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con</a:t>
                      </a:r>
                      <a:r>
                        <a:rPr lang="es-ES" sz="1000" spc="5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el</a:t>
                      </a:r>
                      <a:r>
                        <a:rPr lang="es-ES" sz="1000" spc="6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tema;</a:t>
                      </a:r>
                      <a:r>
                        <a:rPr lang="es-ES" sz="1000" spc="2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muchos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puntos</a:t>
                      </a:r>
                      <a:r>
                        <a:rPr lang="es-ES" sz="1000" spc="4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están</a:t>
                      </a:r>
                      <a:r>
                        <a:rPr lang="es-ES" sz="1000" spc="2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bien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desarrollados,</a:t>
                      </a:r>
                      <a:r>
                        <a:rPr lang="es-ES" sz="1000" spc="3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pero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hay</a:t>
                      </a:r>
                      <a:r>
                        <a:rPr lang="es-ES" sz="1000" spc="-1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un</a:t>
                      </a:r>
                      <a:r>
                        <a:rPr lang="es-ES" sz="1000" spc="4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equilibrio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irregular</a:t>
                      </a:r>
                      <a:r>
                        <a:rPr lang="es-ES" sz="1000" spc="4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entre</a:t>
                      </a:r>
                      <a:r>
                        <a:rPr lang="es-ES" sz="1000" spc="4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ellos</a:t>
                      </a:r>
                      <a:r>
                        <a:rPr lang="es-ES" sz="1000" spc="3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y</a:t>
                      </a:r>
                      <a:endParaRPr lang="es-MX" sz="1000" dirty="0">
                        <a:effectLst/>
                      </a:endParaRPr>
                    </a:p>
                    <a:p>
                      <a:pPr marL="94615" marR="83185" algn="ctr">
                        <a:lnSpc>
                          <a:spcPts val="105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poca</a:t>
                      </a:r>
                      <a:r>
                        <a:rPr lang="es-ES" sz="1000" spc="8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variación.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45"/>
                        </a:spcBef>
                      </a:pPr>
                      <a:r>
                        <a:rPr lang="es-ES" sz="1000">
                          <a:effectLst/>
                        </a:rPr>
                        <a:t> </a:t>
                      </a:r>
                      <a:endParaRPr lang="es-MX" sz="1000">
                        <a:effectLst/>
                      </a:endParaRPr>
                    </a:p>
                    <a:p>
                      <a:pPr marL="83820" marR="73025"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Hay</a:t>
                      </a:r>
                      <a:r>
                        <a:rPr lang="es-ES" sz="1000" spc="1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una</a:t>
                      </a:r>
                      <a:r>
                        <a:rPr lang="es-ES" sz="1000" spc="1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gran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cantidad</a:t>
                      </a:r>
                      <a:r>
                        <a:rPr lang="es-ES" sz="1000" spc="1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de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información</a:t>
                      </a:r>
                      <a:r>
                        <a:rPr lang="es-ES" sz="1000" spc="4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que</a:t>
                      </a:r>
                      <a:r>
                        <a:rPr lang="es-ES" sz="1000" spc="4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no</a:t>
                      </a:r>
                      <a:r>
                        <a:rPr lang="es-ES" sz="1000" spc="-22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se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conecta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claramente</a:t>
                      </a:r>
                      <a:r>
                        <a:rPr lang="es-ES" sz="1000" spc="3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con</a:t>
                      </a:r>
                      <a:r>
                        <a:rPr lang="es-ES" sz="1000" spc="6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el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tema</a:t>
                      </a:r>
                      <a:r>
                        <a:rPr lang="es-ES" sz="1000" spc="4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principal</a:t>
                      </a:r>
                      <a:r>
                        <a:rPr lang="es-ES" sz="1000" spc="4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que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se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expone.</a:t>
                      </a:r>
                      <a:endParaRPr lang="es-MX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s-ES" sz="1000">
                          <a:effectLst/>
                        </a:rPr>
                        <a:t> </a:t>
                      </a:r>
                      <a:endParaRPr lang="es-MX" sz="1000">
                        <a:effectLst/>
                      </a:endParaRPr>
                    </a:p>
                    <a:p>
                      <a:pPr>
                        <a:spcBef>
                          <a:spcPts val="10"/>
                        </a:spcBef>
                      </a:pPr>
                      <a:r>
                        <a:rPr lang="es-ES" sz="1000">
                          <a:effectLst/>
                        </a:rPr>
                        <a:t> </a:t>
                      </a:r>
                      <a:endParaRPr lang="es-MX" sz="1000">
                        <a:effectLst/>
                      </a:endParaRPr>
                    </a:p>
                    <a:p>
                      <a:pPr marL="86360" marR="74295" indent="-2540" algn="ctr">
                        <a:lnSpc>
                          <a:spcPct val="101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El</a:t>
                      </a:r>
                      <a:r>
                        <a:rPr lang="es-ES" sz="1000" spc="6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tema</a:t>
                      </a:r>
                      <a:r>
                        <a:rPr lang="es-ES" sz="1000" spc="5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o</a:t>
                      </a:r>
                      <a:r>
                        <a:rPr lang="es-ES" sz="1000" spc="7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argumentación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principal</a:t>
                      </a:r>
                      <a:r>
                        <a:rPr lang="es-ES" sz="1000" spc="3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que</a:t>
                      </a:r>
                      <a:r>
                        <a:rPr lang="es-ES" sz="1000" spc="3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se</a:t>
                      </a:r>
                      <a:r>
                        <a:rPr lang="es-ES" sz="1000" spc="3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expone</a:t>
                      </a:r>
                      <a:r>
                        <a:rPr lang="es-ES" sz="1000" spc="3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no</a:t>
                      </a:r>
                      <a:r>
                        <a:rPr lang="es-ES" sz="1000" spc="3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está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clara.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Se incluye información que</a:t>
                      </a:r>
                      <a:r>
                        <a:rPr lang="es-ES" sz="1000" spc="-22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no</a:t>
                      </a:r>
                      <a:r>
                        <a:rPr lang="es-ES" sz="1000" spc="3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da</a:t>
                      </a:r>
                      <a:r>
                        <a:rPr lang="es-ES" sz="1000" spc="5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soporte</a:t>
                      </a:r>
                      <a:r>
                        <a:rPr lang="es-ES" sz="1000" spc="6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de</a:t>
                      </a:r>
                      <a:r>
                        <a:rPr lang="es-ES" sz="1000" spc="3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ninguna</a:t>
                      </a:r>
                      <a:r>
                        <a:rPr lang="es-ES" sz="1000" spc="4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manera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a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dicha</a:t>
                      </a:r>
                      <a:r>
                        <a:rPr lang="es-ES" sz="1000" spc="1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tesis.</a:t>
                      </a:r>
                      <a:endParaRPr lang="es-MX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21732374"/>
                  </a:ext>
                </a:extLst>
              </a:tr>
              <a:tr h="1012810">
                <a:tc>
                  <a:txBody>
                    <a:bodyPr/>
                    <a:lstStyle/>
                    <a:p>
                      <a:r>
                        <a:rPr lang="es-ES" sz="1000">
                          <a:effectLst/>
                        </a:rPr>
                        <a:t> </a:t>
                      </a:r>
                      <a:endParaRPr lang="es-MX" sz="1000">
                        <a:effectLst/>
                      </a:endParaRPr>
                    </a:p>
                    <a:p>
                      <a:r>
                        <a:rPr lang="es-ES" sz="1000">
                          <a:effectLst/>
                        </a:rPr>
                        <a:t> </a:t>
                      </a:r>
                      <a:endParaRPr lang="es-MX" sz="1000">
                        <a:effectLst/>
                      </a:endParaRPr>
                    </a:p>
                    <a:p>
                      <a:r>
                        <a:rPr lang="es-ES" sz="1000">
                          <a:effectLst/>
                        </a:rPr>
                        <a:t> </a:t>
                      </a:r>
                      <a:endParaRPr lang="es-MX" sz="1000">
                        <a:effectLst/>
                      </a:endParaRPr>
                    </a:p>
                    <a:p>
                      <a:pPr>
                        <a:spcBef>
                          <a:spcPts val="10"/>
                        </a:spcBef>
                      </a:pPr>
                      <a:r>
                        <a:rPr lang="es-ES" sz="1000">
                          <a:effectLst/>
                        </a:rPr>
                        <a:t> </a:t>
                      </a:r>
                      <a:endParaRPr lang="es-MX" sz="1000">
                        <a:effectLst/>
                      </a:endParaRPr>
                    </a:p>
                    <a:p>
                      <a:pPr marL="90805" marR="64135" indent="-952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Coherencia</a:t>
                      </a:r>
                      <a:r>
                        <a:rPr lang="es-ES" sz="1000" spc="4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y</a:t>
                      </a:r>
                      <a:r>
                        <a:rPr lang="es-ES" sz="1000" spc="-26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organización</a:t>
                      </a:r>
                      <a:endParaRPr lang="es-MX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5565" marR="64770" indent="1905" algn="ctr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El</a:t>
                      </a:r>
                      <a:r>
                        <a:rPr lang="es-ES" sz="1000" spc="2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tema</a:t>
                      </a:r>
                      <a:r>
                        <a:rPr lang="es-ES" sz="1000" spc="2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se</a:t>
                      </a:r>
                      <a:r>
                        <a:rPr lang="es-ES" sz="1000" spc="2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desarrolla</a:t>
                      </a:r>
                      <a:r>
                        <a:rPr lang="es-ES" sz="1000" spc="3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y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especifica</a:t>
                      </a:r>
                      <a:r>
                        <a:rPr lang="es-ES" sz="1000" spc="25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claramente;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los</a:t>
                      </a:r>
                      <a:r>
                        <a:rPr lang="es-ES" sz="1000" spc="6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ejemplos</a:t>
                      </a:r>
                      <a:r>
                        <a:rPr lang="es-ES" sz="1000" spc="6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específicos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son</a:t>
                      </a:r>
                      <a:r>
                        <a:rPr lang="es-ES" sz="1000" spc="3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apropiados</a:t>
                      </a:r>
                      <a:r>
                        <a:rPr lang="es-ES" sz="1000" spc="3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y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permiten</a:t>
                      </a:r>
                      <a:r>
                        <a:rPr lang="es-ES" sz="1000" spc="3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desarrollar</a:t>
                      </a:r>
                      <a:r>
                        <a:rPr lang="es-ES" sz="1000" spc="3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el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tema;</a:t>
                      </a:r>
                      <a:r>
                        <a:rPr lang="es-ES" sz="1000" spc="3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las</a:t>
                      </a:r>
                      <a:r>
                        <a:rPr lang="es-ES" sz="1000" spc="3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conclusiones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son</a:t>
                      </a:r>
                      <a:r>
                        <a:rPr lang="es-ES" sz="1000" spc="3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claras;</a:t>
                      </a:r>
                      <a:r>
                        <a:rPr lang="es-ES" sz="1000" spc="5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la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presentación</a:t>
                      </a:r>
                      <a:r>
                        <a:rPr lang="es-ES" sz="1000" spc="5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es</a:t>
                      </a:r>
                      <a:r>
                        <a:rPr lang="es-ES" sz="1000" spc="6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fluida;</a:t>
                      </a:r>
                      <a:r>
                        <a:rPr lang="es-ES" sz="1000" spc="6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se</a:t>
                      </a:r>
                      <a:r>
                        <a:rPr lang="es-ES" sz="1000" spc="-22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hacen</a:t>
                      </a:r>
                      <a:r>
                        <a:rPr lang="es-ES" sz="1000" spc="1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transiciones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apropiadas;</a:t>
                      </a:r>
                      <a:r>
                        <a:rPr lang="es-ES" sz="1000" spc="35" dirty="0">
                          <a:effectLst/>
                        </a:rPr>
                        <a:t> </a:t>
                      </a:r>
                      <a:r>
                        <a:rPr lang="es-ES" sz="1000" spc="-22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está</a:t>
                      </a:r>
                      <a:r>
                        <a:rPr lang="es-ES" sz="1000" spc="6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bien</a:t>
                      </a:r>
                      <a:r>
                        <a:rPr lang="es-ES" sz="1000" spc="9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organizada.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</a:pPr>
                      <a:r>
                        <a:rPr lang="es-ES" sz="1000">
                          <a:effectLst/>
                        </a:rPr>
                        <a:t> </a:t>
                      </a:r>
                      <a:endParaRPr lang="es-MX" sz="1000">
                        <a:effectLst/>
                      </a:endParaRPr>
                    </a:p>
                    <a:p>
                      <a:pPr marL="93345" marR="83185" indent="1905" algn="ctr">
                        <a:lnSpc>
                          <a:spcPct val="101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La</a:t>
                      </a:r>
                      <a:r>
                        <a:rPr lang="es-ES" sz="1000" spc="4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mayor</a:t>
                      </a:r>
                      <a:r>
                        <a:rPr lang="es-ES" sz="1000" spc="4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parte</a:t>
                      </a:r>
                      <a:r>
                        <a:rPr lang="es-ES" sz="1000" spc="4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de</a:t>
                      </a:r>
                      <a:r>
                        <a:rPr lang="es-ES" sz="1000" spc="4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la</a:t>
                      </a:r>
                      <a:r>
                        <a:rPr lang="es-ES" sz="1000" spc="-22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información</a:t>
                      </a:r>
                      <a:r>
                        <a:rPr lang="es-ES" sz="1000" spc="1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se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presenta</a:t>
                      </a:r>
                      <a:r>
                        <a:rPr lang="es-ES" sz="1000" spc="1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en</a:t>
                      </a:r>
                      <a:r>
                        <a:rPr lang="es-ES" sz="1000" spc="3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una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secuencia</a:t>
                      </a:r>
                      <a:r>
                        <a:rPr lang="es-ES" sz="1000" spc="2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lógica;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generalmente</a:t>
                      </a:r>
                      <a:r>
                        <a:rPr lang="es-ES" sz="1000" spc="3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bien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organizada,</a:t>
                      </a:r>
                      <a:r>
                        <a:rPr lang="es-ES" sz="1000" spc="2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pero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necesita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mejorar las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transiciones</a:t>
                      </a:r>
                      <a:r>
                        <a:rPr lang="es-ES" sz="1000" spc="4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entre</a:t>
                      </a:r>
                      <a:r>
                        <a:rPr lang="es-ES" sz="1000" spc="4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las</a:t>
                      </a:r>
                      <a:r>
                        <a:rPr lang="es-ES" sz="1000" spc="-22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ideas</a:t>
                      </a:r>
                      <a:r>
                        <a:rPr lang="es-ES" sz="1000" spc="2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expuestas</a:t>
                      </a:r>
                      <a:r>
                        <a:rPr lang="es-ES" sz="1000" spc="5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y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entre</a:t>
                      </a:r>
                      <a:r>
                        <a:rPr lang="es-ES" sz="1000" spc="2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los</a:t>
                      </a:r>
                      <a:r>
                        <a:rPr lang="es-ES" sz="1000" spc="1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medios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empleados.</a:t>
                      </a:r>
                      <a:endParaRPr lang="es-MX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"/>
                        </a:spcBef>
                      </a:pPr>
                      <a:r>
                        <a:rPr lang="es-ES" sz="1000">
                          <a:effectLst/>
                        </a:rPr>
                        <a:t> </a:t>
                      </a:r>
                      <a:endParaRPr lang="es-MX" sz="1000">
                        <a:effectLst/>
                      </a:endParaRPr>
                    </a:p>
                    <a:p>
                      <a:pPr marL="81280" marR="69215" indent="-635" algn="ctr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Los</a:t>
                      </a:r>
                      <a:r>
                        <a:rPr lang="es-ES" sz="1000" spc="5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conceptos</a:t>
                      </a:r>
                      <a:r>
                        <a:rPr lang="es-ES" sz="1000" spc="8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y</a:t>
                      </a:r>
                      <a:r>
                        <a:rPr lang="es-ES" sz="1000" spc="2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las</a:t>
                      </a:r>
                      <a:r>
                        <a:rPr lang="es-ES" sz="1000" spc="-22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ideas</a:t>
                      </a:r>
                      <a:r>
                        <a:rPr lang="es-ES" sz="1000" spc="6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se</a:t>
                      </a:r>
                      <a:r>
                        <a:rPr lang="es-ES" sz="1000" spc="6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encuentran</a:t>
                      </a:r>
                      <a:r>
                        <a:rPr lang="es-ES" sz="1000" spc="-22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estrechamente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conectados;</a:t>
                      </a:r>
                      <a:r>
                        <a:rPr lang="es-ES" sz="1000" spc="7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carece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de</a:t>
                      </a:r>
                      <a:r>
                        <a:rPr lang="es-ES" sz="1000" spc="2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transiciones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claras;</a:t>
                      </a:r>
                      <a:r>
                        <a:rPr lang="es-ES" sz="1000" spc="2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el</a:t>
                      </a:r>
                      <a:r>
                        <a:rPr lang="es-ES" sz="1000" spc="2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flujo</a:t>
                      </a:r>
                      <a:r>
                        <a:rPr lang="es-ES" sz="1000" spc="2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de</a:t>
                      </a:r>
                      <a:r>
                        <a:rPr lang="es-ES" sz="1000" spc="2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la</a:t>
                      </a:r>
                      <a:r>
                        <a:rPr lang="es-ES" sz="1000" spc="-22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información</a:t>
                      </a:r>
                      <a:r>
                        <a:rPr lang="es-ES" sz="1000" spc="2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y</a:t>
                      </a:r>
                      <a:r>
                        <a:rPr lang="es-ES" sz="1000" spc="2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la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organización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aparecen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fragmentados.</a:t>
                      </a:r>
                      <a:endParaRPr lang="es-MX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s-ES" sz="1000">
                          <a:effectLst/>
                        </a:rPr>
                        <a:t> </a:t>
                      </a:r>
                      <a:endParaRPr lang="es-MX" sz="1000">
                        <a:effectLst/>
                      </a:endParaRPr>
                    </a:p>
                    <a:p>
                      <a:r>
                        <a:rPr lang="es-ES" sz="1000">
                          <a:effectLst/>
                        </a:rPr>
                        <a:t> </a:t>
                      </a:r>
                      <a:endParaRPr lang="es-MX" sz="1000">
                        <a:effectLst/>
                      </a:endParaRPr>
                    </a:p>
                    <a:p>
                      <a:r>
                        <a:rPr lang="es-ES" sz="1000">
                          <a:effectLst/>
                        </a:rPr>
                        <a:t> </a:t>
                      </a:r>
                      <a:endParaRPr lang="es-MX" sz="1000">
                        <a:effectLst/>
                      </a:endParaRPr>
                    </a:p>
                    <a:p>
                      <a:pPr>
                        <a:spcBef>
                          <a:spcPts val="10"/>
                        </a:spcBef>
                      </a:pPr>
                      <a:r>
                        <a:rPr lang="es-ES" sz="1000">
                          <a:effectLst/>
                        </a:rPr>
                        <a:t> </a:t>
                      </a:r>
                      <a:endParaRPr lang="es-MX" sz="1000">
                        <a:effectLst/>
                      </a:endParaRPr>
                    </a:p>
                    <a:p>
                      <a:pPr marL="90805" marR="79375"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La presentación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es fragmentada e</a:t>
                      </a:r>
                      <a:r>
                        <a:rPr lang="es-ES" sz="1000" spc="-22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incoherente;</a:t>
                      </a:r>
                      <a:r>
                        <a:rPr lang="es-ES" sz="1000" spc="2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no</a:t>
                      </a:r>
                      <a:r>
                        <a:rPr lang="es-ES" sz="1000" spc="2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es</a:t>
                      </a:r>
                      <a:r>
                        <a:rPr lang="es-ES" sz="1000" spc="2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fluida;</a:t>
                      </a:r>
                      <a:r>
                        <a:rPr lang="es-ES" sz="1000" spc="2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el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desarrollo</a:t>
                      </a:r>
                      <a:r>
                        <a:rPr lang="es-ES" sz="1000" spc="3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de</a:t>
                      </a:r>
                      <a:r>
                        <a:rPr lang="es-ES" sz="1000" spc="3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el</a:t>
                      </a:r>
                      <a:r>
                        <a:rPr lang="es-ES" sz="1000" spc="3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tema</a:t>
                      </a:r>
                      <a:r>
                        <a:rPr lang="es-ES" sz="1000" spc="2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central</a:t>
                      </a:r>
                      <a:r>
                        <a:rPr lang="es-ES" sz="1000" spc="5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es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vago;</a:t>
                      </a:r>
                      <a:r>
                        <a:rPr lang="es-ES" sz="1000" spc="5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no</a:t>
                      </a:r>
                      <a:r>
                        <a:rPr lang="es-ES" sz="1000" spc="5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aparece</a:t>
                      </a:r>
                      <a:r>
                        <a:rPr lang="es-ES" sz="1000" spc="5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un</a:t>
                      </a:r>
                      <a:r>
                        <a:rPr lang="es-ES" sz="1000" spc="6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orden</a:t>
                      </a:r>
                      <a:r>
                        <a:rPr lang="es-ES" sz="1000" spc="5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lógico</a:t>
                      </a:r>
                      <a:r>
                        <a:rPr lang="es-ES" sz="1000" spc="-22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de</a:t>
                      </a:r>
                      <a:r>
                        <a:rPr lang="es-ES" sz="1000" spc="1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presentación.</a:t>
                      </a:r>
                      <a:endParaRPr lang="es-MX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02863144"/>
                  </a:ext>
                </a:extLst>
              </a:tr>
              <a:tr h="545629">
                <a:tc>
                  <a:txBody>
                    <a:bodyPr/>
                    <a:lstStyle/>
                    <a:p>
                      <a:r>
                        <a:rPr lang="es-ES" sz="1000">
                          <a:effectLst/>
                        </a:rPr>
                        <a:t> </a:t>
                      </a:r>
                      <a:endParaRPr lang="es-MX" sz="1000">
                        <a:effectLst/>
                      </a:endParaRPr>
                    </a:p>
                    <a:p>
                      <a:pPr>
                        <a:spcBef>
                          <a:spcPts val="45"/>
                        </a:spcBef>
                      </a:pPr>
                      <a:r>
                        <a:rPr lang="es-ES" sz="1000">
                          <a:effectLst/>
                        </a:rPr>
                        <a:t> </a:t>
                      </a:r>
                      <a:endParaRPr lang="es-MX" sz="1000">
                        <a:effectLst/>
                      </a:endParaRPr>
                    </a:p>
                    <a:p>
                      <a:pPr marL="112395" marR="99695"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Creatividad</a:t>
                      </a:r>
                      <a:endParaRPr lang="es-MX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915" marR="69850" algn="ctr">
                        <a:lnSpc>
                          <a:spcPct val="101000"/>
                        </a:lnSpc>
                        <a:spcBef>
                          <a:spcPts val="525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Presentación</a:t>
                      </a:r>
                      <a:r>
                        <a:rPr lang="es-ES" sz="1000" spc="8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de</a:t>
                      </a:r>
                      <a:r>
                        <a:rPr lang="es-ES" sz="1000" spc="8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material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muy original;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aprovecha</a:t>
                      </a:r>
                      <a:r>
                        <a:rPr lang="es-ES" sz="1000" spc="-22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lo</a:t>
                      </a:r>
                      <a:r>
                        <a:rPr lang="es-ES" sz="1000" spc="7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inesperado</a:t>
                      </a:r>
                      <a:r>
                        <a:rPr lang="es-ES" sz="1000" spc="4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para</a:t>
                      </a:r>
                      <a:r>
                        <a:rPr lang="es-ES" sz="1000" spc="4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lograr </a:t>
                      </a:r>
                      <a:r>
                        <a:rPr lang="es-ES" sz="1000" spc="-22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un</a:t>
                      </a:r>
                      <a:r>
                        <a:rPr lang="es-ES" sz="1000" spc="2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avance</a:t>
                      </a:r>
                      <a:r>
                        <a:rPr lang="es-ES" sz="1000" spc="2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superior;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8435" marR="168275" indent="635" algn="ctr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Hay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algo</a:t>
                      </a:r>
                      <a:r>
                        <a:rPr lang="es-ES" sz="1000" spc="1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de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originalidad</a:t>
                      </a:r>
                      <a:r>
                        <a:rPr lang="es-ES" sz="1000" spc="3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en</a:t>
                      </a:r>
                      <a:r>
                        <a:rPr lang="es-ES" sz="1000" spc="3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la</a:t>
                      </a:r>
                      <a:r>
                        <a:rPr lang="es-ES" sz="1000" spc="-22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presentación;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variedad</a:t>
                      </a:r>
                      <a:r>
                        <a:rPr lang="es-ES" sz="1000" spc="1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y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combinación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apropiadas</a:t>
                      </a:r>
                      <a:r>
                        <a:rPr lang="es-ES" sz="1000" spc="2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de</a:t>
                      </a:r>
                      <a:endParaRPr lang="es-MX" sz="1000" dirty="0">
                        <a:effectLst/>
                      </a:endParaRPr>
                    </a:p>
                    <a:p>
                      <a:pPr marL="95885" marR="8318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materiales</a:t>
                      </a:r>
                      <a:r>
                        <a:rPr lang="es-ES" sz="1000" spc="8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y</a:t>
                      </a:r>
                      <a:r>
                        <a:rPr lang="es-ES" sz="1000" spc="3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medios. 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 marR="64135" indent="-3175" algn="ctr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Poca</a:t>
                      </a:r>
                      <a:r>
                        <a:rPr lang="es-ES" sz="1000" spc="1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o</a:t>
                      </a:r>
                      <a:r>
                        <a:rPr lang="es-ES" sz="1000" spc="2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ninguna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variedad;</a:t>
                      </a:r>
                      <a:r>
                        <a:rPr lang="es-ES" sz="1000" spc="23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el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material</a:t>
                      </a:r>
                      <a:r>
                        <a:rPr lang="es-ES" sz="1000" spc="5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se</a:t>
                      </a:r>
                      <a:r>
                        <a:rPr lang="es-ES" sz="1000" spc="5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presenta</a:t>
                      </a:r>
                      <a:r>
                        <a:rPr lang="es-ES" sz="1000" spc="-22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con</a:t>
                      </a:r>
                      <a:r>
                        <a:rPr lang="es-ES" sz="1000" spc="2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poca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originalidad</a:t>
                      </a:r>
                      <a:r>
                        <a:rPr lang="es-ES" sz="1000" spc="1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o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interpretación</a:t>
                      </a:r>
                      <a:endParaRPr lang="es-MX" sz="1000" dirty="0">
                        <a:effectLst/>
                      </a:endParaRPr>
                    </a:p>
                    <a:p>
                      <a:pPr marL="83820" marR="7112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propia. 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"/>
                        </a:spcBef>
                      </a:pPr>
                      <a:r>
                        <a:rPr lang="es-ES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</a:endParaRPr>
                    </a:p>
                    <a:p>
                      <a:pPr marL="81915" marR="68580" indent="-1905" algn="ctr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La</a:t>
                      </a:r>
                      <a:r>
                        <a:rPr lang="es-ES" sz="1000" spc="5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presentación</a:t>
                      </a:r>
                      <a:r>
                        <a:rPr lang="es-ES" sz="1000" spc="5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es</a:t>
                      </a:r>
                      <a:r>
                        <a:rPr lang="es-ES" sz="1000" spc="5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repetitiva</a:t>
                      </a:r>
                      <a:r>
                        <a:rPr lang="es-ES" sz="1000" spc="5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con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poca</a:t>
                      </a:r>
                      <a:r>
                        <a:rPr lang="es-ES" sz="1000" spc="4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o</a:t>
                      </a:r>
                      <a:r>
                        <a:rPr lang="es-ES" sz="1000" spc="6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ninguna</a:t>
                      </a:r>
                      <a:r>
                        <a:rPr lang="es-ES" sz="1000" spc="4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variación;</a:t>
                      </a:r>
                      <a:r>
                        <a:rPr lang="es-ES" sz="1000" spc="6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empleo</a:t>
                      </a:r>
                      <a:r>
                        <a:rPr lang="es-ES" sz="1000" spc="-22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insuficiente</a:t>
                      </a:r>
                      <a:r>
                        <a:rPr lang="es-ES" sz="1000" spc="1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de</a:t>
                      </a:r>
                      <a:r>
                        <a:rPr lang="es-ES" sz="1000" spc="1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medios</a:t>
                      </a:r>
                      <a:r>
                        <a:rPr lang="es-ES" sz="1000" spc="4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y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materiales. 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49668775"/>
                  </a:ext>
                </a:extLst>
              </a:tr>
              <a:tr h="780974">
                <a:tc>
                  <a:txBody>
                    <a:bodyPr/>
                    <a:lstStyle/>
                    <a:p>
                      <a:r>
                        <a:rPr lang="es-ES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</a:endParaRPr>
                    </a:p>
                    <a:p>
                      <a:r>
                        <a:rPr lang="es-ES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</a:endParaRPr>
                    </a:p>
                    <a:p>
                      <a:pPr marL="133350" marR="123190" indent="4445" algn="ctr">
                        <a:lnSpc>
                          <a:spcPct val="101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Objetos</a:t>
                      </a:r>
                      <a:r>
                        <a:rPr lang="es-ES" sz="1000" spc="2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y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recursos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multimedia, hipervínculos funcionales 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4295" marR="60960" indent="-2540" algn="ctr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Empleo</a:t>
                      </a:r>
                      <a:r>
                        <a:rPr lang="es-ES" sz="1000" spc="5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balanceado</a:t>
                      </a:r>
                      <a:r>
                        <a:rPr lang="es-ES" sz="1000" spc="3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de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objetos y multimedia;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se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usan</a:t>
                      </a:r>
                      <a:r>
                        <a:rPr lang="es-ES" sz="1000" spc="23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apropiadamente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para</a:t>
                      </a:r>
                      <a:r>
                        <a:rPr lang="es-ES" sz="1000" spc="3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desarrollar</a:t>
                      </a:r>
                      <a:r>
                        <a:rPr lang="es-ES" sz="1000" spc="4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el</a:t>
                      </a:r>
                      <a:r>
                        <a:rPr lang="es-ES" sz="1000" spc="3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tema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central</a:t>
                      </a:r>
                      <a:r>
                        <a:rPr lang="es-ES" sz="1000" spc="3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expuesto;</a:t>
                      </a:r>
                      <a:r>
                        <a:rPr lang="es-ES" sz="1000" spc="2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el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empleo</a:t>
                      </a:r>
                      <a:r>
                        <a:rPr lang="es-ES" sz="1000" spc="1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de</a:t>
                      </a:r>
                      <a:r>
                        <a:rPr lang="es-ES" sz="1000" spc="2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medios</a:t>
                      </a:r>
                      <a:r>
                        <a:rPr lang="es-ES" sz="1000" spc="4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es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variado(</a:t>
                      </a:r>
                      <a:r>
                        <a:rPr lang="es-ES" sz="1000" spc="2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video,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narraciones,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animaciones</a:t>
                      </a:r>
                      <a:r>
                        <a:rPr lang="es-ES" sz="1000" spc="-22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interactivas,</a:t>
                      </a:r>
                      <a:r>
                        <a:rPr lang="es-ES" sz="1000" spc="7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esquemas)</a:t>
                      </a:r>
                      <a:r>
                        <a:rPr lang="es-ES" sz="1000" spc="8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y</a:t>
                      </a:r>
                      <a:endParaRPr lang="es-MX" sz="1000" dirty="0">
                        <a:effectLst/>
                      </a:endParaRPr>
                    </a:p>
                    <a:p>
                      <a:pPr marL="114935" marR="103505" algn="ctr">
                        <a:lnSpc>
                          <a:spcPts val="105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apropiado. </a:t>
                      </a:r>
                      <a:r>
                        <a:rPr lang="es-ES" sz="1000" spc="5" dirty="0">
                          <a:effectLst/>
                        </a:rPr>
                        <a:t>hipervínculos funcionales 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s-ES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</a:endParaRPr>
                    </a:p>
                    <a:p>
                      <a:pPr>
                        <a:spcBef>
                          <a:spcPts val="55"/>
                        </a:spcBef>
                      </a:pPr>
                      <a:r>
                        <a:rPr lang="es-ES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</a:endParaRPr>
                    </a:p>
                    <a:p>
                      <a:pPr marL="111125" marR="99695" indent="-1270" algn="ctr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El</a:t>
                      </a:r>
                      <a:r>
                        <a:rPr lang="es-ES" sz="1000" spc="1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empleo</a:t>
                      </a:r>
                      <a:r>
                        <a:rPr lang="es-ES" sz="1000" spc="1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de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multimedia</a:t>
                      </a:r>
                      <a:r>
                        <a:rPr lang="es-ES" sz="1000" spc="2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no</a:t>
                      </a:r>
                      <a:r>
                        <a:rPr lang="es-ES" sz="1000" spc="2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es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muy</a:t>
                      </a:r>
                      <a:r>
                        <a:rPr lang="es-ES" sz="1000" spc="-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variado</a:t>
                      </a:r>
                      <a:r>
                        <a:rPr lang="es-ES" sz="1000" spc="3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y</a:t>
                      </a:r>
                      <a:r>
                        <a:rPr lang="es-ES" sz="1000" spc="3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no</a:t>
                      </a:r>
                      <a:r>
                        <a:rPr lang="es-ES" sz="1000" spc="3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se</a:t>
                      </a:r>
                      <a:r>
                        <a:rPr lang="es-ES" sz="1000" spc="-22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conecta</a:t>
                      </a:r>
                      <a:r>
                        <a:rPr lang="es-ES" sz="1000" spc="5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bien</a:t>
                      </a:r>
                      <a:r>
                        <a:rPr lang="es-ES" sz="1000" spc="3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con</a:t>
                      </a:r>
                      <a:r>
                        <a:rPr lang="es-ES" sz="1000" spc="3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el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tema. Algunos hipervínculos no funcionan 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 marR="64135" indent="-635" algn="ctr">
                        <a:lnSpc>
                          <a:spcPct val="102000"/>
                        </a:lnSpc>
                        <a:spcBef>
                          <a:spcPts val="51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Empleo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desigual de</a:t>
                      </a:r>
                      <a:r>
                        <a:rPr lang="es-ES" sz="1000" spc="-22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multimedia</a:t>
                      </a:r>
                      <a:r>
                        <a:rPr lang="es-ES" sz="1000" spc="1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y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materiales;</a:t>
                      </a:r>
                      <a:r>
                        <a:rPr lang="es-ES" sz="1000" spc="4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carece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de</a:t>
                      </a:r>
                      <a:r>
                        <a:rPr lang="es-ES" sz="1000" spc="2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una</a:t>
                      </a:r>
                      <a:r>
                        <a:rPr lang="es-ES" sz="1000" spc="4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transición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suave de</a:t>
                      </a:r>
                      <a:r>
                        <a:rPr lang="es-ES" sz="1000" spc="23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un</a:t>
                      </a:r>
                      <a:r>
                        <a:rPr lang="es-ES" sz="1000" spc="24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medio</a:t>
                      </a:r>
                      <a:r>
                        <a:rPr lang="es-ES" sz="1000" spc="-22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a</a:t>
                      </a:r>
                      <a:r>
                        <a:rPr lang="es-ES" sz="1000" spc="2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otro;</a:t>
                      </a:r>
                      <a:r>
                        <a:rPr lang="es-ES" sz="1000" spc="4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el</a:t>
                      </a:r>
                      <a:r>
                        <a:rPr lang="es-ES" sz="1000" spc="2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empleo</a:t>
                      </a:r>
                      <a:r>
                        <a:rPr lang="es-ES" sz="1000" spc="2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de</a:t>
                      </a:r>
                      <a:r>
                        <a:rPr lang="es-ES" sz="1000" spc="-22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multimedia</a:t>
                      </a:r>
                      <a:r>
                        <a:rPr lang="es-ES" sz="1000" spc="2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no</a:t>
                      </a:r>
                      <a:r>
                        <a:rPr lang="es-ES" sz="1000" spc="2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se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vincula</a:t>
                      </a:r>
                      <a:r>
                        <a:rPr lang="es-ES" sz="1000" spc="23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claramente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a</a:t>
                      </a:r>
                      <a:r>
                        <a:rPr lang="es-ES" sz="1000" spc="1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el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tema. Hipervínculos no funcionan 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s-ES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</a:endParaRPr>
                    </a:p>
                    <a:p>
                      <a:pPr>
                        <a:spcBef>
                          <a:spcPts val="55"/>
                        </a:spcBef>
                      </a:pPr>
                      <a:r>
                        <a:rPr lang="es-ES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</a:endParaRPr>
                    </a:p>
                    <a:p>
                      <a:pPr marL="80010" marR="66040" indent="-635" algn="ctr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Empleo</a:t>
                      </a:r>
                      <a:r>
                        <a:rPr lang="es-ES" sz="1000" spc="1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pobre</a:t>
                      </a:r>
                      <a:r>
                        <a:rPr lang="es-ES" sz="1000" spc="2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o</a:t>
                      </a:r>
                      <a:r>
                        <a:rPr lang="es-ES" sz="1000" spc="2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ausente</a:t>
                      </a:r>
                      <a:r>
                        <a:rPr lang="es-ES" sz="1000" spc="4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de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multimedia,</a:t>
                      </a:r>
                      <a:r>
                        <a:rPr lang="es-ES" sz="1000" spc="4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o</a:t>
                      </a:r>
                      <a:r>
                        <a:rPr lang="es-ES" sz="1000" spc="4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uso</a:t>
                      </a:r>
                      <a:r>
                        <a:rPr lang="es-ES" sz="1000" spc="4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no</a:t>
                      </a:r>
                      <a:r>
                        <a:rPr lang="es-ES" sz="1000" spc="6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efectivo</a:t>
                      </a:r>
                      <a:r>
                        <a:rPr lang="es-ES" sz="1000" spc="4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de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ésta;</a:t>
                      </a:r>
                      <a:r>
                        <a:rPr lang="es-ES" sz="1000" spc="5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desequilibro</a:t>
                      </a:r>
                      <a:r>
                        <a:rPr lang="es-ES" sz="1000" spc="3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en</a:t>
                      </a:r>
                      <a:r>
                        <a:rPr lang="es-ES" sz="1000" spc="3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el</a:t>
                      </a:r>
                      <a:r>
                        <a:rPr lang="es-ES" sz="1000" spc="6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empleo</a:t>
                      </a:r>
                      <a:r>
                        <a:rPr lang="es-ES" sz="1000" spc="3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de</a:t>
                      </a:r>
                      <a:r>
                        <a:rPr lang="es-ES" sz="1000" spc="-22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materiales:</a:t>
                      </a:r>
                      <a:r>
                        <a:rPr lang="es-ES" sz="1000" spc="7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demasiado</a:t>
                      </a:r>
                      <a:r>
                        <a:rPr lang="es-ES" sz="1000" spc="7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de</a:t>
                      </a:r>
                      <a:r>
                        <a:rPr lang="es-ES" sz="1000" spc="7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alguno,</a:t>
                      </a:r>
                      <a:r>
                        <a:rPr lang="es-ES" sz="1000" spc="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no</a:t>
                      </a:r>
                      <a:r>
                        <a:rPr lang="es-ES" sz="1000" spc="1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suficiente</a:t>
                      </a:r>
                      <a:r>
                        <a:rPr lang="es-ES" sz="1000" spc="1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de</a:t>
                      </a:r>
                      <a:r>
                        <a:rPr lang="es-ES" sz="1000" spc="1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otro. No tiene hipervínculos 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19686597"/>
                  </a:ext>
                </a:extLst>
              </a:tr>
              <a:tr h="1100250">
                <a:tc>
                  <a:txBody>
                    <a:bodyPr/>
                    <a:lstStyle/>
                    <a:p>
                      <a:r>
                        <a:rPr lang="es-ES" sz="1000">
                          <a:effectLst/>
                        </a:rPr>
                        <a:t> </a:t>
                      </a:r>
                      <a:endParaRPr lang="es-MX" sz="1000">
                        <a:effectLst/>
                      </a:endParaRPr>
                    </a:p>
                    <a:p>
                      <a:r>
                        <a:rPr lang="es-ES" sz="1000">
                          <a:effectLst/>
                        </a:rPr>
                        <a:t> </a:t>
                      </a:r>
                      <a:endParaRPr lang="es-MX" sz="1000">
                        <a:effectLst/>
                      </a:endParaRPr>
                    </a:p>
                    <a:p>
                      <a:r>
                        <a:rPr lang="es-ES" sz="1000">
                          <a:effectLst/>
                        </a:rPr>
                        <a:t> </a:t>
                      </a:r>
                      <a:endParaRPr lang="es-MX" sz="1000">
                        <a:effectLst/>
                      </a:endParaRPr>
                    </a:p>
                    <a:p>
                      <a:r>
                        <a:rPr lang="es-ES" sz="1000">
                          <a:effectLst/>
                        </a:rPr>
                        <a:t> </a:t>
                      </a:r>
                      <a:endParaRPr lang="es-MX" sz="1000">
                        <a:effectLst/>
                      </a:endParaRPr>
                    </a:p>
                    <a:p>
                      <a:pPr marL="77470" marR="64135" indent="51435">
                        <a:lnSpc>
                          <a:spcPct val="101000"/>
                        </a:lnSpc>
                        <a:spcBef>
                          <a:spcPts val="102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Formato</a:t>
                      </a:r>
                      <a:r>
                        <a:rPr lang="es-ES" sz="1000" spc="4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de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presentación.</a:t>
                      </a:r>
                      <a:endParaRPr lang="es-MX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7475" marR="102870"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Diseño</a:t>
                      </a:r>
                      <a:r>
                        <a:rPr lang="es-ES" sz="1000" spc="7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sencillo,</a:t>
                      </a:r>
                      <a:r>
                        <a:rPr lang="es-ES" sz="1000" spc="7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legible</a:t>
                      </a:r>
                      <a:r>
                        <a:rPr lang="es-ES" sz="1000" spc="-22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que</a:t>
                      </a:r>
                      <a:r>
                        <a:rPr lang="es-ES" sz="1000" spc="1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ayude</a:t>
                      </a:r>
                      <a:r>
                        <a:rPr lang="es-ES" sz="1000" spc="1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a</a:t>
                      </a:r>
                      <a:r>
                        <a:rPr lang="es-ES" sz="1000" spc="3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tener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enfocado</a:t>
                      </a:r>
                      <a:r>
                        <a:rPr lang="es-ES" sz="1000" spc="3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el</a:t>
                      </a:r>
                      <a:r>
                        <a:rPr lang="es-ES" sz="1000" spc="1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tema,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respetando</a:t>
                      </a:r>
                      <a:r>
                        <a:rPr lang="es-ES" sz="1000" spc="1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la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distribución</a:t>
                      </a:r>
                      <a:r>
                        <a:rPr lang="es-ES" sz="1000" spc="2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de</a:t>
                      </a:r>
                      <a:r>
                        <a:rPr lang="es-ES" sz="1000" spc="2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los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objetos</a:t>
                      </a:r>
                      <a:r>
                        <a:rPr lang="es-ES" sz="1000" spc="3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utilizados</a:t>
                      </a:r>
                      <a:r>
                        <a:rPr lang="es-ES" sz="1000" spc="3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de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manera</a:t>
                      </a:r>
                      <a:r>
                        <a:rPr lang="es-ES" sz="1000" spc="9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representativa.</a:t>
                      </a:r>
                      <a:endParaRPr lang="es-MX" sz="1000">
                        <a:effectLst/>
                      </a:endParaRPr>
                    </a:p>
                    <a:p>
                      <a:pPr marL="81915" marR="69850" algn="ctr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Tiene</a:t>
                      </a:r>
                      <a:r>
                        <a:rPr lang="es-ES" sz="1000" spc="6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hipervínculos</a:t>
                      </a:r>
                      <a:r>
                        <a:rPr lang="es-ES" sz="1000" spc="6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para</a:t>
                      </a:r>
                      <a:r>
                        <a:rPr lang="es-ES" sz="1000" spc="-22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la</a:t>
                      </a:r>
                      <a:r>
                        <a:rPr lang="es-ES" sz="1000" spc="1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navegación</a:t>
                      </a:r>
                      <a:r>
                        <a:rPr lang="es-ES" sz="1000" spc="2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en</a:t>
                      </a:r>
                      <a:r>
                        <a:rPr lang="es-ES" sz="1000" spc="2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la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presentación</a:t>
                      </a:r>
                      <a:r>
                        <a:rPr lang="es-ES" sz="1000" spc="2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y</a:t>
                      </a:r>
                      <a:r>
                        <a:rPr lang="es-ES" sz="1000" spc="2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para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complementar</a:t>
                      </a:r>
                      <a:r>
                        <a:rPr lang="es-ES" sz="1000" spc="1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la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información expuesta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a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archivos</a:t>
                      </a:r>
                      <a:r>
                        <a:rPr lang="es-ES" sz="1000" spc="3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digitales</a:t>
                      </a:r>
                      <a:r>
                        <a:rPr lang="es-ES" sz="1000" spc="2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o</a:t>
                      </a:r>
                      <a:endParaRPr lang="es-MX" sz="1000">
                        <a:effectLst/>
                      </a:endParaRPr>
                    </a:p>
                    <a:p>
                      <a:pPr marL="115570" marR="10350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direcciones</a:t>
                      </a:r>
                      <a:r>
                        <a:rPr lang="es-ES" sz="1000" spc="8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de</a:t>
                      </a:r>
                      <a:r>
                        <a:rPr lang="es-ES" sz="1000" spc="5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internet.</a:t>
                      </a:r>
                      <a:endParaRPr lang="es-MX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s-ES" sz="1000">
                          <a:effectLst/>
                        </a:rPr>
                        <a:t> </a:t>
                      </a:r>
                      <a:endParaRPr lang="es-MX" sz="1000">
                        <a:effectLst/>
                      </a:endParaRPr>
                    </a:p>
                    <a:p>
                      <a:r>
                        <a:rPr lang="es-ES" sz="1000">
                          <a:effectLst/>
                        </a:rPr>
                        <a:t> </a:t>
                      </a:r>
                      <a:endParaRPr lang="es-MX" sz="1000">
                        <a:effectLst/>
                      </a:endParaRPr>
                    </a:p>
                    <a:p>
                      <a:pPr>
                        <a:spcBef>
                          <a:spcPts val="20"/>
                        </a:spcBef>
                      </a:pPr>
                      <a:r>
                        <a:rPr lang="es-ES" sz="1000">
                          <a:effectLst/>
                        </a:rPr>
                        <a:t> </a:t>
                      </a:r>
                      <a:endParaRPr lang="es-MX" sz="1000">
                        <a:effectLst/>
                      </a:endParaRPr>
                    </a:p>
                    <a:p>
                      <a:pPr marL="109855" marR="97790" indent="-1905"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Diseño</a:t>
                      </a:r>
                      <a:r>
                        <a:rPr lang="es-ES" sz="1000" spc="1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sencillo,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legible</a:t>
                      </a:r>
                      <a:r>
                        <a:rPr lang="es-ES" sz="1000" spc="3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que</a:t>
                      </a:r>
                      <a:r>
                        <a:rPr lang="es-ES" sz="1000" spc="4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ayude</a:t>
                      </a:r>
                      <a:r>
                        <a:rPr lang="es-ES" sz="1000" spc="4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a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tener</a:t>
                      </a:r>
                      <a:r>
                        <a:rPr lang="es-ES" sz="1000" spc="2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enfocado</a:t>
                      </a:r>
                      <a:r>
                        <a:rPr lang="es-ES" sz="1000" spc="2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el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tema.</a:t>
                      </a:r>
                      <a:r>
                        <a:rPr lang="es-ES" sz="1000" spc="1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Tiene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hipervínculos</a:t>
                      </a:r>
                      <a:r>
                        <a:rPr lang="es-ES" sz="1000" spc="4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para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navegar</a:t>
                      </a:r>
                      <a:r>
                        <a:rPr lang="es-ES" sz="1000" spc="2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dentro</a:t>
                      </a:r>
                      <a:r>
                        <a:rPr lang="es-ES" sz="1000" spc="3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de</a:t>
                      </a:r>
                      <a:r>
                        <a:rPr lang="es-ES" sz="1000" spc="3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la</a:t>
                      </a:r>
                      <a:r>
                        <a:rPr lang="es-ES" sz="1000" spc="-22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presentación.</a:t>
                      </a:r>
                      <a:endParaRPr lang="es-MX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s-ES" sz="1000">
                          <a:effectLst/>
                        </a:rPr>
                        <a:t> </a:t>
                      </a:r>
                      <a:endParaRPr lang="es-MX" sz="1000">
                        <a:effectLst/>
                      </a:endParaRPr>
                    </a:p>
                    <a:p>
                      <a:r>
                        <a:rPr lang="es-ES" sz="1000">
                          <a:effectLst/>
                        </a:rPr>
                        <a:t> </a:t>
                      </a:r>
                      <a:endParaRPr lang="es-MX" sz="1000">
                        <a:effectLst/>
                      </a:endParaRPr>
                    </a:p>
                    <a:p>
                      <a:r>
                        <a:rPr lang="es-ES" sz="1000">
                          <a:effectLst/>
                        </a:rPr>
                        <a:t> </a:t>
                      </a:r>
                      <a:endParaRPr lang="es-MX" sz="1000">
                        <a:effectLst/>
                      </a:endParaRPr>
                    </a:p>
                    <a:p>
                      <a:r>
                        <a:rPr lang="es-ES" sz="1000">
                          <a:effectLst/>
                        </a:rPr>
                        <a:t> </a:t>
                      </a:r>
                      <a:endParaRPr lang="es-MX" sz="1000">
                        <a:effectLst/>
                      </a:endParaRPr>
                    </a:p>
                    <a:p>
                      <a:pPr>
                        <a:spcBef>
                          <a:spcPts val="30"/>
                        </a:spcBef>
                      </a:pPr>
                      <a:r>
                        <a:rPr lang="es-ES" sz="1000">
                          <a:effectLst/>
                        </a:rPr>
                        <a:t> </a:t>
                      </a:r>
                      <a:endParaRPr lang="es-MX" sz="1000">
                        <a:effectLst/>
                      </a:endParaRPr>
                    </a:p>
                    <a:p>
                      <a:pPr marL="90170" marR="77470" indent="635" algn="ctr">
                        <a:lnSpc>
                          <a:spcPct val="102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Diseño</a:t>
                      </a:r>
                      <a:r>
                        <a:rPr lang="es-ES" sz="1000" spc="1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sencillo,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legible</a:t>
                      </a:r>
                      <a:r>
                        <a:rPr lang="es-ES" sz="1000" spc="2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que</a:t>
                      </a:r>
                      <a:r>
                        <a:rPr lang="es-ES" sz="1000" spc="2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ayude</a:t>
                      </a:r>
                      <a:r>
                        <a:rPr lang="es-ES" sz="1000" spc="3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a</a:t>
                      </a:r>
                      <a:r>
                        <a:rPr lang="es-ES" sz="1000" spc="-22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tener</a:t>
                      </a:r>
                      <a:r>
                        <a:rPr lang="es-ES" sz="1000" spc="3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enfocado</a:t>
                      </a:r>
                      <a:r>
                        <a:rPr lang="es-ES" sz="1000" spc="30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el</a:t>
                      </a:r>
                      <a:r>
                        <a:rPr lang="es-ES" sz="1000" spc="5">
                          <a:effectLst/>
                        </a:rPr>
                        <a:t> </a:t>
                      </a:r>
                      <a:r>
                        <a:rPr lang="es-ES" sz="1000">
                          <a:effectLst/>
                        </a:rPr>
                        <a:t>tema.</a:t>
                      </a:r>
                      <a:endParaRPr lang="es-MX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s-ES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</a:endParaRPr>
                    </a:p>
                    <a:p>
                      <a:r>
                        <a:rPr lang="es-ES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</a:endParaRPr>
                    </a:p>
                    <a:p>
                      <a:r>
                        <a:rPr lang="es-ES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</a:endParaRPr>
                    </a:p>
                    <a:p>
                      <a:r>
                        <a:rPr lang="es-ES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</a:endParaRPr>
                    </a:p>
                    <a:p>
                      <a:r>
                        <a:rPr lang="es-ES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</a:endParaRPr>
                    </a:p>
                    <a:p>
                      <a:pPr>
                        <a:spcBef>
                          <a:spcPts val="10"/>
                        </a:spcBef>
                      </a:pPr>
                      <a:r>
                        <a:rPr lang="es-ES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</a:endParaRPr>
                    </a:p>
                    <a:p>
                      <a:pPr marL="153035" indent="-85725">
                        <a:lnSpc>
                          <a:spcPct val="101000"/>
                        </a:lnSpc>
                      </a:pPr>
                      <a:r>
                        <a:rPr lang="es-ES" sz="1000" dirty="0">
                          <a:effectLst/>
                        </a:rPr>
                        <a:t>Presenta</a:t>
                      </a:r>
                      <a:r>
                        <a:rPr lang="es-ES" sz="1000" spc="3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un</a:t>
                      </a:r>
                      <a:r>
                        <a:rPr lang="es-ES" sz="1000" spc="3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diseño</a:t>
                      </a:r>
                      <a:r>
                        <a:rPr lang="es-ES" sz="1000" spc="3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que</a:t>
                      </a:r>
                      <a:r>
                        <a:rPr lang="es-ES" sz="1000" spc="5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no</a:t>
                      </a:r>
                      <a:r>
                        <a:rPr lang="es-ES" sz="1000" spc="3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ayuda</a:t>
                      </a:r>
                      <a:r>
                        <a:rPr lang="es-ES" sz="1000" spc="35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a</a:t>
                      </a:r>
                      <a:r>
                        <a:rPr lang="es-ES" sz="1000" spc="-22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mantener</a:t>
                      </a:r>
                      <a:r>
                        <a:rPr lang="es-ES" sz="1000" spc="5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enfocado</a:t>
                      </a:r>
                      <a:r>
                        <a:rPr lang="es-ES" sz="1000" spc="5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el</a:t>
                      </a:r>
                      <a:r>
                        <a:rPr lang="es-ES" sz="1000" spc="5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mensaje.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90811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21630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817</Words>
  <Application>Microsoft Office PowerPoint</Application>
  <PresentationFormat>Panorámica</PresentationFormat>
  <Paragraphs>101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DIANA ELIZABETH CERDA OROCIO</dc:creator>
  <cp:lastModifiedBy>DIANA ELIZABETH CERDA OROCIO</cp:lastModifiedBy>
  <cp:revision>3</cp:revision>
  <dcterms:created xsi:type="dcterms:W3CDTF">2023-11-08T13:45:22Z</dcterms:created>
  <dcterms:modified xsi:type="dcterms:W3CDTF">2023-11-09T16:22:28Z</dcterms:modified>
</cp:coreProperties>
</file>