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308" r:id="rId3"/>
    <p:sldId id="302" r:id="rId4"/>
    <p:sldId id="303" r:id="rId5"/>
    <p:sldId id="307" r:id="rId6"/>
    <p:sldId id="305" r:id="rId7"/>
    <p:sldId id="259" r:id="rId8"/>
    <p:sldId id="293" r:id="rId9"/>
    <p:sldId id="295" r:id="rId10"/>
    <p:sldId id="296" r:id="rId11"/>
    <p:sldId id="311" r:id="rId12"/>
    <p:sldId id="312" r:id="rId13"/>
    <p:sldId id="278" r:id="rId14"/>
    <p:sldId id="281" r:id="rId15"/>
    <p:sldId id="260" r:id="rId1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2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13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76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23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98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018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696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0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6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635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5272-E183-4FF9-912F-3BEBA4C3EB5A}" type="datetimeFigureOut">
              <a:rPr lang="es-MX" smtClean="0"/>
              <a:t>29/05/2024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48F90-E5BC-4EFB-B3E9-6437BC72F8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9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english.com/listening/a1/daily-routines-listening-test/" TargetMode="External"/><Relationship Id="rId2" Type="http://schemas.openxmlformats.org/officeDocument/2006/relationships/hyperlink" Target="https://www.esl-lab.com/easy/daily-schedul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210651"/>
            <a:ext cx="9134412" cy="630942"/>
          </a:xfrm>
          <a:prstGeom prst="rect">
            <a:avLst/>
          </a:prstGeom>
          <a:solidFill>
            <a:srgbClr val="F6BB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 simple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287" y="668921"/>
            <a:ext cx="9127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  <a:p>
            <a:pPr algn="ctr"/>
            <a:r>
              <a:rPr lang="es-MX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 </a:t>
            </a:r>
            <a:r>
              <a:rPr lang="es-MX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4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4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 </a:t>
            </a:r>
          </a:p>
        </p:txBody>
      </p:sp>
      <p:pic>
        <p:nvPicPr>
          <p:cNvPr id="1032" name="Picture 8" descr="La caja de texto amarilla con signo de interrogación. | CanStock">
            <a:extLst>
              <a:ext uri="{FF2B5EF4-FFF2-40B4-BE49-F238E27FC236}">
                <a16:creationId xmlns:a16="http://schemas.microsoft.com/office/drawing/2014/main" id="{EF204678-4426-4CAA-80CF-54B0E4543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 bwMode="auto">
          <a:xfrm>
            <a:off x="5233180" y="1891007"/>
            <a:ext cx="2521633" cy="227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Yellow text box and question mark. | CanStock">
            <a:extLst>
              <a:ext uri="{FF2B5EF4-FFF2-40B4-BE49-F238E27FC236}">
                <a16:creationId xmlns:a16="http://schemas.microsoft.com/office/drawing/2014/main" id="{CBFF100B-5B76-49FA-BB8E-3106266FD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17421"/>
          <a:stretch/>
        </p:blipFill>
        <p:spPr bwMode="auto">
          <a:xfrm>
            <a:off x="964811" y="4037427"/>
            <a:ext cx="3810000" cy="20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FF8CEC9B-077A-4674-BC8B-E369C9E3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508761" y="2236764"/>
            <a:ext cx="3112034" cy="174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54622DA-D72F-43DF-BD55-8B59D3F35F1F}"/>
              </a:ext>
            </a:extLst>
          </p:cNvPr>
          <p:cNvSpPr txBox="1"/>
          <p:nvPr/>
        </p:nvSpPr>
        <p:spPr>
          <a:xfrm>
            <a:off x="2321172" y="2799472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MX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ED15A3E-ECD5-47D1-A8CD-5A440654D9A3}"/>
              </a:ext>
            </a:extLst>
          </p:cNvPr>
          <p:cNvSpPr txBox="1"/>
          <p:nvPr/>
        </p:nvSpPr>
        <p:spPr>
          <a:xfrm>
            <a:off x="2487638" y="4625927"/>
            <a:ext cx="186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endParaRPr lang="es-MX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FB73BE4-0C2A-4756-9FAC-EFDFD666FE06}"/>
              </a:ext>
            </a:extLst>
          </p:cNvPr>
          <p:cNvSpPr txBox="1"/>
          <p:nvPr/>
        </p:nvSpPr>
        <p:spPr>
          <a:xfrm>
            <a:off x="5713844" y="2358683"/>
            <a:ext cx="1563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MX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4400" b="1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pic>
        <p:nvPicPr>
          <p:cNvPr id="1040" name="Picture 16" descr="Blue Text Box Question Mark Stock Vector (Royalty Free) 155118053">
            <a:extLst>
              <a:ext uri="{FF2B5EF4-FFF2-40B4-BE49-F238E27FC236}">
                <a16:creationId xmlns:a16="http://schemas.microsoft.com/office/drawing/2014/main" id="{6CCA5B29-BC1D-48FA-8F17-68302D160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ECFD1"/>
              </a:clrFrom>
              <a:clrTo>
                <a:srgbClr val="CECF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5176909" y="3797693"/>
            <a:ext cx="3497068" cy="242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92F78D8-D223-4373-8403-7C390512BC82}"/>
              </a:ext>
            </a:extLst>
          </p:cNvPr>
          <p:cNvSpPr txBox="1"/>
          <p:nvPr/>
        </p:nvSpPr>
        <p:spPr>
          <a:xfrm>
            <a:off x="6118664" y="4886179"/>
            <a:ext cx="2066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s-MX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3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2323562-0D8B-4574-AACA-C961777FA1BE}"/>
              </a:ext>
            </a:extLst>
          </p:cNvPr>
          <p:cNvSpPr/>
          <p:nvPr/>
        </p:nvSpPr>
        <p:spPr>
          <a:xfrm>
            <a:off x="115844" y="1329791"/>
            <a:ext cx="94501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Do/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)______________________?</a:t>
            </a: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time _________________________?</a:t>
            </a: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____________________?</a:t>
            </a: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____________________?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B24B15-FFC4-4495-B4E5-79B65796CB6D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4A1B1D-EA32-4565-9C82-19C54C2A0E80}"/>
              </a:ext>
            </a:extLst>
          </p:cNvPr>
          <p:cNvSpPr txBox="1"/>
          <p:nvPr/>
        </p:nvSpPr>
        <p:spPr>
          <a:xfrm>
            <a:off x="0" y="42202"/>
            <a:ext cx="678903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complete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AutoShape 8" descr="10 Easy cooking hacks for every working woman - Times of India">
            <a:extLst>
              <a:ext uri="{FF2B5EF4-FFF2-40B4-BE49-F238E27FC236}">
                <a16:creationId xmlns:a16="http://schemas.microsoft.com/office/drawing/2014/main" id="{11280B75-F640-4C74-BD01-B7897EAC68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0EA765F-3090-4372-9B69-BF9BEA3B6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94"/>
          <a:stretch/>
        </p:blipFill>
        <p:spPr>
          <a:xfrm>
            <a:off x="5809957" y="2744372"/>
            <a:ext cx="3137095" cy="38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1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2323562-0D8B-4574-AACA-C961777FA1BE}"/>
              </a:ext>
            </a:extLst>
          </p:cNvPr>
          <p:cNvSpPr/>
          <p:nvPr/>
        </p:nvSpPr>
        <p:spPr>
          <a:xfrm>
            <a:off x="115844" y="1329791"/>
            <a:ext cx="94501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Do/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Sofy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)______________________?</a:t>
            </a: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time _________________________?</a:t>
            </a: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____________________?</a:t>
            </a: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____________________?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B24B15-FFC4-4495-B4E5-79B65796CB6D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4A1B1D-EA32-4565-9C82-19C54C2A0E80}"/>
              </a:ext>
            </a:extLst>
          </p:cNvPr>
          <p:cNvSpPr txBox="1"/>
          <p:nvPr/>
        </p:nvSpPr>
        <p:spPr>
          <a:xfrm>
            <a:off x="0" y="42202"/>
            <a:ext cx="678903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complete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AutoShape 8" descr="10 Easy cooking hacks for every working woman - Times of India">
            <a:extLst>
              <a:ext uri="{FF2B5EF4-FFF2-40B4-BE49-F238E27FC236}">
                <a16:creationId xmlns:a16="http://schemas.microsoft.com/office/drawing/2014/main" id="{11280B75-F640-4C74-BD01-B7897EAC68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6" name="Picture 2" descr="Free Stock Photo of beautiful woman dancing latin dance | Download Free  Images and Free Illustrations">
            <a:extLst>
              <a:ext uri="{FF2B5EF4-FFF2-40B4-BE49-F238E27FC236}">
                <a16:creationId xmlns:a16="http://schemas.microsoft.com/office/drawing/2014/main" id="{48A0F844-E508-45B4-9471-70AB928CB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2113" y="1547446"/>
            <a:ext cx="3530990" cy="53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7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E1A52AB-6DC4-4B44-9B3C-666D1B30F3C0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5B8663-EA72-471B-80DA-7512726E8DDA}"/>
              </a:ext>
            </a:extLst>
          </p:cNvPr>
          <p:cNvSpPr txBox="1"/>
          <p:nvPr/>
        </p:nvSpPr>
        <p:spPr>
          <a:xfrm>
            <a:off x="0" y="42202"/>
            <a:ext cx="678903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cue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34395BF4-F662-4D4B-BBDD-6B98FC8B8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40334"/>
              </p:ext>
            </p:extLst>
          </p:nvPr>
        </p:nvGraphicFramePr>
        <p:xfrm>
          <a:off x="198031" y="1368440"/>
          <a:ext cx="7360588" cy="105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0588">
                  <a:extLst>
                    <a:ext uri="{9D8B030D-6E8A-4147-A177-3AD203B41FA5}">
                      <a16:colId xmlns:a16="http://schemas.microsoft.com/office/drawing/2014/main" val="1057373760"/>
                    </a:ext>
                  </a:extLst>
                </a:gridCol>
              </a:tblGrid>
              <a:tr h="527693">
                <a:tc>
                  <a:txBody>
                    <a:bodyPr/>
                    <a:lstStyle/>
                    <a:p>
                      <a:endParaRPr lang="es-MX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4949"/>
                  </a:ext>
                </a:extLst>
              </a:tr>
              <a:tr h="527693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Mike and Jake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play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soccer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Saturday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3248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C847525C-BF72-4F4C-83CD-8DB27D939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70266"/>
              </p:ext>
            </p:extLst>
          </p:nvPr>
        </p:nvGraphicFramePr>
        <p:xfrm>
          <a:off x="180530" y="2751560"/>
          <a:ext cx="7378089" cy="105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089">
                  <a:extLst>
                    <a:ext uri="{9D8B030D-6E8A-4147-A177-3AD203B41FA5}">
                      <a16:colId xmlns:a16="http://schemas.microsoft.com/office/drawing/2014/main" val="1057373760"/>
                    </a:ext>
                  </a:extLst>
                </a:gridCol>
              </a:tblGrid>
              <a:tr h="527693">
                <a:tc>
                  <a:txBody>
                    <a:bodyPr/>
                    <a:lstStyle/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4949"/>
                  </a:ext>
                </a:extLst>
              </a:tr>
              <a:tr h="527693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Jessy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gets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up at 7:00 am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weekdays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3248"/>
                  </a:ext>
                </a:extLst>
              </a:tr>
            </a:tbl>
          </a:graphicData>
        </a:graphic>
      </p:graphicFrame>
      <p:pic>
        <p:nvPicPr>
          <p:cNvPr id="1028" name="Picture 4" descr="9,716 Waking Up White Background Stock Photos - Free &amp; Royalty-Free Stock  Photos from Dreamstime">
            <a:extLst>
              <a:ext uri="{FF2B5EF4-FFF2-40B4-BE49-F238E27FC236}">
                <a16:creationId xmlns:a16="http://schemas.microsoft.com/office/drawing/2014/main" id="{3361CD80-5560-485A-BCD3-4E99F116B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9" t="8769" r="24528" b="11252"/>
          <a:stretch/>
        </p:blipFill>
        <p:spPr bwMode="auto">
          <a:xfrm>
            <a:off x="7393690" y="2419755"/>
            <a:ext cx="1455398" cy="134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6">
            <a:extLst>
              <a:ext uri="{FF2B5EF4-FFF2-40B4-BE49-F238E27FC236}">
                <a16:creationId xmlns:a16="http://schemas.microsoft.com/office/drawing/2014/main" id="{1CA10992-F6A7-431A-99D8-7DAFFD190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16347"/>
              </p:ext>
            </p:extLst>
          </p:nvPr>
        </p:nvGraphicFramePr>
        <p:xfrm>
          <a:off x="163533" y="4157843"/>
          <a:ext cx="7378088" cy="106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088">
                  <a:extLst>
                    <a:ext uri="{9D8B030D-6E8A-4147-A177-3AD203B41FA5}">
                      <a16:colId xmlns:a16="http://schemas.microsoft.com/office/drawing/2014/main" val="1057373760"/>
                    </a:ext>
                  </a:extLst>
                </a:gridCol>
              </a:tblGrid>
              <a:tr h="533904">
                <a:tc>
                  <a:txBody>
                    <a:bodyPr/>
                    <a:lstStyle/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4949"/>
                  </a:ext>
                </a:extLst>
              </a:tr>
              <a:tr h="533904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Adam and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Dinna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cereal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breakfast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3248"/>
                  </a:ext>
                </a:extLst>
              </a:tr>
            </a:tbl>
          </a:graphicData>
        </a:graphic>
      </p:graphicFrame>
      <p:pic>
        <p:nvPicPr>
          <p:cNvPr id="1030" name="Picture 6" descr="Breakfast Cereal White Background Images – Browse 552,269 ...">
            <a:extLst>
              <a:ext uri="{FF2B5EF4-FFF2-40B4-BE49-F238E27FC236}">
                <a16:creationId xmlns:a16="http://schemas.microsoft.com/office/drawing/2014/main" id="{7B1FD70A-5E99-4D79-B53E-B7D69398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02" y="3797861"/>
            <a:ext cx="2109386" cy="149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6">
            <a:extLst>
              <a:ext uri="{FF2B5EF4-FFF2-40B4-BE49-F238E27FC236}">
                <a16:creationId xmlns:a16="http://schemas.microsoft.com/office/drawing/2014/main" id="{D73534A3-95CE-4A88-964E-0CDBC1E04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870319"/>
              </p:ext>
            </p:extLst>
          </p:nvPr>
        </p:nvGraphicFramePr>
        <p:xfrm>
          <a:off x="117527" y="5595575"/>
          <a:ext cx="7424094" cy="105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4094">
                  <a:extLst>
                    <a:ext uri="{9D8B030D-6E8A-4147-A177-3AD203B41FA5}">
                      <a16:colId xmlns:a16="http://schemas.microsoft.com/office/drawing/2014/main" val="1057373760"/>
                    </a:ext>
                  </a:extLst>
                </a:gridCol>
              </a:tblGrid>
              <a:tr h="527693">
                <a:tc>
                  <a:txBody>
                    <a:bodyPr/>
                    <a:lstStyle/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4949"/>
                  </a:ext>
                </a:extLst>
              </a:tr>
              <a:tr h="527693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Caroline Works as a chef in a French restaurant.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3248"/>
                  </a:ext>
                </a:extLst>
              </a:tr>
            </a:tbl>
          </a:graphicData>
        </a:graphic>
      </p:graphicFrame>
      <p:pic>
        <p:nvPicPr>
          <p:cNvPr id="1032" name="Picture 8" descr="69,825 Woman Chef Isolated Images, Stock Photos, 3D objects, &amp; Vectors |  Shutterstock">
            <a:extLst>
              <a:ext uri="{FF2B5EF4-FFF2-40B4-BE49-F238E27FC236}">
                <a16:creationId xmlns:a16="http://schemas.microsoft.com/office/drawing/2014/main" id="{49690C35-0141-4E2F-87A3-867EACFB5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t="5012" r="13234" b="8574"/>
          <a:stretch/>
        </p:blipFill>
        <p:spPr bwMode="auto">
          <a:xfrm>
            <a:off x="7475236" y="5163998"/>
            <a:ext cx="1268738" cy="168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ients - Onside - Futbol Png, Transparent Png , Transparent Png Image -  PNGitem">
            <a:extLst>
              <a:ext uri="{FF2B5EF4-FFF2-40B4-BE49-F238E27FC236}">
                <a16:creationId xmlns:a16="http://schemas.microsoft.com/office/drawing/2014/main" id="{1F2283CA-8B1E-4D88-89EE-6A9571589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98" y="822284"/>
            <a:ext cx="1843445" cy="149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1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653" t="24466" r="28061" b="28367"/>
          <a:stretch/>
        </p:blipFill>
        <p:spPr>
          <a:xfrm>
            <a:off x="152400" y="1139483"/>
            <a:ext cx="8782050" cy="57185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F29BD6C-011D-4034-871D-4C993D8473DB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B46D73-D39D-471C-B82A-F9ED6D332CC6}"/>
              </a:ext>
            </a:extLst>
          </p:cNvPr>
          <p:cNvSpPr txBox="1"/>
          <p:nvPr/>
        </p:nvSpPr>
        <p:spPr>
          <a:xfrm>
            <a:off x="0" y="393896"/>
            <a:ext cx="6968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39 Ex. A.</a:t>
            </a:r>
          </a:p>
        </p:txBody>
      </p:sp>
    </p:spTree>
    <p:extLst>
      <p:ext uri="{BB962C8B-B14F-4D97-AF65-F5344CB8AC3E}">
        <p14:creationId xmlns:p14="http://schemas.microsoft.com/office/powerpoint/2010/main" val="354931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9429" t="57861" r="22737" b="13810"/>
          <a:stretch/>
        </p:blipFill>
        <p:spPr>
          <a:xfrm>
            <a:off x="152400" y="1294228"/>
            <a:ext cx="6332806" cy="54304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9146" t="51905" r="1286" b="13810"/>
          <a:stretch/>
        </p:blipFill>
        <p:spPr>
          <a:xfrm>
            <a:off x="6358596" y="2335237"/>
            <a:ext cx="2672861" cy="30808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35DAA5A-112E-4849-A28E-97118F5FDF36}"/>
              </a:ext>
            </a:extLst>
          </p:cNvPr>
          <p:cNvSpPr txBox="1"/>
          <p:nvPr/>
        </p:nvSpPr>
        <p:spPr>
          <a:xfrm>
            <a:off x="140676" y="422030"/>
            <a:ext cx="86485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Unscramble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complete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 39 Ex. B.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CB0864-5591-4826-BE38-E66E7A5D9323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</p:spTree>
    <p:extLst>
      <p:ext uri="{BB962C8B-B14F-4D97-AF65-F5344CB8AC3E}">
        <p14:creationId xmlns:p14="http://schemas.microsoft.com/office/powerpoint/2010/main" val="358039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936270-721E-499C-9E0B-B7C26EEAAF50}"/>
              </a:ext>
            </a:extLst>
          </p:cNvPr>
          <p:cNvSpPr txBox="1"/>
          <p:nvPr/>
        </p:nvSpPr>
        <p:spPr>
          <a:xfrm>
            <a:off x="218049" y="177777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https://www.esl-lab.com/easy/daily-schedule/</a:t>
            </a:r>
            <a:endParaRPr lang="es-MX" dirty="0"/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FA4E11-EB4F-49A2-8A38-2408965A161B}"/>
              </a:ext>
            </a:extLst>
          </p:cNvPr>
          <p:cNvSpPr txBox="1"/>
          <p:nvPr/>
        </p:nvSpPr>
        <p:spPr>
          <a:xfrm>
            <a:off x="218048" y="4466883"/>
            <a:ext cx="7012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https://test-english.com/listening/a1/daily-routines-listening-test/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60DCC6-1D9E-4B41-B847-B08C9BBD9948}"/>
              </a:ext>
            </a:extLst>
          </p:cNvPr>
          <p:cNvSpPr txBox="1"/>
          <p:nvPr/>
        </p:nvSpPr>
        <p:spPr>
          <a:xfrm>
            <a:off x="140676" y="450164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D8BA22-C00E-4AAE-9781-9985F7E6CE6F}"/>
              </a:ext>
            </a:extLst>
          </p:cNvPr>
          <p:cNvSpPr txBox="1"/>
          <p:nvPr/>
        </p:nvSpPr>
        <p:spPr>
          <a:xfrm>
            <a:off x="0" y="28134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AB5AD5A-E4C8-48D9-B9FC-C36C6BC585EB}"/>
              </a:ext>
            </a:extLst>
          </p:cNvPr>
          <p:cNvSpPr/>
          <p:nvPr/>
        </p:nvSpPr>
        <p:spPr>
          <a:xfrm>
            <a:off x="309487" y="2433710"/>
            <a:ext cx="928468" cy="39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3E345F-BAA6-4FBE-B480-10344FB848DD}"/>
              </a:ext>
            </a:extLst>
          </p:cNvPr>
          <p:cNvSpPr txBox="1"/>
          <p:nvPr/>
        </p:nvSpPr>
        <p:spPr>
          <a:xfrm>
            <a:off x="211016" y="2124222"/>
            <a:ext cx="18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Here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: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13C7AB4-25F4-45BA-9B75-62F3D2F39743}"/>
              </a:ext>
            </a:extLst>
          </p:cNvPr>
          <p:cNvSpPr/>
          <p:nvPr/>
        </p:nvSpPr>
        <p:spPr>
          <a:xfrm>
            <a:off x="321207" y="5019820"/>
            <a:ext cx="928468" cy="39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9B3CF6-4BCF-4B4A-826B-2266C87B9F99}"/>
              </a:ext>
            </a:extLst>
          </p:cNvPr>
          <p:cNvSpPr txBox="1"/>
          <p:nvPr/>
        </p:nvSpPr>
        <p:spPr>
          <a:xfrm>
            <a:off x="222736" y="4710332"/>
            <a:ext cx="18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Here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662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D96D2A-40D4-4AB4-BE59-836267092025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387D58-ED3A-4406-8C54-DC1F82CD9CC7}"/>
              </a:ext>
            </a:extLst>
          </p:cNvPr>
          <p:cNvSpPr txBox="1"/>
          <p:nvPr/>
        </p:nvSpPr>
        <p:spPr>
          <a:xfrm>
            <a:off x="175845" y="541495"/>
            <a:ext cx="837731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WH-question is used for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seeking content specific information, related to persons, things, facts, time, place, reason, manner, etc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 differ depending on the kind of content information sought.</a:t>
            </a:r>
          </a:p>
          <a:p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 begin with what, when, where, what time, etc..</a:t>
            </a:r>
          </a:p>
          <a:p>
            <a:r>
              <a:rPr 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 </a:t>
            </a:r>
            <a:endParaRPr lang="es-MX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EC7B6476-80AF-48ED-A131-79E79E282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277013"/>
              </p:ext>
            </p:extLst>
          </p:nvPr>
        </p:nvGraphicFramePr>
        <p:xfrm>
          <a:off x="286042" y="1776820"/>
          <a:ext cx="8506266" cy="4792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552">
                  <a:extLst>
                    <a:ext uri="{9D8B030D-6E8A-4147-A177-3AD203B41FA5}">
                      <a16:colId xmlns:a16="http://schemas.microsoft.com/office/drawing/2014/main" val="3841804666"/>
                    </a:ext>
                  </a:extLst>
                </a:gridCol>
                <a:gridCol w="4304714">
                  <a:extLst>
                    <a:ext uri="{9D8B030D-6E8A-4147-A177-3AD203B41FA5}">
                      <a16:colId xmlns:a16="http://schemas.microsoft.com/office/drawing/2014/main" val="1735122634"/>
                    </a:ext>
                  </a:extLst>
                </a:gridCol>
              </a:tblGrid>
              <a:tr h="60073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88401"/>
                  </a:ext>
                </a:extLst>
              </a:tr>
              <a:tr h="1048014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?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information about something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67342"/>
                  </a:ext>
                </a:extLst>
              </a:tr>
              <a:tr h="1048014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TIME?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the time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99015"/>
                  </a:ext>
                </a:extLst>
              </a:tr>
              <a:tr h="1048014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WHEN?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what 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day or date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30027"/>
                  </a:ext>
                </a:extLst>
              </a:tr>
              <a:tr h="1048014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WHERE?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what place or position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72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0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7167" y="1034479"/>
            <a:ext cx="55803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2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1E698A-3A2F-4B61-9DB6-E40ACA21EA9E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information about something</a:t>
            </a:r>
            <a:endParaRPr lang="es-MX" dirty="0"/>
          </a:p>
        </p:txBody>
      </p:sp>
      <p:pic>
        <p:nvPicPr>
          <p:cNvPr id="2052" name="Picture 4" descr="Why so many U.S. students aren't learning math">
            <a:extLst>
              <a:ext uri="{FF2B5EF4-FFF2-40B4-BE49-F238E27FC236}">
                <a16:creationId xmlns:a16="http://schemas.microsoft.com/office/drawing/2014/main" id="{D4C303E8-42BE-4B7F-8B08-435BF044C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42" y="224900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6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DCD74E-394B-4621-AFB2-D3C3D2077960}"/>
              </a:ext>
            </a:extLst>
          </p:cNvPr>
          <p:cNvSpPr/>
          <p:nvPr/>
        </p:nvSpPr>
        <p:spPr>
          <a:xfrm>
            <a:off x="437503" y="909636"/>
            <a:ext cx="82493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B69F3B-FB5A-4345-8949-2C896CAED90F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WHERE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what place or position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B1421F-1279-42B5-A044-E8823E077407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pic>
        <p:nvPicPr>
          <p:cNvPr id="3078" name="Picture 6" descr="handsome young doctor smiling hospital room Stock Footage Video (100%  Royalty-free) 926839 | Shutterstock">
            <a:extLst>
              <a:ext uri="{FF2B5EF4-FFF2-40B4-BE49-F238E27FC236}">
                <a16:creationId xmlns:a16="http://schemas.microsoft.com/office/drawing/2014/main" id="{D11C938D-9F4D-47E7-8E98-7BFD3A65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8" y="1958926"/>
            <a:ext cx="8115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2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7335" y="1358039"/>
            <a:ext cx="87030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2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MX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Roberto </a:t>
            </a:r>
            <a:r>
              <a:rPr lang="es-MX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lunch?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9,959 Man Eating Burger Stock Photos, Pictures &amp;amp; Royalty-Free Images -  iSto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5" y="2700997"/>
            <a:ext cx="5497388" cy="36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41E698A-3A2F-4B61-9DB6-E40ACA21EA9E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 TIME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the time.</a:t>
            </a:r>
            <a:endParaRPr lang="es-MX" dirty="0"/>
          </a:p>
        </p:txBody>
      </p:sp>
      <p:pic>
        <p:nvPicPr>
          <p:cNvPr id="2050" name="Picture 2" descr="Reloj redondo blanco de la oficina que muestra las dos aislado en blanco.  reloj blanco en blanco que muestra las 2 p.m. o las 2 a.m. | Foto Premium">
            <a:extLst>
              <a:ext uri="{FF2B5EF4-FFF2-40B4-BE49-F238E27FC236}">
                <a16:creationId xmlns:a16="http://schemas.microsoft.com/office/drawing/2014/main" id="{D578D493-B971-437A-96CE-83B6F163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17" y="1995121"/>
            <a:ext cx="2886368" cy="28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0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DCD74E-394B-4621-AFB2-D3C3D2077960}"/>
              </a:ext>
            </a:extLst>
          </p:cNvPr>
          <p:cNvSpPr/>
          <p:nvPr/>
        </p:nvSpPr>
        <p:spPr>
          <a:xfrm>
            <a:off x="437503" y="909636"/>
            <a:ext cx="8669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MX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 English </a:t>
            </a:r>
            <a:r>
              <a:rPr lang="es-MX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B69F3B-FB5A-4345-8949-2C896CAED90F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WHEN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what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day or date.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B1421F-1279-42B5-A044-E8823E077407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pic>
        <p:nvPicPr>
          <p:cNvPr id="4098" name="Picture 2" descr="CLASS SCHEDULE - English ESL Worksheets for distance learning and physical  classrooms">
            <a:extLst>
              <a:ext uri="{FF2B5EF4-FFF2-40B4-BE49-F238E27FC236}">
                <a16:creationId xmlns:a16="http://schemas.microsoft.com/office/drawing/2014/main" id="{E076FBD6-5EA5-446C-8ADD-D9CE5A1D7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26247" r="6474" b="29026"/>
          <a:stretch/>
        </p:blipFill>
        <p:spPr bwMode="auto">
          <a:xfrm>
            <a:off x="1448974" y="1863968"/>
            <a:ext cx="6389926" cy="49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346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46136B-8917-4422-ABB2-730478773ACF}"/>
              </a:ext>
            </a:extLst>
          </p:cNvPr>
          <p:cNvSpPr txBox="1"/>
          <p:nvPr/>
        </p:nvSpPr>
        <p:spPr>
          <a:xfrm>
            <a:off x="122567" y="1161009"/>
            <a:ext cx="4633000" cy="3624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videogames</a:t>
            </a:r>
            <a:r>
              <a:rPr lang="es-MX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s-MX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videogames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s-MX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videogames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s-MX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videogames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AutoShape 2" descr="Screen time for kids skyrockets: How to find balance in a pandemic">
            <a:extLst>
              <a:ext uri="{FF2B5EF4-FFF2-40B4-BE49-F238E27FC236}">
                <a16:creationId xmlns:a16="http://schemas.microsoft.com/office/drawing/2014/main" id="{23662C02-BB03-452D-81F1-10AD15E939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6330D6-C64E-497D-9E07-CCFFE631B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234" y="1088267"/>
            <a:ext cx="3931415" cy="363847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84D7A9-EE31-44D0-A294-B5CC8C7EAAC7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6A5BD7-AF79-43AC-AC26-AD65467835AC}"/>
              </a:ext>
            </a:extLst>
          </p:cNvPr>
          <p:cNvSpPr txBox="1"/>
          <p:nvPr/>
        </p:nvSpPr>
        <p:spPr>
          <a:xfrm>
            <a:off x="0" y="42202"/>
            <a:ext cx="5545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96ABD58-2BCE-467F-AD32-6335433A604F}"/>
              </a:ext>
            </a:extLst>
          </p:cNvPr>
          <p:cNvSpPr txBox="1"/>
          <p:nvPr/>
        </p:nvSpPr>
        <p:spPr>
          <a:xfrm>
            <a:off x="239149" y="6151900"/>
            <a:ext cx="202247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800" dirty="0"/>
              <a:t>Yes, </a:t>
            </a:r>
            <a:r>
              <a:rPr lang="es-MX" sz="2800" dirty="0" err="1"/>
              <a:t>they</a:t>
            </a:r>
            <a:r>
              <a:rPr lang="es-MX" sz="2800" dirty="0"/>
              <a:t> do.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6E2328-4EA0-4AB0-A1EC-1B5C849F4C92}"/>
              </a:ext>
            </a:extLst>
          </p:cNvPr>
          <p:cNvSpPr txBox="1"/>
          <p:nvPr/>
        </p:nvSpPr>
        <p:spPr>
          <a:xfrm>
            <a:off x="785445" y="5301175"/>
            <a:ext cx="367171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800" dirty="0" err="1"/>
              <a:t>They</a:t>
            </a:r>
            <a:r>
              <a:rPr lang="es-MX" sz="2800" dirty="0"/>
              <a:t> </a:t>
            </a:r>
            <a:r>
              <a:rPr lang="es-MX" sz="2800" dirty="0" err="1"/>
              <a:t>play</a:t>
            </a:r>
            <a:r>
              <a:rPr lang="es-MX" sz="2800" dirty="0"/>
              <a:t> at </a:t>
            </a:r>
            <a:r>
              <a:rPr lang="es-MX" sz="2800" dirty="0" err="1"/>
              <a:t>Rik´s</a:t>
            </a:r>
            <a:r>
              <a:rPr lang="es-MX" sz="2800" dirty="0"/>
              <a:t> </a:t>
            </a:r>
            <a:r>
              <a:rPr lang="es-MX" sz="2800" dirty="0" err="1"/>
              <a:t>house</a:t>
            </a:r>
            <a:endParaRPr lang="es-MX" sz="2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84FBE7-B95E-444B-AC00-B0FDCEFC3261}"/>
              </a:ext>
            </a:extLst>
          </p:cNvPr>
          <p:cNvSpPr txBox="1"/>
          <p:nvPr/>
        </p:nvSpPr>
        <p:spPr>
          <a:xfrm>
            <a:off x="5214424" y="5270695"/>
            <a:ext cx="356578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800" dirty="0" err="1"/>
              <a:t>They</a:t>
            </a:r>
            <a:r>
              <a:rPr lang="es-MX" sz="2800" dirty="0"/>
              <a:t> </a:t>
            </a:r>
            <a:r>
              <a:rPr lang="es-MX" sz="2800" dirty="0" err="1"/>
              <a:t>play</a:t>
            </a:r>
            <a:r>
              <a:rPr lang="es-MX" sz="2800" dirty="0"/>
              <a:t> </a:t>
            </a:r>
            <a:r>
              <a:rPr lang="es-MX" sz="2800" dirty="0" err="1"/>
              <a:t>on</a:t>
            </a:r>
            <a:r>
              <a:rPr lang="es-MX" sz="2800" dirty="0"/>
              <a:t> </a:t>
            </a:r>
            <a:r>
              <a:rPr lang="es-MX" sz="2800" dirty="0" err="1"/>
              <a:t>weekends</a:t>
            </a:r>
            <a:endParaRPr lang="es-MX" sz="2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059F3C-0A2B-4231-AAB7-04E0310A99A8}"/>
              </a:ext>
            </a:extLst>
          </p:cNvPr>
          <p:cNvSpPr txBox="1"/>
          <p:nvPr/>
        </p:nvSpPr>
        <p:spPr>
          <a:xfrm>
            <a:off x="3692768" y="6182751"/>
            <a:ext cx="511967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800" dirty="0" err="1"/>
              <a:t>They</a:t>
            </a:r>
            <a:r>
              <a:rPr lang="es-MX" sz="2800" dirty="0"/>
              <a:t> </a:t>
            </a:r>
            <a:r>
              <a:rPr lang="es-MX" sz="2800" dirty="0" err="1"/>
              <a:t>play</a:t>
            </a:r>
            <a:r>
              <a:rPr lang="es-MX" sz="2800" dirty="0"/>
              <a:t> at 6:00 in </a:t>
            </a:r>
            <a:r>
              <a:rPr lang="es-MX" sz="2800" dirty="0" err="1"/>
              <a:t>the</a:t>
            </a:r>
            <a:r>
              <a:rPr lang="es-MX" sz="2800" dirty="0"/>
              <a:t> </a:t>
            </a:r>
            <a:r>
              <a:rPr lang="es-MX" sz="2800" dirty="0" err="1"/>
              <a:t>afternoon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3332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916C2-AB5B-40ED-8570-7B9360E2B484}"/>
              </a:ext>
            </a:extLst>
          </p:cNvPr>
          <p:cNvSpPr txBox="1"/>
          <p:nvPr/>
        </p:nvSpPr>
        <p:spPr>
          <a:xfrm>
            <a:off x="160577" y="1231343"/>
            <a:ext cx="3961341" cy="3624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MX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MX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s-MX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MX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s-MX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MX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MX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000" u="sng" dirty="0"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es-MX" sz="2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6C65AB-35AA-4590-B5D2-65A40EBC38B5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F5C695-58C2-4814-B85D-4C8BA4E0225C}"/>
              </a:ext>
            </a:extLst>
          </p:cNvPr>
          <p:cNvSpPr txBox="1"/>
          <p:nvPr/>
        </p:nvSpPr>
        <p:spPr>
          <a:xfrm>
            <a:off x="0" y="42202"/>
            <a:ext cx="5545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6" descr="handsome young doctor smiling hospital room Stock Footage Video (100%  Royalty-free) 926839 | Shutterstock">
            <a:extLst>
              <a:ext uri="{FF2B5EF4-FFF2-40B4-BE49-F238E27FC236}">
                <a16:creationId xmlns:a16="http://schemas.microsoft.com/office/drawing/2014/main" id="{4EC6A500-67C0-4B76-AB9C-C4E65B05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511" y="1044526"/>
            <a:ext cx="4634426" cy="403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C86806F-566F-47DC-8F89-26949B5AC9D3}"/>
              </a:ext>
            </a:extLst>
          </p:cNvPr>
          <p:cNvSpPr txBox="1"/>
          <p:nvPr/>
        </p:nvSpPr>
        <p:spPr>
          <a:xfrm>
            <a:off x="5641142" y="5321906"/>
            <a:ext cx="242239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800" dirty="0"/>
              <a:t>No, he </a:t>
            </a:r>
            <a:r>
              <a:rPr lang="es-MX" sz="2800" dirty="0" err="1"/>
              <a:t>doesn´t</a:t>
            </a:r>
            <a:r>
              <a:rPr lang="es-MX" sz="2800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173E02E-E60B-49BE-AFE4-369F444144BD}"/>
              </a:ext>
            </a:extLst>
          </p:cNvPr>
          <p:cNvSpPr txBox="1"/>
          <p:nvPr/>
        </p:nvSpPr>
        <p:spPr>
          <a:xfrm>
            <a:off x="279008" y="5301174"/>
            <a:ext cx="472969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800" dirty="0"/>
              <a:t>He </a:t>
            </a:r>
            <a:r>
              <a:rPr lang="es-MX" sz="2800" dirty="0" err="1"/>
              <a:t>works</a:t>
            </a:r>
            <a:r>
              <a:rPr lang="es-MX" sz="2800" dirty="0"/>
              <a:t> at Muguerza Hospital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ED1301-192B-43B2-8C01-8F735F792137}"/>
              </a:ext>
            </a:extLst>
          </p:cNvPr>
          <p:cNvSpPr txBox="1"/>
          <p:nvPr/>
        </p:nvSpPr>
        <p:spPr>
          <a:xfrm>
            <a:off x="3395977" y="6114757"/>
            <a:ext cx="562141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800" dirty="0"/>
              <a:t>He </a:t>
            </a:r>
            <a:r>
              <a:rPr lang="es-MX" sz="2800" dirty="0" err="1"/>
              <a:t>starts</a:t>
            </a:r>
            <a:r>
              <a:rPr lang="es-MX" sz="2800" dirty="0"/>
              <a:t> </a:t>
            </a:r>
            <a:r>
              <a:rPr lang="es-MX" sz="2800" dirty="0" err="1"/>
              <a:t>work</a:t>
            </a:r>
            <a:r>
              <a:rPr lang="es-MX" sz="2800" dirty="0"/>
              <a:t> at 6:00 in </a:t>
            </a:r>
            <a:r>
              <a:rPr lang="es-MX" sz="2800" dirty="0" err="1"/>
              <a:t>the</a:t>
            </a:r>
            <a:r>
              <a:rPr lang="es-MX" sz="2800" dirty="0"/>
              <a:t> </a:t>
            </a:r>
            <a:r>
              <a:rPr lang="es-MX" sz="2800" dirty="0" err="1"/>
              <a:t>morning</a:t>
            </a:r>
            <a:endParaRPr lang="es-MX" sz="28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7063FFC-A4B5-4E8F-A92E-F0296D202446}"/>
              </a:ext>
            </a:extLst>
          </p:cNvPr>
          <p:cNvSpPr txBox="1"/>
          <p:nvPr/>
        </p:nvSpPr>
        <p:spPr>
          <a:xfrm>
            <a:off x="175844" y="6098345"/>
            <a:ext cx="301794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2800" dirty="0"/>
              <a:t>He </a:t>
            </a:r>
            <a:r>
              <a:rPr lang="es-MX" sz="2800" dirty="0" err="1"/>
              <a:t>works</a:t>
            </a:r>
            <a:r>
              <a:rPr lang="es-MX" sz="2800" dirty="0"/>
              <a:t> </a:t>
            </a:r>
            <a:r>
              <a:rPr lang="es-MX" sz="2800" dirty="0" err="1"/>
              <a:t>every</a:t>
            </a:r>
            <a:r>
              <a:rPr lang="es-MX" sz="2800" dirty="0"/>
              <a:t> </a:t>
            </a:r>
            <a:r>
              <a:rPr lang="es-MX" sz="2800" dirty="0" err="1"/>
              <a:t>day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1891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E95F6CB-0888-4119-957C-08F63A995028}"/>
              </a:ext>
            </a:extLst>
          </p:cNvPr>
          <p:cNvSpPr/>
          <p:nvPr/>
        </p:nvSpPr>
        <p:spPr>
          <a:xfrm>
            <a:off x="101781" y="1315718"/>
            <a:ext cx="73400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Do/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)______________________?</a:t>
            </a: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time _________________________?</a:t>
            </a: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________________________?</a:t>
            </a: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________________?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BEF95E7-2BBB-4967-89FB-90EC183EA5FB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WH .. QUESTIONS </a:t>
            </a:r>
          </a:p>
        </p:txBody>
      </p:sp>
      <p:pic>
        <p:nvPicPr>
          <p:cNvPr id="9220" name="Picture 4" descr="Transgender swimmer Lia Thomas: 'I belong on the women's team'">
            <a:extLst>
              <a:ext uri="{FF2B5EF4-FFF2-40B4-BE49-F238E27FC236}">
                <a16:creationId xmlns:a16="http://schemas.microsoft.com/office/drawing/2014/main" id="{7D6A8DC6-D14F-4C4B-9CD4-53360301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18" y="3657600"/>
            <a:ext cx="4465710" cy="30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456DDEE-1B15-4706-BA43-C34EEBFBA208}"/>
              </a:ext>
            </a:extLst>
          </p:cNvPr>
          <p:cNvSpPr txBox="1"/>
          <p:nvPr/>
        </p:nvSpPr>
        <p:spPr>
          <a:xfrm>
            <a:off x="0" y="42202"/>
            <a:ext cx="678903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complete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3395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</TotalTime>
  <Words>650</Words>
  <Application>Microsoft Office PowerPoint</Application>
  <PresentationFormat>Carta (216 x 279 mm)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Calibri Light</vt:lpstr>
      <vt:lpstr>PT 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MAYELA ALEJANDRA DEL CARMEN GAONA GARCIA</cp:lastModifiedBy>
  <cp:revision>6</cp:revision>
  <dcterms:created xsi:type="dcterms:W3CDTF">2022-03-29T15:28:41Z</dcterms:created>
  <dcterms:modified xsi:type="dcterms:W3CDTF">2024-05-30T02:39:33Z</dcterms:modified>
</cp:coreProperties>
</file>