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5"/>
  </p:notesMasterIdLst>
  <p:sldIdLst>
    <p:sldId id="257" r:id="rId2"/>
    <p:sldId id="258" r:id="rId3"/>
    <p:sldId id="264" r:id="rId4"/>
    <p:sldId id="286" r:id="rId5"/>
    <p:sldId id="277" r:id="rId6"/>
    <p:sldId id="259" r:id="rId7"/>
    <p:sldId id="287" r:id="rId8"/>
    <p:sldId id="288" r:id="rId9"/>
    <p:sldId id="290" r:id="rId10"/>
    <p:sldId id="292" r:id="rId11"/>
    <p:sldId id="261" r:id="rId12"/>
    <p:sldId id="262" r:id="rId13"/>
    <p:sldId id="289" r:id="rId14"/>
    <p:sldId id="266" r:id="rId15"/>
    <p:sldId id="267" r:id="rId16"/>
    <p:sldId id="291" r:id="rId17"/>
    <p:sldId id="281" r:id="rId18"/>
    <p:sldId id="269" r:id="rId19"/>
    <p:sldId id="270" r:id="rId20"/>
    <p:sldId id="284" r:id="rId21"/>
    <p:sldId id="273" r:id="rId22"/>
    <p:sldId id="274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647AD-E8BE-43D4-86B9-19FF188CDF81}" v="34" dt="2022-09-01T04:10:03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4689"/>
  </p:normalViewPr>
  <p:slideViewPr>
    <p:cSldViewPr>
      <p:cViewPr varScale="1">
        <p:scale>
          <a:sx n="68" d="100"/>
          <a:sy n="68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43F14-65F2-4D9D-B968-ED60BADB8462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E9C4-AA76-464A-AB1A-FD626D640B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18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5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68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30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39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21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080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63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73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478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2" descr="Descripción: logo en 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69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683568" y="6021288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ENEP-F-ST-19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V01/122012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2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24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64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145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206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64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90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530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11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A25EE-BD30-4536-8BF5-A3535E04FF35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9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6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alyc.org/articulo.oa?id=853396580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4839" y="1685420"/>
            <a:ext cx="864096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200" dirty="0"/>
              <a:t>Acercamiento a las prácticas educativas y comunitarias </a:t>
            </a:r>
            <a:endParaRPr kumimoji="0" lang="es-ES_tradnl" altLang="es-E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dirty="0"/>
              <a:t>Primer semestre </a:t>
            </a:r>
            <a:endParaRPr kumimoji="0" lang="es-ES_tradnl" altLang="es-ES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altLang="es-ES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lvl="0" algn="ctr"/>
            <a:r>
              <a:rPr kumimoji="0" lang="es-ES_tradnl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Docente: Eva Fabiola Ruiz </a:t>
            </a:r>
            <a:r>
              <a:rPr kumimoji="0" lang="es-ES_tradnl" altLang="es-E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Pradis</a:t>
            </a:r>
            <a:endParaRPr kumimoji="0" lang="es-ES_tradnl" alt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_tradnl" altLang="es-ES" sz="2000" b="1" dirty="0">
                <a:ea typeface="Calibri" panose="020F0502020204030204" pitchFamily="34" charset="0"/>
                <a:cs typeface="Arial" panose="020B0604020202020204" pitchFamily="34" charset="0"/>
              </a:rPr>
              <a:t>Isabel Del Carmen Aguirre Ramos</a:t>
            </a:r>
            <a:r>
              <a:rPr kumimoji="0" lang="es-ES_tradnl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endParaRPr lang="es-ES_tradnl" altLang="es-ES" b="1" u="sng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r>
              <a:rPr kumimoji="0" lang="es-ES_tradnl" altLang="es-E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Trayecto Formativo:</a:t>
            </a:r>
          </a:p>
          <a:p>
            <a:pPr lvl="0" algn="ctr"/>
            <a:r>
              <a:rPr lang="es-MX" dirty="0"/>
              <a:t>Prácticas profesionales y saber pedagógico</a:t>
            </a:r>
            <a:endParaRPr lang="es-ES_tradnl" cap="all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6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dirty="0"/>
              <a:t>Horas: 6 Créditos: 6.75 </a:t>
            </a:r>
            <a:endParaRPr lang="es-ES" alt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0AEC1-55B7-218A-BE11-8F07597CC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41" t="20764" r="25931" b="28148"/>
          <a:stretch/>
        </p:blipFill>
        <p:spPr>
          <a:xfrm>
            <a:off x="179512" y="-20579"/>
            <a:ext cx="2986033" cy="17213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B004753-E0D7-DD7D-0991-F09912C98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" b="99523" l="4237" r="99153">
                        <a14:foregroundMark x1="28814" y1="84726" x2="42797" y2="88783"/>
                        <a14:foregroundMark x1="48729" y1="89021" x2="63559" y2="99523"/>
                        <a14:foregroundMark x1="63559" y1="99523" x2="67373" y2="90215"/>
                        <a14:foregroundMark x1="20339" y1="12649" x2="35169" y2="955"/>
                        <a14:foregroundMark x1="35169" y1="955" x2="62288" y2="239"/>
                        <a14:foregroundMark x1="62288" y1="239" x2="86441" y2="12649"/>
                        <a14:foregroundMark x1="90254" y1="35800" x2="89407" y2="39141"/>
                        <a14:foregroundMark x1="90254" y1="46778" x2="99153" y2="51551"/>
                        <a14:foregroundMark x1="4237" y1="54654" x2="11441" y2="50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7104" y="3140968"/>
            <a:ext cx="2033415" cy="36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8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768752" cy="504056"/>
          </a:xfrm>
        </p:spPr>
        <p:txBody>
          <a:bodyPr>
            <a:normAutofit/>
          </a:bodyPr>
          <a:lstStyle/>
          <a:p>
            <a:pPr algn="ctr"/>
            <a:r>
              <a:rPr lang="es-ES_tradnl" sz="2400" noProof="1" smtClean="0">
                <a:solidFill>
                  <a:srgbClr val="444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DE TRABAJO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323528" y="1452892"/>
            <a:ext cx="8496944" cy="5050824"/>
          </a:xfrm>
        </p:spPr>
        <p:txBody>
          <a:bodyPr>
            <a:normAutofit/>
          </a:bodyPr>
          <a:lstStyle/>
          <a:p>
            <a:pPr lvl="0"/>
            <a:endParaRPr lang="es-MX" sz="1100" dirty="0"/>
          </a:p>
          <a:p>
            <a:pPr lvl="0"/>
            <a:endParaRPr lang="es-MX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D2CACF-9F62-276E-CA57-68689C2C5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1" t="20764" r="25931" b="28148"/>
          <a:stretch/>
        </p:blipFill>
        <p:spPr>
          <a:xfrm>
            <a:off x="0" y="0"/>
            <a:ext cx="2520280" cy="14528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1772816"/>
            <a:ext cx="7992888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Estrategia Metodológica de trabajo “Proyecto</a:t>
            </a:r>
            <a:r>
              <a:rPr lang="es-MX" b="1" dirty="0" smtClean="0"/>
              <a:t>”:</a:t>
            </a:r>
          </a:p>
          <a:p>
            <a:pPr algn="ctr"/>
            <a:endParaRPr lang="es-MX" dirty="0"/>
          </a:p>
          <a:p>
            <a:pPr algn="ctr"/>
            <a:r>
              <a:rPr lang="es-MX" sz="1600" dirty="0" smtClean="0"/>
              <a:t>RELACIÓN E INFLUENCIA DE LA COMUNIDAD EN LA PRÁCTICA EDUCATIVA.</a:t>
            </a:r>
          </a:p>
          <a:p>
            <a:pPr algn="ctr"/>
            <a:endParaRPr lang="es-MX" sz="1600" dirty="0" smtClean="0"/>
          </a:p>
          <a:p>
            <a:r>
              <a:rPr lang="es-MX" dirty="0" smtClean="0"/>
              <a:t>(</a:t>
            </a:r>
            <a:r>
              <a:rPr lang="es-MX" dirty="0"/>
              <a:t>Propósito, Calendarización de actividades fundamento teórico, diagnostico de las diferentes dimensiones de la práctica educativa:</a:t>
            </a:r>
          </a:p>
          <a:p>
            <a:r>
              <a:rPr lang="es-MX" u="sng" dirty="0"/>
              <a:t>Dimensión institucional:</a:t>
            </a:r>
            <a:r>
              <a:rPr lang="es-MX" dirty="0"/>
              <a:t> Marco de docencia y programas de estudio, gestión y normatividad.</a:t>
            </a:r>
          </a:p>
          <a:p>
            <a:r>
              <a:rPr lang="es-MX" u="sng" dirty="0"/>
              <a:t>Dimensión sociocultural:</a:t>
            </a:r>
            <a:r>
              <a:rPr lang="es-MX" dirty="0"/>
              <a:t> retos, perspectivas y aspectos sociales.</a:t>
            </a:r>
          </a:p>
          <a:p>
            <a:r>
              <a:rPr lang="es-MX" u="sng" dirty="0"/>
              <a:t>Dimensión Psicopedagógica:</a:t>
            </a:r>
            <a:r>
              <a:rPr lang="es-MX" dirty="0"/>
              <a:t> Concepciones curriculares, teorías, métodos y conceptos.</a:t>
            </a:r>
          </a:p>
          <a:p>
            <a:r>
              <a:rPr lang="es-MX" u="sng" dirty="0"/>
              <a:t>Dimensión interpersonal:</a:t>
            </a:r>
            <a:r>
              <a:rPr lang="es-MX" dirty="0"/>
              <a:t> Creencias del alumno y docente</a:t>
            </a:r>
          </a:p>
          <a:p>
            <a:r>
              <a:rPr lang="es-MX" u="sng" dirty="0"/>
              <a:t>Dimensión personal</a:t>
            </a:r>
            <a:r>
              <a:rPr lang="es-MX" dirty="0"/>
              <a:t>: Actitudes intereses y creencias; </a:t>
            </a:r>
          </a:p>
          <a:p>
            <a:r>
              <a:rPr lang="es-MX" u="sng" dirty="0"/>
              <a:t>Dimensión valoral:</a:t>
            </a:r>
            <a:r>
              <a:rPr lang="es-MX" dirty="0"/>
              <a:t> valores, conocimientos y experiencias</a:t>
            </a:r>
            <a:r>
              <a:rPr lang="es-MX" dirty="0" smtClean="0"/>
              <a:t>)</a:t>
            </a:r>
          </a:p>
          <a:p>
            <a:endParaRPr lang="es-MX" dirty="0" smtClean="0"/>
          </a:p>
          <a:p>
            <a:r>
              <a:rPr lang="es-MX" dirty="0" smtClean="0"/>
              <a:t>Desarrollo y conclusión del proyecto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008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187624" y="373732"/>
            <a:ext cx="7171724" cy="1327076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I</a:t>
            </a:r>
            <a:b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contexto social y su interrelación con las prácticas educativas y comunitarias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es-MX" dirty="0" smtClean="0"/>
          </a:p>
          <a:p>
            <a:pPr marL="0" lvl="0" indent="0" algn="ctr">
              <a:buNone/>
            </a:pPr>
            <a:r>
              <a:rPr lang="es-MX" dirty="0" smtClean="0"/>
              <a:t>CONTENIDOS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MX" dirty="0" smtClean="0"/>
              <a:t>Dimensiones </a:t>
            </a:r>
            <a:r>
              <a:rPr lang="es-MX" dirty="0"/>
              <a:t>socioculturales de la práctica educativa y su relación con la comunidad: política, personal, pedagógica, psicológica, filosófica, ontológica y social. </a:t>
            </a:r>
          </a:p>
          <a:p>
            <a:pPr marL="0" lvl="0" indent="0">
              <a:buNone/>
            </a:pPr>
            <a:r>
              <a:rPr lang="es-MX" dirty="0"/>
              <a:t>• Vínculo comunidad y escuela desde la perspectiva sociocultural. </a:t>
            </a:r>
          </a:p>
          <a:p>
            <a:pPr marL="0" lvl="0" indent="0">
              <a:buNone/>
            </a:pPr>
            <a:r>
              <a:rPr lang="es-MX" dirty="0"/>
              <a:t>• Las técnicas e instrumentos de investigación cualitativa: observación, entrevista, diario de campo. </a:t>
            </a:r>
          </a:p>
          <a:p>
            <a:pPr marL="0" lvl="0" indent="0">
              <a:buNone/>
            </a:pPr>
            <a:r>
              <a:rPr lang="es-MX" dirty="0"/>
              <a:t>• Relación comunidad y centros educativos: un análisis través de lo que observamos y conocemos. </a:t>
            </a:r>
          </a:p>
          <a:p>
            <a:pPr marL="0" lvl="0" indent="0">
              <a:buNone/>
            </a:pPr>
            <a:r>
              <a:rPr lang="es-MX" dirty="0"/>
              <a:t>• La Escuela en las comunidades con una visión ética, de compromiso y alteridad. </a:t>
            </a:r>
          </a:p>
          <a:p>
            <a:pPr marL="0" lvl="0" indent="0">
              <a:buNone/>
            </a:pPr>
            <a:r>
              <a:rPr lang="es-MX" dirty="0"/>
              <a:t>• El yo que experimenta y el yo que relata su experiencia.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873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22142" y="188640"/>
            <a:ext cx="7099716" cy="1033989"/>
          </a:xfrm>
        </p:spPr>
        <p:txBody>
          <a:bodyPr>
            <a:no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II </a:t>
            </a:r>
            <a:b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 que documentamos y sistematizamos a la significación de experiencias comunitarias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547800" y="1844824"/>
            <a:ext cx="8352928" cy="42484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MX" sz="2000" dirty="0" smtClean="0"/>
              <a:t>CONTENIDOS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000" dirty="0" smtClean="0"/>
              <a:t>• </a:t>
            </a:r>
            <a:r>
              <a:rPr lang="es-MX" sz="2000" dirty="0"/>
              <a:t>La documentación de experiencias: criterios metodológicos para el trabajo colectivo en la construcción del relato.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000" dirty="0"/>
              <a:t>• El contexto y la comunidad, una experiencia narrada a partir de la observación y entrevista.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000" dirty="0"/>
              <a:t>• El diario de trabajo campo, análisis de la información e interpretación.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000" dirty="0"/>
              <a:t>• El relato construcción y reconstrucción desde la significación del contexto comunitario y su vinculación con la escuela</a:t>
            </a:r>
            <a:endParaRPr lang="es-MX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9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2B923-79F5-517E-C870-EC496D49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Acercamiento a prácticas educativas y comunitarias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DBFC9F8-AF46-88B1-5B41-2AA13A97F07E}"/>
              </a:ext>
            </a:extLst>
          </p:cNvPr>
          <p:cNvSpPr/>
          <p:nvPr/>
        </p:nvSpPr>
        <p:spPr>
          <a:xfrm>
            <a:off x="325021" y="2330608"/>
            <a:ext cx="3240360" cy="25922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Unidad I</a:t>
            </a:r>
          </a:p>
          <a:p>
            <a:pPr algn="ctr"/>
            <a:r>
              <a:rPr lang="es-ES_tradnl" dirty="0"/>
              <a:t>El contexto social y su interrelación con las prácticas educativas y comunitarias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/>
              <a:t>3 días de Inmersión   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/>
              <a:t>14, 15 y 16 octubre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4FB83C4-EDB1-2F31-36B7-0EC5475AC934}"/>
              </a:ext>
            </a:extLst>
          </p:cNvPr>
          <p:cNvSpPr/>
          <p:nvPr/>
        </p:nvSpPr>
        <p:spPr>
          <a:xfrm>
            <a:off x="5526671" y="2371982"/>
            <a:ext cx="3240360" cy="25922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Unidad II</a:t>
            </a:r>
          </a:p>
          <a:p>
            <a:pPr algn="ctr"/>
            <a:r>
              <a:rPr lang="es-ES_tradnl" dirty="0"/>
              <a:t>De lo que documentamos y sistematización a la significación de experiencias comunitarias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/>
              <a:t>3 días de Inmersión  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/>
              <a:t> 26, 27 y 28 de noviembre</a:t>
            </a:r>
          </a:p>
        </p:txBody>
      </p:sp>
      <p:sp>
        <p:nvSpPr>
          <p:cNvPr id="6" name="Flecha derecha 5">
            <a:extLst>
              <a:ext uri="{FF2B5EF4-FFF2-40B4-BE49-F238E27FC236}">
                <a16:creationId xmlns:a16="http://schemas.microsoft.com/office/drawing/2014/main" id="{0B9EA2F9-CC9A-858B-8B14-07B161558882}"/>
              </a:ext>
            </a:extLst>
          </p:cNvPr>
          <p:cNvSpPr/>
          <p:nvPr/>
        </p:nvSpPr>
        <p:spPr>
          <a:xfrm>
            <a:off x="3790653" y="3068960"/>
            <a:ext cx="1224136" cy="864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errar corchete 6">
            <a:extLst>
              <a:ext uri="{FF2B5EF4-FFF2-40B4-BE49-F238E27FC236}">
                <a16:creationId xmlns:a16="http://schemas.microsoft.com/office/drawing/2014/main" id="{47E96AFB-ABDD-1504-137F-844BD5B8094B}"/>
              </a:ext>
            </a:extLst>
          </p:cNvPr>
          <p:cNvSpPr/>
          <p:nvPr/>
        </p:nvSpPr>
        <p:spPr>
          <a:xfrm rot="16200000">
            <a:off x="4371478" y="113861"/>
            <a:ext cx="401045" cy="4032448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BDBC56-FC64-6A4C-84DB-603756788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721" y="4527393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323528" y="548680"/>
            <a:ext cx="8208912" cy="54006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8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BIBLIOGRAFIA Y MATERIALES DE APOYO </a:t>
            </a:r>
            <a:endParaRPr lang="es-MX" sz="8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8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UNIDAD I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s-MX" sz="8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s-MX" sz="8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s-MX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Bertely</a:t>
            </a: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Busquets, María (2000). Conociendo nuestras escuelas. Un acercamiento etnográfico a la cultura escolar. Maestros y Enseñanza. Editorial Paidós.</a:t>
            </a:r>
          </a:p>
          <a:p>
            <a:pPr>
              <a:spcBef>
                <a:spcPts val="0"/>
              </a:spcBef>
            </a:pP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Manrique Carvajal, Diana María, &amp; Ospina Botero, Mireya (2015). El reto de la escuela: profundizar su relación con la comunidad Escuela y comunidad. Zona Próxima, (22), 236-249. Disponible en: 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https://www.redalyc.org/articulo.oa?id=85339658017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Ministerio de Educación, Ciencia y Tecnología de la Nación (2006). Escuela y comunidad: desafíos para la inclusión educativa. OEA. </a:t>
            </a:r>
          </a:p>
          <a:p>
            <a:pPr>
              <a:spcBef>
                <a:spcPts val="0"/>
              </a:spcBef>
            </a:pP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Porlán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, R. y Martín, J. (1997) El diario del profesor. Un recurso para investigación en el aula. 5a edición. España. Díada Editora. </a:t>
            </a:r>
          </a:p>
          <a:p>
            <a:pPr>
              <a:spcBef>
                <a:spcPts val="0"/>
              </a:spcBef>
            </a:pP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S.J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. Taylor, R. </a:t>
            </a:r>
            <a:r>
              <a:rPr lang="es-MX" sz="6400" dirty="0" err="1">
                <a:latin typeface="Arial" panose="020B0604020202020204" pitchFamily="34" charset="0"/>
                <a:cs typeface="Arial" panose="020B0604020202020204" pitchFamily="34" charset="0"/>
              </a:rPr>
              <a:t>Bodgan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 (2008). Introducción a los Métodos Cualitativos de Investigación. Editorial Paidós. </a:t>
            </a:r>
          </a:p>
          <a:p>
            <a:pPr>
              <a:spcBef>
                <a:spcPts val="0"/>
              </a:spcBef>
            </a:pP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Steinar</a:t>
            </a: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Kvale (2008). Las entrevistas en investigación cualitativa. Editorial Morata. </a:t>
            </a:r>
          </a:p>
          <a:p>
            <a:pPr>
              <a:spcBef>
                <a:spcPts val="0"/>
              </a:spcBef>
            </a:pP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Zabalza 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Beraza, Miguel Ángel (2004). Diarios de clase. Un instrumento de investigación y desarrollo profesional. España. Narcea ediciones. </a:t>
            </a: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docentes que queremos y podemos ser” https://vocesnormalistas.org/2019/03/09/losdocentes-que-queremos-y-podemos-ser</a:t>
            </a:r>
            <a:endParaRPr lang="es-MX" sz="6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6400" dirty="0"/>
          </a:p>
          <a:p>
            <a:endParaRPr lang="es-MX" sz="6400" dirty="0"/>
          </a:p>
          <a:p>
            <a:endParaRPr lang="es-MX" sz="4800" dirty="0"/>
          </a:p>
        </p:txBody>
      </p:sp>
      <p:sp>
        <p:nvSpPr>
          <p:cNvPr id="7" name="Rectángulo 6"/>
          <p:cNvSpPr/>
          <p:nvPr/>
        </p:nvSpPr>
        <p:spPr>
          <a:xfrm>
            <a:off x="323528" y="1493526"/>
            <a:ext cx="8035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725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233226" y="260648"/>
            <a:ext cx="8677548" cy="36004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s-MX" sz="6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s-MX" sz="8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8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BIBLIOGRAFIA </a:t>
            </a:r>
            <a:r>
              <a:rPr lang="es-MX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Y MATERIALES DE APOYO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8000" dirty="0">
                <a:solidFill>
                  <a:srgbClr val="444D26"/>
                </a:solidFill>
                <a:latin typeface="Comic Sans MS" panose="030F0702030302020204" pitchFamily="66" charset="0"/>
              </a:rPr>
              <a:t>UNIDAD </a:t>
            </a:r>
            <a:r>
              <a:rPr lang="es-MX" sz="8000" dirty="0" smtClean="0">
                <a:solidFill>
                  <a:srgbClr val="444D26"/>
                </a:solidFill>
                <a:latin typeface="Comic Sans MS" panose="030F0702030302020204" pitchFamily="66" charset="0"/>
              </a:rPr>
              <a:t>II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s-MX" sz="6400" dirty="0">
              <a:solidFill>
                <a:srgbClr val="444D26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Márquez-Fernández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, Álvaro B. Ética y Derechos Humanos. </a:t>
            </a:r>
            <a:r>
              <a:rPr lang="es-MX" sz="6400" dirty="0" err="1">
                <a:latin typeface="Arial" panose="020B0604020202020204" pitchFamily="34" charset="0"/>
                <a:cs typeface="Arial" panose="020B0604020202020204" pitchFamily="34" charset="0"/>
              </a:rPr>
              <a:t>Enl@ce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: Revista Venezolana de Información, Tecnología y Conocimiento [en </a:t>
            </a: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línea]. 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2011, 8(1), 99-103[fecha de Consulta 8 de julio de 2022]. ISSN: 1690-7515. Disponible en: https://www.redalyc.org/articulo.oa?id=82317684007. </a:t>
            </a:r>
          </a:p>
          <a:p>
            <a:pPr>
              <a:spcBef>
                <a:spcPts val="0"/>
              </a:spcBef>
            </a:pP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. Valles, Miguel. (1999) Técnicas cualitativas de investigación social. Síntesis Sociología. Madrid España. </a:t>
            </a:r>
          </a:p>
          <a:p>
            <a:pPr>
              <a:spcBef>
                <a:spcPts val="0"/>
              </a:spcBef>
            </a:pP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Sánchez 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Longas, John Faiver; Cercera-</a:t>
            </a:r>
            <a:r>
              <a:rPr lang="es-MX" sz="6400" dirty="0" err="1">
                <a:latin typeface="Arial" panose="020B0604020202020204" pitchFamily="34" charset="0"/>
                <a:cs typeface="Arial" panose="020B0604020202020204" pitchFamily="34" charset="0"/>
              </a:rPr>
              <a:t>Quinayá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 Sandra Patricia y Barrera-Quiroga </a:t>
            </a: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Diego</a:t>
            </a:r>
          </a:p>
          <a:p>
            <a:pPr>
              <a:spcBef>
                <a:spcPts val="0"/>
              </a:spcBef>
            </a:pP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Mauricio. (2020) Reconstrucción narrativa de Saber pedagógico Prácticas y Experiencias. Bogotá. Instituto Nacional de Investigación e innovación Social. </a:t>
            </a:r>
          </a:p>
          <a:p>
            <a:pPr>
              <a:spcBef>
                <a:spcPts val="0"/>
              </a:spcBef>
            </a:pP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Suárez, Daniel H. (2007): Docentes, narrativa e investigación educativa. La documentación narrativa de las prácticas docentes y la indagación pedagógica del mundo y las experiencias escolares. En: Sverdlick (Comp.), La investigación educativa: una herramienta de conocimiento y acción. Noveduc, Buenos Aires. </a:t>
            </a:r>
          </a:p>
          <a:p>
            <a:pPr lvl="0">
              <a:spcBef>
                <a:spcPts val="0"/>
              </a:spcBef>
              <a:buFontTx/>
              <a:buChar char="-"/>
            </a:pP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s-MX" sz="6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rgbClr val="F3A447"/>
              </a:buClr>
              <a:buSzPct val="60000"/>
            </a:pP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3226" y="1109370"/>
            <a:ext cx="8835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428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233226" y="260648"/>
            <a:ext cx="8677548" cy="36004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s-MX" sz="6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s-MX" sz="6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s-MX" sz="6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8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BIBLIOGRAFIA </a:t>
            </a:r>
            <a:r>
              <a:rPr lang="es-MX" sz="8000" dirty="0">
                <a:solidFill>
                  <a:prstClr val="black"/>
                </a:solidFill>
                <a:latin typeface="Comic Sans MS" panose="030F0702030302020204" pitchFamily="66" charset="0"/>
              </a:rPr>
              <a:t>Y MATERIALES DE APOYO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8000" dirty="0">
                <a:solidFill>
                  <a:srgbClr val="444D26"/>
                </a:solidFill>
                <a:latin typeface="Comic Sans MS" panose="030F0702030302020204" pitchFamily="66" charset="0"/>
              </a:rPr>
              <a:t>UNIDAD </a:t>
            </a:r>
            <a:r>
              <a:rPr lang="es-MX" sz="8000" dirty="0" smtClean="0">
                <a:solidFill>
                  <a:srgbClr val="444D26"/>
                </a:solidFill>
                <a:latin typeface="Comic Sans MS" panose="030F0702030302020204" pitchFamily="66" charset="0"/>
              </a:rPr>
              <a:t>II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s-MX" sz="8000" dirty="0">
              <a:solidFill>
                <a:srgbClr val="444D26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s-MX" sz="8000" dirty="0">
              <a:solidFill>
                <a:srgbClr val="444D26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s-MX" sz="8000" dirty="0">
              <a:solidFill>
                <a:srgbClr val="444D26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sz="6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Suárez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, Daniel H. (2016): La documentación narrativa de experiencias pedagógicas y la democratización del campo educativo en Argentina. En: </a:t>
            </a:r>
            <a:r>
              <a:rPr lang="es-MX" sz="6400" dirty="0" err="1">
                <a:latin typeface="Arial" panose="020B0604020202020204" pitchFamily="34" charset="0"/>
                <a:cs typeface="Arial" panose="020B0604020202020204" pitchFamily="34" charset="0"/>
              </a:rPr>
              <a:t>Braganca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6400" dirty="0" err="1">
                <a:latin typeface="Arial" panose="020B0604020202020204" pitchFamily="34" charset="0"/>
                <a:cs typeface="Arial" panose="020B0604020202020204" pitchFamily="34" charset="0"/>
              </a:rPr>
              <a:t>Abrahao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 y Ferreira (</a:t>
            </a:r>
            <a:r>
              <a:rPr lang="es-MX" sz="6400" dirty="0" err="1">
                <a:latin typeface="Arial" panose="020B0604020202020204" pitchFamily="34" charset="0"/>
                <a:cs typeface="Arial" panose="020B0604020202020204" pitchFamily="34" charset="0"/>
              </a:rPr>
              <a:t>Orgs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.), Perspectivas epistémico-metodológicas da pesquisa (auto)biográfica. Editora CRV, </a:t>
            </a:r>
            <a:r>
              <a:rPr lang="es-MX" sz="6400" dirty="0" err="1">
                <a:latin typeface="Arial" panose="020B0604020202020204" pitchFamily="34" charset="0"/>
                <a:cs typeface="Arial" panose="020B0604020202020204" pitchFamily="34" charset="0"/>
              </a:rPr>
              <a:t>Curitiva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Suárez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, Daniel H. (2020): Narrativa (autobiográfica, desarrollo profesional y pedagogía de la formación: escribir, leer y conversar entre docentes. En: J. P de Araújo y R. </a:t>
            </a:r>
            <a:r>
              <a:rPr lang="es-MX" sz="6400" dirty="0" err="1">
                <a:latin typeface="Arial" panose="020B0604020202020204" pitchFamily="34" charset="0"/>
                <a:cs typeface="Arial" panose="020B0604020202020204" pitchFamily="34" charset="0"/>
              </a:rPr>
              <a:t>Erbs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 (orgs.): O humano </a:t>
            </a: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(auto)biográfica: diversidad de contextos y experiencias. Paco Editorial, Porto Alegre </a:t>
            </a:r>
          </a:p>
          <a:p>
            <a:pPr marL="0" lvl="0" indent="0">
              <a:spcBef>
                <a:spcPts val="0"/>
              </a:spcBef>
              <a:buNone/>
            </a:pPr>
            <a:endParaRPr lang="es-MX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Suárez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, Daniel, Liliana Ochoa, Paula Dávila, Manual de capacitación sobre registro y sistematización de experiencias pedagógicas. La documentación narrativa de experiencias escolares, Módulo 2. Ministerio de Educación, Ciencia y Tecnología.</a:t>
            </a:r>
          </a:p>
          <a:p>
            <a:pPr marL="0" lvl="0" indent="0">
              <a:spcBef>
                <a:spcPts val="0"/>
              </a:spcBef>
              <a:buNone/>
            </a:pP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Vasilachis</a:t>
            </a: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De Galindo Irene. (2006). Estrategias de Investigación Cualitativa. Gedisa. Barcelona España</a:t>
            </a:r>
            <a:r>
              <a:rPr lang="es-MX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s-MX" sz="6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3226" y="1109370"/>
            <a:ext cx="8835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781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1259632" y="345093"/>
            <a:ext cx="7326522" cy="92366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BIBLIOGRAFIA Y MATERIALES DE APOYO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UNIDAD II</a:t>
            </a:r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</p:txBody>
      </p:sp>
      <p:sp>
        <p:nvSpPr>
          <p:cNvPr id="8" name="Rectángulo 7"/>
          <p:cNvSpPr/>
          <p:nvPr/>
        </p:nvSpPr>
        <p:spPr>
          <a:xfrm>
            <a:off x="233226" y="1109370"/>
            <a:ext cx="8835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F7AD48-755A-EB14-7938-D6FB99191211}"/>
              </a:ext>
            </a:extLst>
          </p:cNvPr>
          <p:cNvSpPr txBox="1"/>
          <p:nvPr/>
        </p:nvSpPr>
        <p:spPr>
          <a:xfrm>
            <a:off x="467544" y="1700809"/>
            <a:ext cx="84249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s-MX" sz="1800" dirty="0" smtClean="0"/>
              <a:t> </a:t>
            </a:r>
            <a:r>
              <a:rPr lang="es-MX" sz="1800" b="1" dirty="0"/>
              <a:t>Videos sugeridos </a:t>
            </a:r>
            <a:r>
              <a:rPr lang="es-MX" sz="1800" b="1" dirty="0" smtClean="0"/>
              <a:t> </a:t>
            </a:r>
            <a:endParaRPr lang="es-MX" sz="1800" b="1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800" dirty="0" smtClean="0"/>
              <a:t>https</a:t>
            </a:r>
            <a:r>
              <a:rPr lang="es-MX" sz="1800" dirty="0"/>
              <a:t>://mx.video.search.yahoo.com/search/video?fr=mcafee&amp;ei=UTF8&amp;p=VIDEO+DE+Daniel+suar%C3%A9s+de+la+narrativa&amp;type=E211MX885G91649#id=1&amp;vi d=c874c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800" dirty="0"/>
              <a:t>Tema: Diario de Campo https://youtu.be/PyXqFGTzU88 </a:t>
            </a:r>
          </a:p>
          <a:p>
            <a:pPr lvl="0">
              <a:spcBef>
                <a:spcPts val="0"/>
              </a:spcBef>
              <a:buFontTx/>
              <a:buChar char="-"/>
            </a:pPr>
            <a:endParaRPr lang="es-MX" sz="1800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800" dirty="0"/>
              <a:t>Enfoque socioeducativo https://www.youtube.com/watch?v=536EXfKuwU4 </a:t>
            </a:r>
          </a:p>
          <a:p>
            <a:pPr lvl="0">
              <a:spcBef>
                <a:spcPts val="0"/>
              </a:spcBef>
              <a:buFontTx/>
              <a:buChar char="-"/>
            </a:pPr>
            <a:endParaRPr lang="es-MX" sz="1800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800" dirty="0"/>
              <a:t>La educación sociocultural en contextos escolares La animación sociocultural https://www.youtube.com/watch?v=zfyMvWiFzBk </a:t>
            </a:r>
          </a:p>
          <a:p>
            <a:pPr lvl="0">
              <a:spcBef>
                <a:spcPts val="0"/>
              </a:spcBef>
              <a:buFontTx/>
              <a:buChar char="-"/>
            </a:pPr>
            <a:endParaRPr lang="es-MX" sz="1800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800" dirty="0" smtClean="0"/>
              <a:t>Cecilia </a:t>
            </a:r>
            <a:r>
              <a:rPr lang="es-MX" sz="1800" dirty="0"/>
              <a:t>Fierro: Dimensiones de la práctica </a:t>
            </a:r>
            <a:r>
              <a:rPr lang="es-MX" sz="1800" dirty="0" smtClean="0"/>
              <a:t>docente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800" dirty="0"/>
              <a:t>https://www.youtube.com/watch?v=dVgFBmo7K-E</a:t>
            </a:r>
          </a:p>
        </p:txBody>
      </p:sp>
    </p:spTree>
    <p:extLst>
      <p:ext uri="{BB962C8B-B14F-4D97-AF65-F5344CB8AC3E}">
        <p14:creationId xmlns:p14="http://schemas.microsoft.com/office/powerpoint/2010/main" val="343269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467544" y="657460"/>
            <a:ext cx="8352928" cy="1008112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latin typeface="Comic Sans MS" panose="030F0702030302020204" pitchFamily="66" charset="0"/>
              </a:rPr>
              <a:t>EVIDENCIAS DE APRENDIZAJE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latin typeface="Comic Sans MS" panose="030F0702030302020204" pitchFamily="66" charset="0"/>
              </a:rPr>
              <a:t>UNIDAD I</a:t>
            </a: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MX" sz="2000" dirty="0">
              <a:latin typeface="Comic Sans MS" panose="030F07020303020202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3568" y="2183728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/>
              <a:t>Elaboración, diseño y aplicación de Instrumentos y técnicas... Registro ampliado de observación desde la significación del contexto comunitario y su vinculación con la escuela a través del </a:t>
            </a:r>
            <a:r>
              <a:rPr lang="es-MX" dirty="0" smtClean="0"/>
              <a:t>análisis,</a:t>
            </a:r>
          </a:p>
          <a:p>
            <a:pPr lvl="0"/>
            <a:r>
              <a:rPr lang="es-MX" dirty="0" smtClean="0"/>
              <a:t>reflexión.</a:t>
            </a:r>
            <a:r>
              <a:rPr lang="es-MX" sz="2800" dirty="0" smtClean="0"/>
              <a:t>  </a:t>
            </a:r>
            <a:endParaRPr lang="es-MX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29B7F7-91D5-370A-46BC-28C7B021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978" y="3717032"/>
            <a:ext cx="354404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75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662418" y="260648"/>
            <a:ext cx="8352928" cy="1008112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latin typeface="Comic Sans MS" panose="030F0702030302020204" pitchFamily="66" charset="0"/>
              </a:rPr>
              <a:t>EVIDENCIAS DE APRENDIZAJE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latin typeface="Comic Sans MS" panose="030F0702030302020204" pitchFamily="66" charset="0"/>
              </a:rPr>
              <a:t>UNIDAD II</a:t>
            </a: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MX" sz="2000" dirty="0">
              <a:latin typeface="Comic Sans MS" panose="030F0702030302020204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2418" y="2419145"/>
            <a:ext cx="79420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3600" dirty="0" smtClean="0"/>
              <a:t>El proyecto</a:t>
            </a:r>
          </a:p>
          <a:p>
            <a:pPr lvl="0" algn="ctr"/>
            <a:endParaRPr lang="es-MX" sz="3200" dirty="0" smtClean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B1AF7C-0C38-4BA7-E0D3-0D66281C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592800"/>
            <a:ext cx="3349170" cy="27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1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142052" y="1368135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 DEL CURSO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179512" y="1600200"/>
            <a:ext cx="880147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MX" sz="16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MX" sz="16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5186EE-F7B2-0C35-8A1F-8B00778E3DF5}"/>
              </a:ext>
            </a:extLst>
          </p:cNvPr>
          <p:cNvSpPr txBox="1"/>
          <p:nvPr/>
        </p:nvSpPr>
        <p:spPr>
          <a:xfrm>
            <a:off x="899592" y="1874319"/>
            <a:ext cx="753176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ofrecer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a los estudiantes bases teórico-metodológicas y técnicas para desarrollar un acercamiento a las comunidades y a las distintas prácticas educativas que se desarrollan en ellas, promueve una visión amplia en torno a los diversos aprendizajes que se transmiten y reconstruyen como parte de la cultura local a través de los procesos de interacción cotidiana; parte de las acciones de socialización primaria y da elementos para contrastarlos, analizarlos y reflexionarlos con los que promueve la escuela, a efecto de generar el diálogo de saberes para la enseñanza y el aprendizaje situados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97D910-EE9A-1969-563B-D56133AC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1" t="20764" r="25931" b="28148"/>
          <a:stretch/>
        </p:blipFill>
        <p:spPr>
          <a:xfrm>
            <a:off x="179513" y="-20579"/>
            <a:ext cx="2520280" cy="14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1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F7325-8321-449F-A56A-42F0A6AA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Evidencia </a:t>
            </a:r>
            <a:r>
              <a:rPr lang="es-MX" dirty="0" smtClean="0"/>
              <a:t>integradora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CCDD23-9897-44BD-93F3-FA9A537B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066857" cy="3880773"/>
          </a:xfrm>
        </p:spPr>
        <p:txBody>
          <a:bodyPr>
            <a:normAutofit/>
          </a:bodyPr>
          <a:lstStyle/>
          <a:p>
            <a:r>
              <a:rPr lang="es-MX" sz="2400" dirty="0"/>
              <a:t>Video narrativo que documente la experiencia de inmersión al jardín de niños con respecto al vínculo comunitario, de manera secuenciada, reflexiva y personal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E942F3-8604-B9BB-5B71-52154CA98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8" t="11335" r="-1863" b="8522"/>
          <a:stretch/>
        </p:blipFill>
        <p:spPr>
          <a:xfrm>
            <a:off x="2627784" y="3717032"/>
            <a:ext cx="3888432" cy="28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4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1403648" y="332656"/>
            <a:ext cx="6336704" cy="43204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MX" dirty="0">
                <a:solidFill>
                  <a:prstClr val="black"/>
                </a:solidFill>
                <a:latin typeface="Comic Sans MS" panose="030F0702030302020204" pitchFamily="66" charset="0"/>
              </a:rPr>
              <a:t>CRITERIOS DE EVALUACIÓN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84840D-DC5F-431C-926F-21EC9F71AD9F}"/>
              </a:ext>
            </a:extLst>
          </p:cNvPr>
          <p:cNvGraphicFramePr>
            <a:graphicFrameLocks noGrp="1"/>
          </p:cNvGraphicFramePr>
          <p:nvPr/>
        </p:nvGraphicFramePr>
        <p:xfrm>
          <a:off x="11197883" y="251811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877832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296832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85345"/>
              </p:ext>
            </p:extLst>
          </p:nvPr>
        </p:nvGraphicFramePr>
        <p:xfrm>
          <a:off x="1115616" y="764705"/>
          <a:ext cx="7632849" cy="3744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0418">
                  <a:extLst>
                    <a:ext uri="{9D8B030D-6E8A-4147-A177-3AD203B41FA5}">
                      <a16:colId xmlns:a16="http://schemas.microsoft.com/office/drawing/2014/main" val="3159299271"/>
                    </a:ext>
                  </a:extLst>
                </a:gridCol>
                <a:gridCol w="2730418">
                  <a:extLst>
                    <a:ext uri="{9D8B030D-6E8A-4147-A177-3AD203B41FA5}">
                      <a16:colId xmlns:a16="http://schemas.microsoft.com/office/drawing/2014/main" val="1323158848"/>
                    </a:ext>
                  </a:extLst>
                </a:gridCol>
                <a:gridCol w="2172013">
                  <a:extLst>
                    <a:ext uri="{9D8B030D-6E8A-4147-A177-3AD203B41FA5}">
                      <a16:colId xmlns:a16="http://schemas.microsoft.com/office/drawing/2014/main" val="1995299929"/>
                    </a:ext>
                  </a:extLst>
                </a:gridCol>
              </a:tblGrid>
              <a:tr h="1680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Criterios de evaluación por Unidad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Porcentajes de Evaluación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783197"/>
                  </a:ext>
                </a:extLst>
              </a:tr>
              <a:tr h="1798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Formativa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Sumativa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9575018"/>
                  </a:ext>
                </a:extLst>
              </a:tr>
              <a:tr h="1496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Trabajos escritos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Ensayos, cuadro de doble entrada, resumen, mapas conceptuales, exámenes, diario, infografías, actividades en plataforma ENEP digital, etc.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50%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628315"/>
                  </a:ext>
                </a:extLst>
              </a:tr>
              <a:tr h="849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Participación asertiva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 manera individual, el trabajo entre pares o por equipo</a:t>
                      </a:r>
                      <a:endParaRPr lang="es-MX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2505194"/>
                  </a:ext>
                </a:extLst>
              </a:tr>
              <a:tr h="849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Evidencia de unidad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Evidencia 40%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Heteroevaluación 38%</a:t>
                      </a:r>
                      <a:endParaRPr lang="es-MX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Autoevaluación 1%</a:t>
                      </a:r>
                      <a:endParaRPr lang="es-MX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Coevaluación   1%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7145434"/>
                  </a:ext>
                </a:extLst>
              </a:tr>
              <a:tr h="20177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</a:rPr>
                        <a:t>Total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</a:rPr>
                        <a:t>100%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264639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115615" y="4653136"/>
            <a:ext cx="763285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400" dirty="0" smtClean="0"/>
          </a:p>
          <a:p>
            <a:r>
              <a:rPr lang="es-MX" sz="1400" dirty="0" smtClean="0"/>
              <a:t>En </a:t>
            </a:r>
            <a:r>
              <a:rPr lang="es-MX" sz="1400" dirty="0"/>
              <a:t>caso de no asistir a la </a:t>
            </a:r>
            <a:r>
              <a:rPr lang="es-MX" sz="1400" b="1" dirty="0"/>
              <a:t>TOTALIDAD</a:t>
            </a:r>
            <a:r>
              <a:rPr lang="es-MX" sz="1400" dirty="0"/>
              <a:t> de las sesiones, se verá afectado el porcentaje correspondiente a </a:t>
            </a:r>
            <a:r>
              <a:rPr lang="es-MX" sz="1400" b="1" dirty="0"/>
              <a:t>PARTICIPACIÓN.</a:t>
            </a:r>
            <a:endParaRPr lang="es-MX" sz="1400" dirty="0"/>
          </a:p>
          <a:p>
            <a:r>
              <a:rPr lang="es-MX" b="1" dirty="0"/>
              <a:t> 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982719"/>
              </p:ext>
            </p:extLst>
          </p:nvPr>
        </p:nvGraphicFramePr>
        <p:xfrm>
          <a:off x="1115615" y="5157192"/>
          <a:ext cx="7632849" cy="1512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880">
                  <a:extLst>
                    <a:ext uri="{9D8B030D-6E8A-4147-A177-3AD203B41FA5}">
                      <a16:colId xmlns:a16="http://schemas.microsoft.com/office/drawing/2014/main" val="2922255417"/>
                    </a:ext>
                  </a:extLst>
                </a:gridCol>
                <a:gridCol w="2151170">
                  <a:extLst>
                    <a:ext uri="{9D8B030D-6E8A-4147-A177-3AD203B41FA5}">
                      <a16:colId xmlns:a16="http://schemas.microsoft.com/office/drawing/2014/main" val="2144105058"/>
                    </a:ext>
                  </a:extLst>
                </a:gridCol>
                <a:gridCol w="2504799">
                  <a:extLst>
                    <a:ext uri="{9D8B030D-6E8A-4147-A177-3AD203B41FA5}">
                      <a16:colId xmlns:a16="http://schemas.microsoft.com/office/drawing/2014/main" val="2692145501"/>
                    </a:ext>
                  </a:extLst>
                </a:gridCol>
              </a:tblGrid>
              <a:tr h="47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Criterios de evaluación Semestral por curso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Porcentajes de Evaluación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916725"/>
                  </a:ext>
                </a:extLst>
              </a:tr>
              <a:tr h="272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Evaluación global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Evidencia semestral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50%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9223868"/>
                  </a:ext>
                </a:extLst>
              </a:tr>
              <a:tr h="518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Evaluación de unidad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Promedio de las unidades del curso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50%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6276596"/>
                  </a:ext>
                </a:extLst>
              </a:tr>
              <a:tr h="25029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Total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100%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9804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30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259632" y="314757"/>
            <a:ext cx="6984776" cy="454496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REGLAMENTO Y ACUERDOS INTERNOS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5536" y="1142898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Permanecer y asistir en clases con los </a:t>
            </a:r>
            <a:r>
              <a:rPr lang="es-E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materiales solicitados (cuaderno del curso, lecturas, programación, diario etc.) </a:t>
            </a:r>
            <a:r>
              <a:rPr lang="es-E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s-E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E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Presentarse con </a:t>
            </a:r>
            <a:r>
              <a:rPr lang="es-E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higiente</a:t>
            </a:r>
            <a:endParaRPr lang="es-E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Entregar en tiempo y forma trabajos y tareas, trabajos fuera de tiempo se evaluará con máximo </a:t>
            </a:r>
            <a:r>
              <a:rPr lang="es-E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7. </a:t>
            </a:r>
            <a:endParaRPr lang="es-E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Participación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activa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y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eficiente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de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manera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virtual o en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presencial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defRPr/>
            </a:pPr>
            <a:endParaRPr lang="en-US" sz="16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Mostar en sus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interelaciones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con sus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compañeras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y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docente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actitudes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respeto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y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tolerancia</a:t>
            </a:r>
            <a:endParaRPr 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La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evaluación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final de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cada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unidad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quedará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sujeta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a la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buena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actitud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disposición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y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respeto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en el aula </a:t>
            </a:r>
            <a:r>
              <a:rPr lang="en-US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hacía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el docente y compañeros, 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 LO </a:t>
            </a:r>
            <a:r>
              <a:rPr lang="en-US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CONTRARIO 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IMPACTARÁ AUTOMÁTICAMENTE EN LA EVALUACIÓN.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 uso del cellular solo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será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estrictamente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para el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desarrollo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de la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clase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como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herramienta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de aprendizaje.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74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1700808"/>
            <a:ext cx="6482680" cy="2160240"/>
          </a:xfrm>
        </p:spPr>
        <p:txBody>
          <a:bodyPr>
            <a:normAutofit fontScale="90000"/>
          </a:bodyPr>
          <a:lstStyle/>
          <a:p>
            <a:pPr algn="r"/>
            <a:r>
              <a:rPr lang="es-MX" dirty="0" smtClean="0"/>
              <a:t>“El genio se hace con 1% de talento y el 99% de trabajo”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Albert Einstein</a:t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086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1043609" y="5157192"/>
            <a:ext cx="2160240" cy="2203819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es-MX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MX" sz="1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1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MX" sz="7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endParaRPr lang="es-MX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700"/>
              </a:spcBef>
              <a:buClr>
                <a:srgbClr val="F3A447"/>
              </a:buClr>
              <a:buSzPct val="60000"/>
              <a:buNone/>
            </a:pPr>
            <a:endParaRPr lang="es-MX" sz="2000" dirty="0">
              <a:latin typeface="Comic Sans MS" panose="030F0702030302020204" pitchFamily="66" charset="0"/>
            </a:endParaRPr>
          </a:p>
        </p:txBody>
      </p:sp>
      <p:sp>
        <p:nvSpPr>
          <p:cNvPr id="10" name="Flecha derecha 9"/>
          <p:cNvSpPr/>
          <p:nvPr/>
        </p:nvSpPr>
        <p:spPr>
          <a:xfrm rot="10800000">
            <a:off x="1912767" y="3366513"/>
            <a:ext cx="227367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D78859-B26F-E5B5-C841-455AABD40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1" t="20764" r="25931" b="28148"/>
          <a:stretch/>
        </p:blipFill>
        <p:spPr>
          <a:xfrm>
            <a:off x="179513" y="-20579"/>
            <a:ext cx="2520280" cy="14528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1391C0A-384D-6385-3949-541FA2850E81}"/>
              </a:ext>
            </a:extLst>
          </p:cNvPr>
          <p:cNvSpPr txBox="1"/>
          <p:nvPr/>
        </p:nvSpPr>
        <p:spPr>
          <a:xfrm>
            <a:off x="438556" y="2705787"/>
            <a:ext cx="452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QUE ANTECEDE</a:t>
            </a:r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311F4793-7EED-D104-AFD5-FAC1A6B70FA3}"/>
              </a:ext>
            </a:extLst>
          </p:cNvPr>
          <p:cNvSpPr/>
          <p:nvPr/>
        </p:nvSpPr>
        <p:spPr>
          <a:xfrm>
            <a:off x="5868144" y="1860429"/>
            <a:ext cx="227367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79F3F5-DEC9-0BFC-390D-4BF909883CD2}"/>
              </a:ext>
            </a:extLst>
          </p:cNvPr>
          <p:cNvSpPr txBox="1"/>
          <p:nvPr/>
        </p:nvSpPr>
        <p:spPr>
          <a:xfrm>
            <a:off x="4572000" y="1201479"/>
            <a:ext cx="452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SUBSECUENTE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097762A-C64A-2E7B-F805-A4F1111F4D40}"/>
              </a:ext>
            </a:extLst>
          </p:cNvPr>
          <p:cNvSpPr txBox="1"/>
          <p:nvPr/>
        </p:nvSpPr>
        <p:spPr>
          <a:xfrm>
            <a:off x="4957556" y="3086403"/>
            <a:ext cx="452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Análisis de prácticas y contextos escolares.</a:t>
            </a: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7F35A4-CFEE-82B7-8CBB-8FBBA98C0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298016"/>
            <a:ext cx="2247900" cy="22479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91680" y="4509120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No aplica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949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340768"/>
            <a:ext cx="8229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DESCRIPCIÓN DEL CURSO: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587" y="2060848"/>
            <a:ext cx="7778826" cy="3880773"/>
          </a:xfrm>
        </p:spPr>
        <p:txBody>
          <a:bodyPr>
            <a:no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estudiante asuma, desde los primeros acercamientos con la profesión, una postura ética para pensar la docencia como parte del servicio hacia la comunidad; reconozcan realidades, saberes culturales y comunitarios. Desarrollen un pensamiento crítico y una postura alternativa que los implique profesionalmente con la tarea educativa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77146E-BB07-D59E-E38A-C37558916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1" t="20764" r="25931" b="28148"/>
          <a:stretch/>
        </p:blipFill>
        <p:spPr>
          <a:xfrm>
            <a:off x="179513" y="-20579"/>
            <a:ext cx="2520280" cy="14528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DBAA97-37E2-AF61-51DD-CC60EB664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4891" y="4293096"/>
            <a:ext cx="2709109" cy="27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7999" y="1287533"/>
            <a:ext cx="8229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DESCRIPCIÓN DEL CURSO: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2060848"/>
            <a:ext cx="7634809" cy="3880773"/>
          </a:xfrm>
        </p:spPr>
        <p:txBody>
          <a:bodyPr>
            <a:no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estudiante reconozca que la docencia, es un acto educativo multidimensionado. De ahí que promueva  acercamiento a los ambientes escolares en sus distintas modalidades, con la intención de comprender la organización y funcionamiento de las escuelas que atienden a niños en edad preescolar, así  como los vinculos con la comunidad. </a:t>
            </a:r>
          </a:p>
          <a:p>
            <a:pPr algn="just"/>
            <a:endParaRPr lang="es-MX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BA64CE-EB92-B39C-E84D-4490F131C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1" t="20764" r="25931" b="28148"/>
          <a:stretch/>
        </p:blipFill>
        <p:spPr>
          <a:xfrm>
            <a:off x="179513" y="-20579"/>
            <a:ext cx="2520280" cy="14528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B44FB1-27A4-C88E-C822-A9469D9B4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6" b="89831" l="1695" r="92797">
                        <a14:foregroundMark x1="1695" y1="65254" x2="13136" y2="75424"/>
                        <a14:foregroundMark x1="92797" y1="33475" x2="89407" y2="618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3640" y="4509120"/>
            <a:ext cx="3240360" cy="25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4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43808" y="1421532"/>
            <a:ext cx="4248472" cy="558552"/>
          </a:xfrm>
        </p:spPr>
        <p:txBody>
          <a:bodyPr>
            <a:normAutofit/>
          </a:bodyPr>
          <a:lstStyle/>
          <a:p>
            <a:pPr algn="ctr"/>
            <a:r>
              <a:rPr lang="es-ES_tradnl" sz="2400" noProof="1">
                <a:solidFill>
                  <a:srgbClr val="444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GENERAL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179512" y="1700808"/>
            <a:ext cx="8496944" cy="4874915"/>
          </a:xfrm>
        </p:spPr>
        <p:txBody>
          <a:bodyPr>
            <a:normAutofit fontScale="77500" lnSpcReduction="20000"/>
          </a:bodyPr>
          <a:lstStyle/>
          <a:p>
            <a:pPr lvl="0"/>
            <a:endParaRPr lang="es-MX" dirty="0"/>
          </a:p>
          <a:p>
            <a:pPr lvl="0"/>
            <a:r>
              <a:rPr lang="es-MX" sz="2600" dirty="0"/>
              <a:t> Se conduce de manera ética, desde un y derechos de la infancia, ante la diversidad de situaciones que se presentan en su desarrollo personal y en la práctica profesional.</a:t>
            </a:r>
          </a:p>
          <a:p>
            <a:pPr marL="0" lvl="0" indent="0">
              <a:buNone/>
            </a:pPr>
            <a:r>
              <a:rPr lang="es-MX" sz="2600" dirty="0"/>
              <a:t>o Construir de manera colectiva una cultura escolar centrada en el reconocimiento de la diversidad cultural y lingüística, la equidad, la inclusión, la interculturalidad y la excelencia. </a:t>
            </a:r>
          </a:p>
          <a:p>
            <a:pPr marL="0" lvl="0" indent="0">
              <a:buNone/>
            </a:pPr>
            <a:r>
              <a:rPr lang="es-MX" sz="2600" dirty="0"/>
              <a:t>o Asume la profesión docente como un proyecto de vida (carrera de vida) desde una visión democrática, justa y participativa.</a:t>
            </a:r>
            <a:endParaRPr lang="es-MX" sz="2600" dirty="0">
              <a:latin typeface="Comic Sans MS" panose="030F0702030302020204" pitchFamily="66" charset="0"/>
            </a:endParaRPr>
          </a:p>
          <a:p>
            <a:pPr lvl="0"/>
            <a:r>
              <a:rPr lang="es-MX" sz="2600" dirty="0"/>
              <a:t>Colabora con las familias y la comunidad generando acciones que favorezcan su participación en la toma de decisiones para atender problemáticas que puedan limitar el desarrollo integral educativo de las niñas y los niños.</a:t>
            </a:r>
            <a:endParaRPr lang="es-MX" sz="2600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s-MX" sz="2600" dirty="0"/>
              <a:t>o Considera a la escuela como parte de la comunidad y reconoce y valora la función formativa de la familia para favorecer el aprendizaje de las y los niños de preescolar.</a:t>
            </a:r>
            <a:endParaRPr lang="es-MX" sz="2600" dirty="0">
              <a:latin typeface="Comic Sans MS" panose="030F0702030302020204" pitchFamily="66" charset="0"/>
            </a:endParaRPr>
          </a:p>
          <a:p>
            <a:pPr lvl="0"/>
            <a:endParaRPr lang="es-MX" sz="1600" dirty="0">
              <a:latin typeface="Comic Sans MS" panose="030F07020303020202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D2CACF-9F62-276E-CA57-68689C2C5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1" t="20764" r="25931" b="28148"/>
          <a:stretch/>
        </p:blipFill>
        <p:spPr>
          <a:xfrm>
            <a:off x="467544" y="479647"/>
            <a:ext cx="2520280" cy="14528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DCC8535-D62C-C63A-AA1E-649AD4D8810D}"/>
              </a:ext>
            </a:extLst>
          </p:cNvPr>
          <p:cNvSpPr txBox="1"/>
          <p:nvPr/>
        </p:nvSpPr>
        <p:spPr>
          <a:xfrm>
            <a:off x="2504679" y="69600"/>
            <a:ext cx="6675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noProof="1">
                <a:solidFill>
                  <a:srgbClr val="444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DOMINIOS Y DESEMPEÑOS DEL PERFIL DE EGRESO A LOS QUE CONTIBUYE EL CURSO  PROFESIONAL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1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03648" y="108155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S_tradnl" sz="2400" noProof="1">
                <a:solidFill>
                  <a:srgbClr val="444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DOMINIOS DEL SABER: SABER, SABER HACER,SABER SER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3635478"/>
          </a:xfrm>
        </p:spPr>
        <p:txBody>
          <a:bodyPr>
            <a:normAutofit/>
          </a:bodyPr>
          <a:lstStyle/>
          <a:p>
            <a:pPr lvl="0"/>
            <a:endParaRPr lang="es-MX" dirty="0"/>
          </a:p>
          <a:p>
            <a:pPr lvl="0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Hace investigación, produce saber desde la reflexión de la práctica docente y trabaja comunidades de aprendizaje.</a:t>
            </a:r>
          </a:p>
          <a:p>
            <a:pPr lvl="0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Asume la tarea educativa como compromiso de formación de una ciudadanía libre, que ejerce sus derechos y reconoce los derechos de todas y todos.</a:t>
            </a:r>
          </a:p>
          <a:p>
            <a:pPr lvl="0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Tiene pensamiento reflexivo, crítico, creativo, sistemático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actua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con valores y principiios que hacen al bien común.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D2CACF-9F62-276E-CA57-68689C2C5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1" t="20764" r="25931" b="28148"/>
          <a:stretch/>
        </p:blipFill>
        <p:spPr>
          <a:xfrm>
            <a:off x="10344" y="46300"/>
            <a:ext cx="2520280" cy="14528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343ED9-5BE0-452B-B1CC-750301BAD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07" b="9221"/>
          <a:stretch/>
        </p:blipFill>
        <p:spPr>
          <a:xfrm>
            <a:off x="4786858" y="4157640"/>
            <a:ext cx="4177630" cy="26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8153400" cy="1368152"/>
          </a:xfrm>
        </p:spPr>
        <p:txBody>
          <a:bodyPr>
            <a:normAutofit/>
          </a:bodyPr>
          <a:lstStyle/>
          <a:p>
            <a:pPr algn="ctr"/>
            <a:r>
              <a:rPr lang="es-ES_tradnl" sz="2400" noProof="1">
                <a:solidFill>
                  <a:srgbClr val="444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PROFESIONAL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323528" y="1452892"/>
            <a:ext cx="8496944" cy="5050824"/>
          </a:xfrm>
        </p:spPr>
        <p:txBody>
          <a:bodyPr>
            <a:normAutofit/>
          </a:bodyPr>
          <a:lstStyle/>
          <a:p>
            <a:pPr lvl="0"/>
            <a:endParaRPr lang="es-MX" sz="1100" dirty="0"/>
          </a:p>
          <a:p>
            <a:pPr lvl="0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Se conduce de manera ética, desde un enfoque de derechos humanos y derechos de la infancia, ante la diversidad de situaciones que se presentan en su desarrollo personal y en la práctica profesional.</a:t>
            </a:r>
          </a:p>
          <a:p>
            <a:pPr marL="0" lv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 Construir de manera colectiva una cultura escolar centrada en el reconocimiento de la diversidad cultural y lingüística, la equidad, la inclusión, la interculturalidad y la excelencia. </a:t>
            </a:r>
          </a:p>
          <a:p>
            <a:pPr marL="0" lv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 Asume la profesión docente como un proyecto de vida (carrera de vida) desde una visión democrática, justa y participativa.</a:t>
            </a:r>
          </a:p>
          <a:p>
            <a:pPr lvl="0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Colabora con las familias y la comunidad generando acciones que favorezcan su participación en la toma de decisiones para atender problemáticas que puedan limitar el desarrollo integral educativo de las niñas y los niños.</a:t>
            </a:r>
          </a:p>
          <a:p>
            <a:pPr marL="0" lv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 Considera a la escuela como parte de la comunidad y reconoce y valora la función formativa de la familia para favorecer el aprendizaje de las y los niños de preescolar.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D2CACF-9F62-276E-CA57-68689C2C5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1" t="20764" r="25931" b="28148"/>
          <a:stretch/>
        </p:blipFill>
        <p:spPr>
          <a:xfrm>
            <a:off x="0" y="0"/>
            <a:ext cx="2520280" cy="14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8153400" cy="1368152"/>
          </a:xfrm>
        </p:spPr>
        <p:txBody>
          <a:bodyPr>
            <a:normAutofit/>
          </a:bodyPr>
          <a:lstStyle/>
          <a:p>
            <a:pPr algn="ctr"/>
            <a:r>
              <a:rPr lang="es-ES_tradnl" sz="2400" noProof="1">
                <a:solidFill>
                  <a:srgbClr val="444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PROFESIONAL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323528" y="1452892"/>
            <a:ext cx="8496944" cy="5050824"/>
          </a:xfrm>
        </p:spPr>
        <p:txBody>
          <a:bodyPr>
            <a:normAutofit/>
          </a:bodyPr>
          <a:lstStyle/>
          <a:p>
            <a:pPr lvl="0"/>
            <a:endParaRPr lang="es-MX" sz="1100" dirty="0"/>
          </a:p>
          <a:p>
            <a:pPr lvl="0"/>
            <a:endParaRPr lang="es-MX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 la investigación educativa como proceso complejo, continuo y critico que permite reconocer la realidad sociocultural de los niños y las niñas de preescolar, para hacer una investigación pertinente en situaciones educativas </a:t>
            </a:r>
            <a:r>
              <a:rPr lang="es-MX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diversas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 Utiliza los recursos metodológicos y las técnicas de la investigacion, para obtener información del grupo de preescolar, su familia y la comunidad y la utiliza como insumo en su intervención docente situada.</a:t>
            </a:r>
          </a:p>
          <a:p>
            <a:pPr marL="0" indent="0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Produce saber pedagógico, mediante la narración, la problematización, sistematización y reflexión de la propia práctica para mejorar e innovar continuamente su práctica docente.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D2CACF-9F62-276E-CA57-68689C2C5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1" t="20764" r="25931" b="28148"/>
          <a:stretch/>
        </p:blipFill>
        <p:spPr>
          <a:xfrm>
            <a:off x="0" y="0"/>
            <a:ext cx="2520280" cy="14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8331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1320</TotalTime>
  <Words>2044</Words>
  <Application>Microsoft Office PowerPoint</Application>
  <PresentationFormat>Presentación en pantalla (4:3)</PresentationFormat>
  <Paragraphs>229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Comic Sans MS</vt:lpstr>
      <vt:lpstr>Times New Roman</vt:lpstr>
      <vt:lpstr>Wingdings</vt:lpstr>
      <vt:lpstr>Wingdings 3</vt:lpstr>
      <vt:lpstr>Espiral</vt:lpstr>
      <vt:lpstr>Presentación de PowerPoint</vt:lpstr>
      <vt:lpstr>PROPÓSITO DEL CURSO</vt:lpstr>
      <vt:lpstr>Presentación de PowerPoint</vt:lpstr>
      <vt:lpstr>DESCRIPCIÓN DEL CURSO: </vt:lpstr>
      <vt:lpstr>DESCRIPCIÓN DEL CURSO: </vt:lpstr>
      <vt:lpstr>PERFIL GENERAL </vt:lpstr>
      <vt:lpstr>DOMINIOS DEL SABER: SABER, SABER HACER,SABER SER</vt:lpstr>
      <vt:lpstr>PERFIL PROFESIONAL</vt:lpstr>
      <vt:lpstr>PERFIL PROFESIONAL</vt:lpstr>
      <vt:lpstr>METODOLOGÍA DE TRABAJO</vt:lpstr>
      <vt:lpstr>Unidad I  El contexto social y su interrelación con las prácticas educativas y comunitarias</vt:lpstr>
      <vt:lpstr>UNIDAD II  De lo que documentamos y sistematizamos a la significación de experiencias comunitarias</vt:lpstr>
      <vt:lpstr>Acercamiento a prácticas educativas y comunitarias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Evidencia integradora</vt:lpstr>
      <vt:lpstr>Presentación de PowerPoint</vt:lpstr>
      <vt:lpstr>Presentación de PowerPoint</vt:lpstr>
      <vt:lpstr>“El genio se hace con 1% de talento y el 99% de trabajo”  Albert Einstein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isabel aguirre ramos</cp:lastModifiedBy>
  <cp:revision>73</cp:revision>
  <dcterms:created xsi:type="dcterms:W3CDTF">2015-02-09T15:06:54Z</dcterms:created>
  <dcterms:modified xsi:type="dcterms:W3CDTF">2024-08-20T16:30:57Z</dcterms:modified>
</cp:coreProperties>
</file>