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81" r:id="rId4"/>
    <p:sldId id="282" r:id="rId5"/>
    <p:sldId id="284" r:id="rId6"/>
    <p:sldId id="285" r:id="rId7"/>
    <p:sldId id="257" r:id="rId8"/>
    <p:sldId id="258" r:id="rId9"/>
    <p:sldId id="259" r:id="rId10"/>
    <p:sldId id="260" r:id="rId11"/>
    <p:sldId id="261" r:id="rId12"/>
    <p:sldId id="262" r:id="rId13"/>
    <p:sldId id="263" r:id="rId14"/>
    <p:sldId id="287" r:id="rId15"/>
    <p:sldId id="288" r:id="rId16"/>
    <p:sldId id="264" r:id="rId17"/>
    <p:sldId id="265" r:id="rId18"/>
    <p:sldId id="266" r:id="rId19"/>
    <p:sldId id="267" r:id="rId20"/>
    <p:sldId id="268" r:id="rId21"/>
    <p:sldId id="269" r:id="rId22"/>
    <p:sldId id="289" r:id="rId23"/>
    <p:sldId id="290" r:id="rId24"/>
    <p:sldId id="291" r:id="rId25"/>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60" d="100"/>
          <a:sy n="60" d="100"/>
        </p:scale>
        <p:origin x="-1740" y="-109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nep\Desktop\segyeval%20gaby%20261115\Desktop\evaluaci&#243;n\respaldo%20evaluaci&#243;n\ciclo%202015-2016\feb%202016-jul%202016\primer%20periodo%20de%20ev\comparativo%20reprobaci&#243;n%20ciclo%20actual%20y%20anterior.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enep\Desktop\segyeval%20gaby%20261115\Desktop\evaluaci&#243;n\respaldo%20evaluaci&#243;n\ciclo%202015-2016\feb%202016-jul%202016\primer%20periodo%20de%20ev\comparativo%20reprobaci&#243;n%20ciclo%20actual%20y%20anterior.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enep\Desktop\segyeval%20gaby%20261115\Desktop\evaluaci&#243;n\respaldo%20evaluaci&#243;n\ciclo%202015-2016\feb%202016-jul%202016\primer%20periodo%20de%20ev\comparativo%20reprobaci&#243;n%20ciclo%20actual%20y%20anterior.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OfficeDepot\Downloads\INFORME%20REPROBADAS%20EN%20EXAMEN%20INSTITUCION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line3DChart>
        <c:grouping val="standard"/>
        <c:varyColors val="0"/>
        <c:ser>
          <c:idx val="0"/>
          <c:order val="0"/>
          <c:tx>
            <c:strRef>
              <c:f>Hoja2!$D$2</c:f>
              <c:strCache>
                <c:ptCount val="1"/>
                <c:pt idx="0">
                  <c:v>2014-2015</c:v>
                </c:pt>
              </c:strCache>
            </c:strRef>
          </c:tx>
          <c:dLbls>
            <c:txPr>
              <a:bodyPr/>
              <a:lstStyle/>
              <a:p>
                <a:pPr>
                  <a:defRPr sz="1100"/>
                </a:pPr>
                <a:endParaRPr lang="es-ES"/>
              </a:p>
            </c:txPr>
            <c:showLegendKey val="0"/>
            <c:showVal val="1"/>
            <c:showCatName val="0"/>
            <c:showSerName val="0"/>
            <c:showPercent val="0"/>
            <c:showBubbleSize val="0"/>
            <c:showLeaderLines val="0"/>
          </c:dLbls>
          <c:cat>
            <c:strRef>
              <c:f>Hoja2!$C$3:$C$9</c:f>
              <c:strCache>
                <c:ptCount val="7"/>
                <c:pt idx="0">
                  <c:v>PLANEACIÓN EDUCATIVA</c:v>
                </c:pt>
                <c:pt idx="1">
                  <c:v>PRÁCTICAS SOCIALES DEL LENGUAJE</c:v>
                </c:pt>
                <c:pt idx="2">
                  <c:v>EXPLORACIÓN DEL MEDIO NATURAL EN EL PREESCOLAR</c:v>
                </c:pt>
                <c:pt idx="3">
                  <c:v>BASES PSICOLÓGICAS DEL APRENDIZAJE</c:v>
                </c:pt>
                <c:pt idx="4">
                  <c:v>LA TECNOLOGÍA INFORMÁTICA APLICADA A LOS CENTROS ESCOLARES</c:v>
                </c:pt>
                <c:pt idx="5">
                  <c:v>OBSERVACIÓN Y ANÁLISIS DE LA PRÁCTICA EDUCATIVA</c:v>
                </c:pt>
                <c:pt idx="6">
                  <c:v>FORMA ESPACIO Y MEDIDA</c:v>
                </c:pt>
              </c:strCache>
            </c:strRef>
          </c:cat>
          <c:val>
            <c:numRef>
              <c:f>Hoja2!$D$3:$D$9</c:f>
              <c:numCache>
                <c:formatCode>General</c:formatCode>
                <c:ptCount val="7"/>
                <c:pt idx="0">
                  <c:v>4.4000000000000004</c:v>
                </c:pt>
                <c:pt idx="1">
                  <c:v>9</c:v>
                </c:pt>
                <c:pt idx="2">
                  <c:v>4.5</c:v>
                </c:pt>
                <c:pt idx="3">
                  <c:v>27</c:v>
                </c:pt>
                <c:pt idx="4">
                  <c:v>0</c:v>
                </c:pt>
                <c:pt idx="5">
                  <c:v>16</c:v>
                </c:pt>
                <c:pt idx="6">
                  <c:v>29</c:v>
                </c:pt>
              </c:numCache>
            </c:numRef>
          </c:val>
          <c:smooth val="0"/>
        </c:ser>
        <c:ser>
          <c:idx val="1"/>
          <c:order val="1"/>
          <c:tx>
            <c:strRef>
              <c:f>Hoja2!$E$2</c:f>
              <c:strCache>
                <c:ptCount val="1"/>
                <c:pt idx="0">
                  <c:v>2015-2016</c:v>
                </c:pt>
              </c:strCache>
            </c:strRef>
          </c:tx>
          <c:dLbls>
            <c:txPr>
              <a:bodyPr/>
              <a:lstStyle/>
              <a:p>
                <a:pPr>
                  <a:defRPr sz="1600" b="1"/>
                </a:pPr>
                <a:endParaRPr lang="es-ES"/>
              </a:p>
            </c:txPr>
            <c:showLegendKey val="0"/>
            <c:showVal val="1"/>
            <c:showCatName val="0"/>
            <c:showSerName val="0"/>
            <c:showPercent val="0"/>
            <c:showBubbleSize val="0"/>
            <c:showLeaderLines val="0"/>
          </c:dLbls>
          <c:cat>
            <c:strRef>
              <c:f>Hoja2!$C$3:$C$9</c:f>
              <c:strCache>
                <c:ptCount val="7"/>
                <c:pt idx="0">
                  <c:v>PLANEACIÓN EDUCATIVA</c:v>
                </c:pt>
                <c:pt idx="1">
                  <c:v>PRÁCTICAS SOCIALES DEL LENGUAJE</c:v>
                </c:pt>
                <c:pt idx="2">
                  <c:v>EXPLORACIÓN DEL MEDIO NATURAL EN EL PREESCOLAR</c:v>
                </c:pt>
                <c:pt idx="3">
                  <c:v>BASES PSICOLÓGICAS DEL APRENDIZAJE</c:v>
                </c:pt>
                <c:pt idx="4">
                  <c:v>LA TECNOLOGÍA INFORMÁTICA APLICADA A LOS CENTROS ESCOLARES</c:v>
                </c:pt>
                <c:pt idx="5">
                  <c:v>OBSERVACIÓN Y ANÁLISIS DE LA PRÁCTICA EDUCATIVA</c:v>
                </c:pt>
                <c:pt idx="6">
                  <c:v>FORMA ESPACIO Y MEDIDA</c:v>
                </c:pt>
              </c:strCache>
            </c:strRef>
          </c:cat>
          <c:val>
            <c:numRef>
              <c:f>Hoja2!$E$3:$E$9</c:f>
              <c:numCache>
                <c:formatCode>General</c:formatCode>
                <c:ptCount val="7"/>
                <c:pt idx="0">
                  <c:v>2.2999999999999998</c:v>
                </c:pt>
                <c:pt idx="1">
                  <c:v>0</c:v>
                </c:pt>
                <c:pt idx="2">
                  <c:v>0</c:v>
                </c:pt>
                <c:pt idx="3">
                  <c:v>0</c:v>
                </c:pt>
                <c:pt idx="4">
                  <c:v>0</c:v>
                </c:pt>
                <c:pt idx="5">
                  <c:v>0</c:v>
                </c:pt>
                <c:pt idx="6">
                  <c:v>0</c:v>
                </c:pt>
              </c:numCache>
            </c:numRef>
          </c:val>
          <c:smooth val="0"/>
        </c:ser>
        <c:dLbls>
          <c:showLegendKey val="0"/>
          <c:showVal val="1"/>
          <c:showCatName val="0"/>
          <c:showSerName val="0"/>
          <c:showPercent val="0"/>
          <c:showBubbleSize val="0"/>
        </c:dLbls>
        <c:axId val="24275200"/>
        <c:axId val="57832576"/>
        <c:axId val="23372672"/>
      </c:line3DChart>
      <c:catAx>
        <c:axId val="24275200"/>
        <c:scaling>
          <c:orientation val="minMax"/>
        </c:scaling>
        <c:delete val="0"/>
        <c:axPos val="b"/>
        <c:majorTickMark val="none"/>
        <c:minorTickMark val="none"/>
        <c:tickLblPos val="nextTo"/>
        <c:crossAx val="57832576"/>
        <c:crosses val="autoZero"/>
        <c:auto val="1"/>
        <c:lblAlgn val="ctr"/>
        <c:lblOffset val="100"/>
        <c:noMultiLvlLbl val="0"/>
      </c:catAx>
      <c:valAx>
        <c:axId val="57832576"/>
        <c:scaling>
          <c:orientation val="minMax"/>
        </c:scaling>
        <c:delete val="0"/>
        <c:axPos val="l"/>
        <c:numFmt formatCode="General" sourceLinked="1"/>
        <c:majorTickMark val="none"/>
        <c:minorTickMark val="none"/>
        <c:tickLblPos val="nextTo"/>
        <c:crossAx val="24275200"/>
        <c:crosses val="autoZero"/>
        <c:crossBetween val="between"/>
      </c:valAx>
      <c:serAx>
        <c:axId val="23372672"/>
        <c:scaling>
          <c:orientation val="minMax"/>
        </c:scaling>
        <c:delete val="0"/>
        <c:axPos val="b"/>
        <c:majorTickMark val="out"/>
        <c:minorTickMark val="none"/>
        <c:tickLblPos val="nextTo"/>
        <c:crossAx val="57832576"/>
        <c:crosses val="autoZero"/>
      </c:serAx>
    </c:plotArea>
    <c:legend>
      <c:legendPos val="b"/>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perspective val="30"/>
    </c:view3D>
    <c:floor>
      <c:thickness val="0"/>
    </c:floor>
    <c:sideWall>
      <c:thickness val="0"/>
    </c:sideWall>
    <c:backWall>
      <c:thickness val="0"/>
    </c:backWall>
    <c:plotArea>
      <c:layout/>
      <c:line3DChart>
        <c:grouping val="standard"/>
        <c:varyColors val="0"/>
        <c:ser>
          <c:idx val="0"/>
          <c:order val="0"/>
          <c:tx>
            <c:strRef>
              <c:f>Hoja2!$D$13</c:f>
              <c:strCache>
                <c:ptCount val="1"/>
                <c:pt idx="0">
                  <c:v>2014-2015</c:v>
                </c:pt>
              </c:strCache>
            </c:strRef>
          </c:tx>
          <c:dLbls>
            <c:txPr>
              <a:bodyPr/>
              <a:lstStyle/>
              <a:p>
                <a:pPr>
                  <a:defRPr sz="1100" i="1"/>
                </a:pPr>
                <a:endParaRPr lang="es-ES"/>
              </a:p>
            </c:txPr>
            <c:showLegendKey val="0"/>
            <c:showVal val="1"/>
            <c:showCatName val="0"/>
            <c:showSerName val="0"/>
            <c:showPercent val="0"/>
            <c:showBubbleSize val="0"/>
            <c:showLeaderLines val="0"/>
          </c:dLbls>
          <c:cat>
            <c:strRef>
              <c:f>Hoja2!$C$14:$C$21</c:f>
              <c:strCache>
                <c:ptCount val="8"/>
                <c:pt idx="0">
                  <c:v>TEORÍA PEDAGÓGICA</c:v>
                </c:pt>
                <c:pt idx="1">
                  <c:v>OPTATIVO (EDUCACIÓN AMBIENTAL PARA LA SUSTENTABILIDAD)</c:v>
                </c:pt>
                <c:pt idx="2">
                  <c:v>INGLES A2</c:v>
                </c:pt>
                <c:pt idx="3">
                  <c:v>ESTRATEGIA DE TRABAJO DOCENTE</c:v>
                </c:pt>
                <c:pt idx="4">
                  <c:v>EVALUACIÓN PARA EL APRENDIZAJE</c:v>
                </c:pt>
                <c:pt idx="5">
                  <c:v>EDUCACIÓN FÍSICA</c:v>
                </c:pt>
                <c:pt idx="6">
                  <c:v>EDUCACIÓN HISTÓRICA EN EL AULA</c:v>
                </c:pt>
                <c:pt idx="7">
                  <c:v>DESARROLLO DE COMPETENCIAS LINGÜÍSTICAS</c:v>
                </c:pt>
              </c:strCache>
            </c:strRef>
          </c:cat>
          <c:val>
            <c:numRef>
              <c:f>Hoja2!$D$14:$D$21</c:f>
              <c:numCache>
                <c:formatCode>General</c:formatCode>
                <c:ptCount val="8"/>
                <c:pt idx="0">
                  <c:v>30</c:v>
                </c:pt>
                <c:pt idx="1">
                  <c:v>7</c:v>
                </c:pt>
                <c:pt idx="2">
                  <c:v>29</c:v>
                </c:pt>
                <c:pt idx="3">
                  <c:v>24</c:v>
                </c:pt>
                <c:pt idx="4">
                  <c:v>71</c:v>
                </c:pt>
                <c:pt idx="5">
                  <c:v>34</c:v>
                </c:pt>
                <c:pt idx="6">
                  <c:v>34</c:v>
                </c:pt>
                <c:pt idx="7">
                  <c:v>0</c:v>
                </c:pt>
              </c:numCache>
            </c:numRef>
          </c:val>
          <c:smooth val="0"/>
        </c:ser>
        <c:ser>
          <c:idx val="1"/>
          <c:order val="1"/>
          <c:tx>
            <c:strRef>
              <c:f>Hoja2!$E$13</c:f>
              <c:strCache>
                <c:ptCount val="1"/>
                <c:pt idx="0">
                  <c:v>2015-2016</c:v>
                </c:pt>
              </c:strCache>
            </c:strRef>
          </c:tx>
          <c:dLbls>
            <c:txPr>
              <a:bodyPr/>
              <a:lstStyle/>
              <a:p>
                <a:pPr>
                  <a:defRPr sz="2400"/>
                </a:pPr>
                <a:endParaRPr lang="es-ES"/>
              </a:p>
            </c:txPr>
            <c:showLegendKey val="0"/>
            <c:showVal val="1"/>
            <c:showCatName val="0"/>
            <c:showSerName val="0"/>
            <c:showPercent val="0"/>
            <c:showBubbleSize val="0"/>
            <c:showLeaderLines val="0"/>
          </c:dLbls>
          <c:cat>
            <c:strRef>
              <c:f>Hoja2!$C$14:$C$21</c:f>
              <c:strCache>
                <c:ptCount val="8"/>
                <c:pt idx="0">
                  <c:v>TEORÍA PEDAGÓGICA</c:v>
                </c:pt>
                <c:pt idx="1">
                  <c:v>OPTATIVO (EDUCACIÓN AMBIENTAL PARA LA SUSTENTABILIDAD)</c:v>
                </c:pt>
                <c:pt idx="2">
                  <c:v>INGLES A2</c:v>
                </c:pt>
                <c:pt idx="3">
                  <c:v>ESTRATEGIA DE TRABAJO DOCENTE</c:v>
                </c:pt>
                <c:pt idx="4">
                  <c:v>EVALUACIÓN PARA EL APRENDIZAJE</c:v>
                </c:pt>
                <c:pt idx="5">
                  <c:v>EDUCACIÓN FÍSICA</c:v>
                </c:pt>
                <c:pt idx="6">
                  <c:v>EDUCACIÓN HISTÓRICA EN EL AULA</c:v>
                </c:pt>
                <c:pt idx="7">
                  <c:v>DESARROLLO DE COMPETENCIAS LINGÜÍSTICAS</c:v>
                </c:pt>
              </c:strCache>
            </c:strRef>
          </c:cat>
          <c:val>
            <c:numRef>
              <c:f>Hoja2!$E$14:$E$21</c:f>
              <c:numCache>
                <c:formatCode>General</c:formatCode>
                <c:ptCount val="8"/>
                <c:pt idx="0">
                  <c:v>12</c:v>
                </c:pt>
                <c:pt idx="1">
                  <c:v>7</c:v>
                </c:pt>
                <c:pt idx="2">
                  <c:v>7</c:v>
                </c:pt>
                <c:pt idx="3">
                  <c:v>14</c:v>
                </c:pt>
                <c:pt idx="4">
                  <c:v>9</c:v>
                </c:pt>
                <c:pt idx="5">
                  <c:v>9</c:v>
                </c:pt>
                <c:pt idx="6">
                  <c:v>9</c:v>
                </c:pt>
                <c:pt idx="7">
                  <c:v>0</c:v>
                </c:pt>
              </c:numCache>
            </c:numRef>
          </c:val>
          <c:smooth val="0"/>
        </c:ser>
        <c:dLbls>
          <c:showLegendKey val="0"/>
          <c:showVal val="1"/>
          <c:showCatName val="0"/>
          <c:showSerName val="0"/>
          <c:showPercent val="0"/>
          <c:showBubbleSize val="0"/>
        </c:dLbls>
        <c:axId val="42300928"/>
        <c:axId val="42302464"/>
        <c:axId val="23345792"/>
      </c:line3DChart>
      <c:catAx>
        <c:axId val="42300928"/>
        <c:scaling>
          <c:orientation val="minMax"/>
        </c:scaling>
        <c:delete val="0"/>
        <c:axPos val="b"/>
        <c:majorTickMark val="none"/>
        <c:minorTickMark val="none"/>
        <c:tickLblPos val="nextTo"/>
        <c:crossAx val="42302464"/>
        <c:crosses val="autoZero"/>
        <c:auto val="1"/>
        <c:lblAlgn val="ctr"/>
        <c:lblOffset val="100"/>
        <c:noMultiLvlLbl val="0"/>
      </c:catAx>
      <c:valAx>
        <c:axId val="42302464"/>
        <c:scaling>
          <c:orientation val="minMax"/>
        </c:scaling>
        <c:delete val="1"/>
        <c:axPos val="l"/>
        <c:numFmt formatCode="General" sourceLinked="1"/>
        <c:majorTickMark val="none"/>
        <c:minorTickMark val="none"/>
        <c:tickLblPos val="nextTo"/>
        <c:crossAx val="42300928"/>
        <c:crosses val="autoZero"/>
        <c:crossBetween val="between"/>
      </c:valAx>
      <c:serAx>
        <c:axId val="23345792"/>
        <c:scaling>
          <c:orientation val="minMax"/>
        </c:scaling>
        <c:delete val="1"/>
        <c:axPos val="b"/>
        <c:majorTickMark val="none"/>
        <c:minorTickMark val="none"/>
        <c:tickLblPos val="nextTo"/>
        <c:crossAx val="42302464"/>
        <c:crosses val="autoZero"/>
      </c:serAx>
    </c:plotArea>
    <c:legend>
      <c:legendPos val="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perspective val="30"/>
    </c:view3D>
    <c:floor>
      <c:thickness val="0"/>
    </c:floor>
    <c:sideWall>
      <c:thickness val="0"/>
    </c:sideWall>
    <c:backWall>
      <c:thickness val="0"/>
    </c:backWall>
    <c:plotArea>
      <c:layout/>
      <c:line3DChart>
        <c:grouping val="standard"/>
        <c:varyColors val="0"/>
        <c:ser>
          <c:idx val="0"/>
          <c:order val="0"/>
          <c:tx>
            <c:strRef>
              <c:f>Hoja2!$D$25</c:f>
              <c:strCache>
                <c:ptCount val="1"/>
                <c:pt idx="0">
                  <c:v>2014-2015</c:v>
                </c:pt>
              </c:strCache>
            </c:strRef>
          </c:tx>
          <c:dLbls>
            <c:txPr>
              <a:bodyPr/>
              <a:lstStyle/>
              <a:p>
                <a:pPr>
                  <a:defRPr sz="1050" b="1" i="1"/>
                </a:pPr>
                <a:endParaRPr lang="es-ES"/>
              </a:p>
            </c:txPr>
            <c:showLegendKey val="0"/>
            <c:showVal val="1"/>
            <c:showCatName val="0"/>
            <c:showSerName val="0"/>
            <c:showPercent val="0"/>
            <c:showBubbleSize val="0"/>
            <c:showLeaderLines val="0"/>
          </c:dLbls>
          <c:cat>
            <c:strRef>
              <c:f>Hoja2!$C$26:$C$31</c:f>
              <c:strCache>
                <c:ptCount val="6"/>
                <c:pt idx="0">
                  <c:v>PROYECTOS DE INTERVENCIÓN SOCIOEDUCATIVA</c:v>
                </c:pt>
                <c:pt idx="1">
                  <c:v>FILOSOFIA DE LA EDUCACIÓN</c:v>
                </c:pt>
                <c:pt idx="2">
                  <c:v>INGLÉS B1</c:v>
                </c:pt>
                <c:pt idx="3">
                  <c:v>DIAGNÓSTICO E INTERVENCIÓN SOCIOEDUCATIVA</c:v>
                </c:pt>
                <c:pt idx="4">
                  <c:v>EL NIÑO COMO SUJETO SOCIAL</c:v>
                </c:pt>
                <c:pt idx="5">
                  <c:v>EDUCACIÓN ARTÍSTICA (ARTES VISUALES Y TEATRO)</c:v>
                </c:pt>
              </c:strCache>
            </c:strRef>
          </c:cat>
          <c:val>
            <c:numRef>
              <c:f>Hoja2!$D$26:$D$31</c:f>
              <c:numCache>
                <c:formatCode>General</c:formatCode>
                <c:ptCount val="6"/>
                <c:pt idx="0">
                  <c:v>3</c:v>
                </c:pt>
                <c:pt idx="1">
                  <c:v>35</c:v>
                </c:pt>
                <c:pt idx="2">
                  <c:v>11</c:v>
                </c:pt>
                <c:pt idx="3">
                  <c:v>16</c:v>
                </c:pt>
                <c:pt idx="4">
                  <c:v>42</c:v>
                </c:pt>
                <c:pt idx="5">
                  <c:v>6</c:v>
                </c:pt>
              </c:numCache>
            </c:numRef>
          </c:val>
          <c:smooth val="0"/>
        </c:ser>
        <c:ser>
          <c:idx val="1"/>
          <c:order val="1"/>
          <c:tx>
            <c:strRef>
              <c:f>Hoja2!$E$25</c:f>
              <c:strCache>
                <c:ptCount val="1"/>
                <c:pt idx="0">
                  <c:v>2015-2016</c:v>
                </c:pt>
              </c:strCache>
            </c:strRef>
          </c:tx>
          <c:dLbls>
            <c:txPr>
              <a:bodyPr/>
              <a:lstStyle/>
              <a:p>
                <a:pPr>
                  <a:defRPr sz="2000" b="1"/>
                </a:pPr>
                <a:endParaRPr lang="es-ES"/>
              </a:p>
            </c:txPr>
            <c:showLegendKey val="0"/>
            <c:showVal val="1"/>
            <c:showCatName val="0"/>
            <c:showSerName val="0"/>
            <c:showPercent val="0"/>
            <c:showBubbleSize val="0"/>
            <c:showLeaderLines val="0"/>
          </c:dLbls>
          <c:cat>
            <c:strRef>
              <c:f>Hoja2!$C$26:$C$31</c:f>
              <c:strCache>
                <c:ptCount val="6"/>
                <c:pt idx="0">
                  <c:v>PROYECTOS DE INTERVENCIÓN SOCIOEDUCATIVA</c:v>
                </c:pt>
                <c:pt idx="1">
                  <c:v>FILOSOFIA DE LA EDUCACIÓN</c:v>
                </c:pt>
                <c:pt idx="2">
                  <c:v>INGLÉS B1</c:v>
                </c:pt>
                <c:pt idx="3">
                  <c:v>DIAGNÓSTICO E INTERVENCIÓN SOCIOEDUCATIVA</c:v>
                </c:pt>
                <c:pt idx="4">
                  <c:v>EL NIÑO COMO SUJETO SOCIAL</c:v>
                </c:pt>
                <c:pt idx="5">
                  <c:v>EDUCACIÓN ARTÍSTICA (ARTES VISUALES Y TEATRO)</c:v>
                </c:pt>
              </c:strCache>
            </c:strRef>
          </c:cat>
          <c:val>
            <c:numRef>
              <c:f>Hoja2!$E$26:$E$31</c:f>
              <c:numCache>
                <c:formatCode>General</c:formatCode>
                <c:ptCount val="6"/>
                <c:pt idx="0">
                  <c:v>2</c:v>
                </c:pt>
                <c:pt idx="1">
                  <c:v>0</c:v>
                </c:pt>
                <c:pt idx="2">
                  <c:v>16</c:v>
                </c:pt>
                <c:pt idx="3">
                  <c:v>2</c:v>
                </c:pt>
                <c:pt idx="4">
                  <c:v>10</c:v>
                </c:pt>
                <c:pt idx="5">
                  <c:v>0</c:v>
                </c:pt>
              </c:numCache>
            </c:numRef>
          </c:val>
          <c:smooth val="0"/>
        </c:ser>
        <c:dLbls>
          <c:showLegendKey val="0"/>
          <c:showVal val="0"/>
          <c:showCatName val="0"/>
          <c:showSerName val="0"/>
          <c:showPercent val="0"/>
          <c:showBubbleSize val="0"/>
        </c:dLbls>
        <c:axId val="60138240"/>
        <c:axId val="60139776"/>
        <c:axId val="24050304"/>
      </c:line3DChart>
      <c:catAx>
        <c:axId val="60138240"/>
        <c:scaling>
          <c:orientation val="minMax"/>
        </c:scaling>
        <c:delete val="0"/>
        <c:axPos val="b"/>
        <c:majorTickMark val="none"/>
        <c:minorTickMark val="none"/>
        <c:tickLblPos val="nextTo"/>
        <c:crossAx val="60139776"/>
        <c:crosses val="autoZero"/>
        <c:auto val="1"/>
        <c:lblAlgn val="ctr"/>
        <c:lblOffset val="100"/>
        <c:noMultiLvlLbl val="0"/>
      </c:catAx>
      <c:valAx>
        <c:axId val="60139776"/>
        <c:scaling>
          <c:orientation val="minMax"/>
        </c:scaling>
        <c:delete val="0"/>
        <c:axPos val="l"/>
        <c:majorGridlines/>
        <c:numFmt formatCode="General" sourceLinked="1"/>
        <c:majorTickMark val="none"/>
        <c:minorTickMark val="none"/>
        <c:tickLblPos val="nextTo"/>
        <c:spPr>
          <a:ln w="9525">
            <a:noFill/>
          </a:ln>
        </c:spPr>
        <c:crossAx val="60138240"/>
        <c:crosses val="autoZero"/>
        <c:crossBetween val="between"/>
      </c:valAx>
      <c:serAx>
        <c:axId val="24050304"/>
        <c:scaling>
          <c:orientation val="minMax"/>
        </c:scaling>
        <c:delete val="1"/>
        <c:axPos val="b"/>
        <c:majorTickMark val="out"/>
        <c:minorTickMark val="none"/>
        <c:tickLblPos val="nextTo"/>
        <c:crossAx val="60139776"/>
        <c:crosses val="autoZero"/>
      </c:serAx>
    </c:plotArea>
    <c:legend>
      <c:legendPos val="b"/>
      <c:layout/>
      <c:overlay val="0"/>
    </c:legend>
    <c:plotVisOnly val="1"/>
    <c:dispBlanksAs val="zero"/>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s-MX" sz="2800" dirty="0" smtClean="0">
                <a:effectLst>
                  <a:outerShdw blurRad="38100" dist="38100" dir="2700000" algn="tl">
                    <a:srgbClr val="000000">
                      <a:alpha val="43137"/>
                    </a:srgbClr>
                  </a:outerShdw>
                </a:effectLst>
              </a:rPr>
              <a:t>Número</a:t>
            </a:r>
            <a:r>
              <a:rPr lang="es-MX" sz="2800" baseline="0" dirty="0" smtClean="0">
                <a:effectLst>
                  <a:outerShdw blurRad="38100" dist="38100" dir="2700000" algn="tl">
                    <a:srgbClr val="000000">
                      <a:alpha val="43137"/>
                    </a:srgbClr>
                  </a:outerShdw>
                </a:effectLst>
              </a:rPr>
              <a:t> de exámenes reprobados por grado</a:t>
            </a:r>
            <a:endParaRPr lang="es-MX" sz="2800" dirty="0">
              <a:effectLst>
                <a:outerShdw blurRad="38100" dist="38100" dir="2700000" algn="tl">
                  <a:srgbClr val="000000">
                    <a:alpha val="43137"/>
                  </a:srgbClr>
                </a:outerShdw>
              </a:effectLst>
            </a:endParaRP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'[INFORME REPROBADAS EN EXAMEN INSTITUCIONAL.xlsx]Hoja1'!$F$25</c:f>
              <c:strCache>
                <c:ptCount val="1"/>
                <c:pt idx="0">
                  <c:v>1°</c:v>
                </c:pt>
              </c:strCache>
            </c:strRef>
          </c:tx>
          <c:invertIfNegative val="0"/>
          <c:dLbls>
            <c:txPr>
              <a:bodyPr/>
              <a:lstStyle/>
              <a:p>
                <a:pPr>
                  <a:defRPr sz="2800">
                    <a:effectLst>
                      <a:outerShdw blurRad="38100" dist="38100" dir="2700000" algn="tl">
                        <a:srgbClr val="000000">
                          <a:alpha val="43137"/>
                        </a:srgbClr>
                      </a:outerShdw>
                    </a:effectLst>
                  </a:defRPr>
                </a:pPr>
                <a:endParaRPr lang="es-ES"/>
              </a:p>
            </c:txPr>
            <c:showLegendKey val="0"/>
            <c:showVal val="1"/>
            <c:showCatName val="0"/>
            <c:showSerName val="0"/>
            <c:showPercent val="0"/>
            <c:showBubbleSize val="0"/>
            <c:showLeaderLines val="0"/>
          </c:dLbls>
          <c:val>
            <c:numRef>
              <c:f>'[INFORME REPROBADAS EN EXAMEN INSTITUCIONAL.xlsx]Hoja1'!$G$25</c:f>
              <c:numCache>
                <c:formatCode>General</c:formatCode>
                <c:ptCount val="1"/>
                <c:pt idx="0">
                  <c:v>1</c:v>
                </c:pt>
              </c:numCache>
            </c:numRef>
          </c:val>
        </c:ser>
        <c:ser>
          <c:idx val="1"/>
          <c:order val="1"/>
          <c:tx>
            <c:strRef>
              <c:f>'[INFORME REPROBADAS EN EXAMEN INSTITUCIONAL.xlsx]Hoja1'!$F$26</c:f>
              <c:strCache>
                <c:ptCount val="1"/>
                <c:pt idx="0">
                  <c:v>2°</c:v>
                </c:pt>
              </c:strCache>
            </c:strRef>
          </c:tx>
          <c:invertIfNegative val="0"/>
          <c:dLbls>
            <c:txPr>
              <a:bodyPr/>
              <a:lstStyle/>
              <a:p>
                <a:pPr>
                  <a:defRPr sz="2800">
                    <a:effectLst>
                      <a:outerShdw blurRad="38100" dist="38100" dir="2700000" algn="tl">
                        <a:srgbClr val="000000">
                          <a:alpha val="43137"/>
                        </a:srgbClr>
                      </a:outerShdw>
                    </a:effectLst>
                  </a:defRPr>
                </a:pPr>
                <a:endParaRPr lang="es-ES"/>
              </a:p>
            </c:txPr>
            <c:showLegendKey val="0"/>
            <c:showVal val="1"/>
            <c:showCatName val="0"/>
            <c:showSerName val="0"/>
            <c:showPercent val="0"/>
            <c:showBubbleSize val="0"/>
            <c:showLeaderLines val="0"/>
          </c:dLbls>
          <c:val>
            <c:numRef>
              <c:f>'[INFORME REPROBADAS EN EXAMEN INSTITUCIONAL.xlsx]Hoja1'!$G$26</c:f>
              <c:numCache>
                <c:formatCode>General</c:formatCode>
                <c:ptCount val="1"/>
                <c:pt idx="0">
                  <c:v>29</c:v>
                </c:pt>
              </c:numCache>
            </c:numRef>
          </c:val>
        </c:ser>
        <c:ser>
          <c:idx val="2"/>
          <c:order val="2"/>
          <c:tx>
            <c:strRef>
              <c:f>'[INFORME REPROBADAS EN EXAMEN INSTITUCIONAL.xlsx]Hoja1'!$F$27</c:f>
              <c:strCache>
                <c:ptCount val="1"/>
                <c:pt idx="0">
                  <c:v>3°</c:v>
                </c:pt>
              </c:strCache>
            </c:strRef>
          </c:tx>
          <c:invertIfNegative val="0"/>
          <c:dLbls>
            <c:txPr>
              <a:bodyPr/>
              <a:lstStyle/>
              <a:p>
                <a:pPr>
                  <a:defRPr sz="2800">
                    <a:effectLst>
                      <a:outerShdw blurRad="38100" dist="38100" dir="2700000" algn="tl">
                        <a:srgbClr val="000000">
                          <a:alpha val="43137"/>
                        </a:srgbClr>
                      </a:outerShdw>
                    </a:effectLst>
                  </a:defRPr>
                </a:pPr>
                <a:endParaRPr lang="es-ES"/>
              </a:p>
            </c:txPr>
            <c:showLegendKey val="0"/>
            <c:showVal val="1"/>
            <c:showCatName val="0"/>
            <c:showSerName val="0"/>
            <c:showPercent val="0"/>
            <c:showBubbleSize val="0"/>
            <c:showLeaderLines val="0"/>
          </c:dLbls>
          <c:val>
            <c:numRef>
              <c:f>'[INFORME REPROBADAS EN EXAMEN INSTITUCIONAL.xlsx]Hoja1'!$G$27</c:f>
              <c:numCache>
                <c:formatCode>General</c:formatCode>
                <c:ptCount val="1"/>
                <c:pt idx="0">
                  <c:v>25</c:v>
                </c:pt>
              </c:numCache>
            </c:numRef>
          </c:val>
        </c:ser>
        <c:dLbls>
          <c:showLegendKey val="0"/>
          <c:showVal val="1"/>
          <c:showCatName val="0"/>
          <c:showSerName val="0"/>
          <c:showPercent val="0"/>
          <c:showBubbleSize val="0"/>
        </c:dLbls>
        <c:gapWidth val="75"/>
        <c:shape val="box"/>
        <c:axId val="65945600"/>
        <c:axId val="65947136"/>
        <c:axId val="0"/>
      </c:bar3DChart>
      <c:catAx>
        <c:axId val="65945600"/>
        <c:scaling>
          <c:orientation val="minMax"/>
        </c:scaling>
        <c:delete val="0"/>
        <c:axPos val="b"/>
        <c:majorTickMark val="none"/>
        <c:minorTickMark val="none"/>
        <c:tickLblPos val="nextTo"/>
        <c:crossAx val="65947136"/>
        <c:crosses val="autoZero"/>
        <c:auto val="1"/>
        <c:lblAlgn val="ctr"/>
        <c:lblOffset val="100"/>
        <c:noMultiLvlLbl val="0"/>
      </c:catAx>
      <c:valAx>
        <c:axId val="65947136"/>
        <c:scaling>
          <c:orientation val="minMax"/>
          <c:max val="56"/>
        </c:scaling>
        <c:delete val="0"/>
        <c:axPos val="l"/>
        <c:majorGridlines/>
        <c:numFmt formatCode="General" sourceLinked="1"/>
        <c:majorTickMark val="none"/>
        <c:minorTickMark val="none"/>
        <c:tickLblPos val="nextTo"/>
        <c:spPr>
          <a:ln w="9525">
            <a:noFill/>
          </a:ln>
        </c:spPr>
        <c:txPr>
          <a:bodyPr/>
          <a:lstStyle/>
          <a:p>
            <a:pPr>
              <a:defRPr sz="2400"/>
            </a:pPr>
            <a:endParaRPr lang="es-ES"/>
          </a:p>
        </c:txPr>
        <c:crossAx val="65945600"/>
        <c:crosses val="autoZero"/>
        <c:crossBetween val="between"/>
      </c:valAx>
    </c:plotArea>
    <c:legend>
      <c:legendPos val="b"/>
      <c:layout/>
      <c:overlay val="0"/>
      <c:txPr>
        <a:bodyPr/>
        <a:lstStyle/>
        <a:p>
          <a:pPr>
            <a:defRPr sz="2400"/>
          </a:pPr>
          <a:endParaRPr lang="es-ES"/>
        </a:p>
      </c:txPr>
    </c:legend>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EE0090DB-9895-4991-AE4D-EF0FAFD68A03}" type="datetimeFigureOut">
              <a:rPr lang="es-MX" smtClean="0"/>
              <a:t>16/03/2016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5AFEA4DE-8A40-4416-AF60-B98156014903}" type="slidenum">
              <a:rPr lang="es-MX" smtClean="0"/>
              <a:t>‹Nº›</a:t>
            </a:fld>
            <a:endParaRPr lang="es-MX"/>
          </a:p>
        </p:txBody>
      </p:sp>
    </p:spTree>
    <p:extLst>
      <p:ext uri="{BB962C8B-B14F-4D97-AF65-F5344CB8AC3E}">
        <p14:creationId xmlns:p14="http://schemas.microsoft.com/office/powerpoint/2010/main" val="282467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E0090DB-9895-4991-AE4D-EF0FAFD68A03}" type="datetimeFigureOut">
              <a:rPr lang="es-MX" smtClean="0"/>
              <a:t>16/03/2016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5AFEA4DE-8A40-4416-AF60-B98156014903}" type="slidenum">
              <a:rPr lang="es-MX" smtClean="0"/>
              <a:t>‹Nº›</a:t>
            </a:fld>
            <a:endParaRPr lang="es-MX"/>
          </a:p>
        </p:txBody>
      </p:sp>
    </p:spTree>
    <p:extLst>
      <p:ext uri="{BB962C8B-B14F-4D97-AF65-F5344CB8AC3E}">
        <p14:creationId xmlns:p14="http://schemas.microsoft.com/office/powerpoint/2010/main" val="2030986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E0090DB-9895-4991-AE4D-EF0FAFD68A03}" type="datetimeFigureOut">
              <a:rPr lang="es-MX" smtClean="0"/>
              <a:t>16/03/2016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5AFEA4DE-8A40-4416-AF60-B98156014903}" type="slidenum">
              <a:rPr lang="es-MX" smtClean="0"/>
              <a:t>‹Nº›</a:t>
            </a:fld>
            <a:endParaRPr lang="es-MX"/>
          </a:p>
        </p:txBody>
      </p:sp>
    </p:spTree>
    <p:extLst>
      <p:ext uri="{BB962C8B-B14F-4D97-AF65-F5344CB8AC3E}">
        <p14:creationId xmlns:p14="http://schemas.microsoft.com/office/powerpoint/2010/main" val="2614719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E0090DB-9895-4991-AE4D-EF0FAFD68A03}" type="datetimeFigureOut">
              <a:rPr lang="es-MX" smtClean="0"/>
              <a:t>16/03/2016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5AFEA4DE-8A40-4416-AF60-B98156014903}" type="slidenum">
              <a:rPr lang="es-MX" smtClean="0"/>
              <a:t>‹Nº›</a:t>
            </a:fld>
            <a:endParaRPr lang="es-MX"/>
          </a:p>
        </p:txBody>
      </p:sp>
    </p:spTree>
    <p:extLst>
      <p:ext uri="{BB962C8B-B14F-4D97-AF65-F5344CB8AC3E}">
        <p14:creationId xmlns:p14="http://schemas.microsoft.com/office/powerpoint/2010/main" val="2395820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E0090DB-9895-4991-AE4D-EF0FAFD68A03}" type="datetimeFigureOut">
              <a:rPr lang="es-MX" smtClean="0"/>
              <a:t>16/03/2016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5AFEA4DE-8A40-4416-AF60-B98156014903}" type="slidenum">
              <a:rPr lang="es-MX" smtClean="0"/>
              <a:t>‹Nº›</a:t>
            </a:fld>
            <a:endParaRPr lang="es-MX"/>
          </a:p>
        </p:txBody>
      </p:sp>
    </p:spTree>
    <p:extLst>
      <p:ext uri="{BB962C8B-B14F-4D97-AF65-F5344CB8AC3E}">
        <p14:creationId xmlns:p14="http://schemas.microsoft.com/office/powerpoint/2010/main" val="1892878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EE0090DB-9895-4991-AE4D-EF0FAFD68A03}" type="datetimeFigureOut">
              <a:rPr lang="es-MX" smtClean="0"/>
              <a:t>16/03/2016</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5AFEA4DE-8A40-4416-AF60-B98156014903}" type="slidenum">
              <a:rPr lang="es-MX" smtClean="0"/>
              <a:t>‹Nº›</a:t>
            </a:fld>
            <a:endParaRPr lang="es-MX"/>
          </a:p>
        </p:txBody>
      </p:sp>
    </p:spTree>
    <p:extLst>
      <p:ext uri="{BB962C8B-B14F-4D97-AF65-F5344CB8AC3E}">
        <p14:creationId xmlns:p14="http://schemas.microsoft.com/office/powerpoint/2010/main" val="1529628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EE0090DB-9895-4991-AE4D-EF0FAFD68A03}" type="datetimeFigureOut">
              <a:rPr lang="es-MX" smtClean="0"/>
              <a:t>16/03/2016</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5AFEA4DE-8A40-4416-AF60-B98156014903}" type="slidenum">
              <a:rPr lang="es-MX" smtClean="0"/>
              <a:t>‹Nº›</a:t>
            </a:fld>
            <a:endParaRPr lang="es-MX"/>
          </a:p>
        </p:txBody>
      </p:sp>
    </p:spTree>
    <p:extLst>
      <p:ext uri="{BB962C8B-B14F-4D97-AF65-F5344CB8AC3E}">
        <p14:creationId xmlns:p14="http://schemas.microsoft.com/office/powerpoint/2010/main" val="3292905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EE0090DB-9895-4991-AE4D-EF0FAFD68A03}" type="datetimeFigureOut">
              <a:rPr lang="es-MX" smtClean="0"/>
              <a:t>16/03/2016</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5AFEA4DE-8A40-4416-AF60-B98156014903}" type="slidenum">
              <a:rPr lang="es-MX" smtClean="0"/>
              <a:t>‹Nº›</a:t>
            </a:fld>
            <a:endParaRPr lang="es-MX"/>
          </a:p>
        </p:txBody>
      </p:sp>
    </p:spTree>
    <p:extLst>
      <p:ext uri="{BB962C8B-B14F-4D97-AF65-F5344CB8AC3E}">
        <p14:creationId xmlns:p14="http://schemas.microsoft.com/office/powerpoint/2010/main" val="1770652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E0090DB-9895-4991-AE4D-EF0FAFD68A03}" type="datetimeFigureOut">
              <a:rPr lang="es-MX" smtClean="0"/>
              <a:t>16/03/2016</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5AFEA4DE-8A40-4416-AF60-B98156014903}" type="slidenum">
              <a:rPr lang="es-MX" smtClean="0"/>
              <a:t>‹Nº›</a:t>
            </a:fld>
            <a:endParaRPr lang="es-MX"/>
          </a:p>
        </p:txBody>
      </p:sp>
    </p:spTree>
    <p:extLst>
      <p:ext uri="{BB962C8B-B14F-4D97-AF65-F5344CB8AC3E}">
        <p14:creationId xmlns:p14="http://schemas.microsoft.com/office/powerpoint/2010/main" val="3357002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0090DB-9895-4991-AE4D-EF0FAFD68A03}" type="datetimeFigureOut">
              <a:rPr lang="es-MX" smtClean="0"/>
              <a:t>16/03/2016</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5AFEA4DE-8A40-4416-AF60-B98156014903}" type="slidenum">
              <a:rPr lang="es-MX" smtClean="0"/>
              <a:t>‹Nº›</a:t>
            </a:fld>
            <a:endParaRPr lang="es-MX"/>
          </a:p>
        </p:txBody>
      </p:sp>
    </p:spTree>
    <p:extLst>
      <p:ext uri="{BB962C8B-B14F-4D97-AF65-F5344CB8AC3E}">
        <p14:creationId xmlns:p14="http://schemas.microsoft.com/office/powerpoint/2010/main" val="3025679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0090DB-9895-4991-AE4D-EF0FAFD68A03}" type="datetimeFigureOut">
              <a:rPr lang="es-MX" smtClean="0"/>
              <a:t>16/03/2016</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5AFEA4DE-8A40-4416-AF60-B98156014903}" type="slidenum">
              <a:rPr lang="es-MX" smtClean="0"/>
              <a:t>‹Nº›</a:t>
            </a:fld>
            <a:endParaRPr lang="es-MX"/>
          </a:p>
        </p:txBody>
      </p:sp>
    </p:spTree>
    <p:extLst>
      <p:ext uri="{BB962C8B-B14F-4D97-AF65-F5344CB8AC3E}">
        <p14:creationId xmlns:p14="http://schemas.microsoft.com/office/powerpoint/2010/main" val="4233872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0090DB-9895-4991-AE4D-EF0FAFD68A03}" type="datetimeFigureOut">
              <a:rPr lang="es-MX" smtClean="0"/>
              <a:t>16/03/2016</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FEA4DE-8A40-4416-AF60-B98156014903}" type="slidenum">
              <a:rPr lang="es-MX" smtClean="0"/>
              <a:t>‹Nº›</a:t>
            </a:fld>
            <a:endParaRPr lang="es-MX"/>
          </a:p>
        </p:txBody>
      </p:sp>
    </p:spTree>
    <p:extLst>
      <p:ext uri="{BB962C8B-B14F-4D97-AF65-F5344CB8AC3E}">
        <p14:creationId xmlns:p14="http://schemas.microsoft.com/office/powerpoint/2010/main" val="3688493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MX" dirty="0" smtClean="0"/>
              <a:t>Seguimiento del plan de acción de Evaluación</a:t>
            </a:r>
            <a:endParaRPr lang="es-MX" dirty="0"/>
          </a:p>
        </p:txBody>
      </p:sp>
      <p:sp>
        <p:nvSpPr>
          <p:cNvPr id="3" name="2 Subtítulo"/>
          <p:cNvSpPr>
            <a:spLocks noGrp="1"/>
          </p:cNvSpPr>
          <p:nvPr>
            <p:ph type="subTitle" idx="1"/>
          </p:nvPr>
        </p:nvSpPr>
        <p:spPr/>
        <p:txBody>
          <a:bodyPr/>
          <a:lstStyle/>
          <a:p>
            <a:r>
              <a:rPr lang="es-MX" dirty="0"/>
              <a:t>Marzo </a:t>
            </a:r>
            <a:r>
              <a:rPr lang="es-MX" dirty="0" smtClean="0"/>
              <a:t>2016 </a:t>
            </a:r>
            <a:endParaRPr lang="es-MX" dirty="0"/>
          </a:p>
        </p:txBody>
      </p:sp>
    </p:spTree>
    <p:extLst>
      <p:ext uri="{BB962C8B-B14F-4D97-AF65-F5344CB8AC3E}">
        <p14:creationId xmlns:p14="http://schemas.microsoft.com/office/powerpoint/2010/main" val="3804869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MX" sz="3200" dirty="0" smtClean="0"/>
              <a:t>GONZÁLEZ CANO MARIELA DENIS</a:t>
            </a:r>
            <a:br>
              <a:rPr lang="es-MX" sz="3200" dirty="0" smtClean="0"/>
            </a:br>
            <a:r>
              <a:rPr lang="es-MX" sz="3200" b="1" i="1" dirty="0" smtClean="0"/>
              <a:t>2°B</a:t>
            </a:r>
            <a:r>
              <a:rPr lang="es-MX" sz="3200" dirty="0" smtClean="0"/>
              <a:t> </a:t>
            </a:r>
            <a:endParaRPr lang="es-MX" sz="3200" dirty="0"/>
          </a:p>
        </p:txBody>
      </p:sp>
      <p:sp>
        <p:nvSpPr>
          <p:cNvPr id="3" name="2 Marcador de contenido"/>
          <p:cNvSpPr>
            <a:spLocks noGrp="1"/>
          </p:cNvSpPr>
          <p:nvPr>
            <p:ph idx="1"/>
          </p:nvPr>
        </p:nvSpPr>
        <p:spPr/>
        <p:txBody>
          <a:bodyPr/>
          <a:lstStyle/>
          <a:p>
            <a:r>
              <a:rPr lang="es-MX" dirty="0" smtClean="0"/>
              <a:t>Primer evaluación</a:t>
            </a:r>
          </a:p>
          <a:p>
            <a:endParaRPr lang="es-MX" dirty="0"/>
          </a:p>
          <a:p>
            <a:endParaRPr lang="es-MX" dirty="0" smtClean="0"/>
          </a:p>
          <a:p>
            <a:endParaRPr lang="es-MX" dirty="0"/>
          </a:p>
          <a:p>
            <a:endParaRPr lang="es-MX" dirty="0" smtClean="0"/>
          </a:p>
          <a:p>
            <a:r>
              <a:rPr lang="es-MX" dirty="0"/>
              <a:t>Semestre </a:t>
            </a:r>
            <a:r>
              <a:rPr lang="es-MX" dirty="0" smtClean="0"/>
              <a:t>anterior</a:t>
            </a:r>
          </a:p>
          <a:p>
            <a:pPr marL="0" indent="0">
              <a:buNone/>
            </a:pPr>
            <a:endParaRPr lang="es-MX" dirty="0" smtClean="0"/>
          </a:p>
          <a:p>
            <a:endParaRPr lang="es-MX" dirty="0"/>
          </a:p>
          <a:p>
            <a:endParaRPr lang="es-MX" dirty="0" smtClean="0"/>
          </a:p>
          <a:p>
            <a:endParaRPr lang="es-MX" dirty="0"/>
          </a:p>
          <a:p>
            <a:endParaRPr lang="es-MX" dirty="0" smtClean="0"/>
          </a:p>
          <a:p>
            <a:endParaRPr lang="es-MX" dirty="0" smtClean="0"/>
          </a:p>
          <a:p>
            <a:endParaRPr lang="es-MX" dirty="0"/>
          </a:p>
        </p:txBody>
      </p:sp>
      <p:graphicFrame>
        <p:nvGraphicFramePr>
          <p:cNvPr id="4" name="3 Tabla"/>
          <p:cNvGraphicFramePr>
            <a:graphicFrameLocks noGrp="1"/>
          </p:cNvGraphicFramePr>
          <p:nvPr>
            <p:extLst>
              <p:ext uri="{D42A27DB-BD31-4B8C-83A1-F6EECF244321}">
                <p14:modId xmlns:p14="http://schemas.microsoft.com/office/powerpoint/2010/main" val="1271879497"/>
              </p:ext>
            </p:extLst>
          </p:nvPr>
        </p:nvGraphicFramePr>
        <p:xfrm>
          <a:off x="457200" y="2564904"/>
          <a:ext cx="8229600" cy="1425092"/>
        </p:xfrm>
        <a:graphic>
          <a:graphicData uri="http://schemas.openxmlformats.org/drawingml/2006/table">
            <a:tbl>
              <a:tblPr>
                <a:tableStyleId>{5C22544A-7EE6-4342-B048-85BDC9FD1C3A}</a:tableStyleId>
              </a:tblPr>
              <a:tblGrid>
                <a:gridCol w="1899138"/>
                <a:gridCol w="6330462"/>
              </a:tblGrid>
              <a:tr h="684076">
                <a:tc>
                  <a:txBody>
                    <a:bodyPr/>
                    <a:lstStyle/>
                    <a:p>
                      <a:pPr algn="ctr" fontAlgn="b"/>
                      <a:r>
                        <a:rPr lang="es-MX" sz="2400" u="none" strike="noStrike" dirty="0">
                          <a:effectLst/>
                        </a:rPr>
                        <a:t>3.5</a:t>
                      </a:r>
                      <a:endParaRPr lang="es-MX" sz="2400" b="0" i="0" u="none" strike="noStrike" dirty="0">
                        <a:solidFill>
                          <a:srgbClr val="000000"/>
                        </a:solidFill>
                        <a:effectLst/>
                        <a:latin typeface="Verdana"/>
                      </a:endParaRPr>
                    </a:p>
                  </a:txBody>
                  <a:tcPr marL="9496" marR="9496" marT="9496" marB="0" anchor="ctr"/>
                </a:tc>
                <a:tc>
                  <a:txBody>
                    <a:bodyPr/>
                    <a:lstStyle/>
                    <a:p>
                      <a:pPr algn="l" fontAlgn="b"/>
                      <a:r>
                        <a:rPr lang="es-MX" sz="2400" u="none" strike="noStrike" dirty="0">
                          <a:effectLst/>
                        </a:rPr>
                        <a:t>OPTATIVO (EDUCACIÓN AMBIENTAL PARA LA SUSTENTABILIDAD)</a:t>
                      </a:r>
                      <a:endParaRPr lang="es-MX" sz="2400" b="0" i="0" u="none" strike="noStrike" dirty="0">
                        <a:solidFill>
                          <a:srgbClr val="000000"/>
                        </a:solidFill>
                        <a:effectLst/>
                        <a:latin typeface="Verdana"/>
                      </a:endParaRPr>
                    </a:p>
                  </a:txBody>
                  <a:tcPr marL="9496" marR="9496" marT="9496" marB="0" anchor="ctr"/>
                </a:tc>
              </a:tr>
              <a:tr h="684076">
                <a:tc>
                  <a:txBody>
                    <a:bodyPr/>
                    <a:lstStyle/>
                    <a:p>
                      <a:pPr algn="ctr" fontAlgn="b"/>
                      <a:r>
                        <a:rPr lang="es-MX" sz="2400" u="none" strike="noStrike">
                          <a:effectLst/>
                        </a:rPr>
                        <a:t>4.5</a:t>
                      </a:r>
                      <a:endParaRPr lang="es-MX" sz="2400" b="0" i="0" u="none" strike="noStrike">
                        <a:solidFill>
                          <a:srgbClr val="000000"/>
                        </a:solidFill>
                        <a:effectLst/>
                        <a:latin typeface="Verdana"/>
                      </a:endParaRPr>
                    </a:p>
                  </a:txBody>
                  <a:tcPr marL="9496" marR="9496" marT="9496" marB="0" anchor="ctr"/>
                </a:tc>
                <a:tc>
                  <a:txBody>
                    <a:bodyPr/>
                    <a:lstStyle/>
                    <a:p>
                      <a:pPr algn="l" fontAlgn="b"/>
                      <a:r>
                        <a:rPr lang="es-MX" sz="2400" u="none" strike="noStrike" dirty="0">
                          <a:effectLst/>
                        </a:rPr>
                        <a:t>INGLÉS A2</a:t>
                      </a:r>
                      <a:endParaRPr lang="es-MX" sz="2400" b="0" i="0" u="none" strike="noStrike" dirty="0">
                        <a:solidFill>
                          <a:srgbClr val="000000"/>
                        </a:solidFill>
                        <a:effectLst/>
                        <a:latin typeface="Verdana"/>
                      </a:endParaRPr>
                    </a:p>
                  </a:txBody>
                  <a:tcPr marL="9496" marR="9496" marT="9496" marB="0" anchor="ctr"/>
                </a:tc>
              </a:tr>
            </a:tbl>
          </a:graphicData>
        </a:graphic>
      </p:graphicFrame>
      <p:pic>
        <p:nvPicPr>
          <p:cNvPr id="7" name="6 Imagen"/>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695" t="43135" r="9661" b="41661"/>
          <a:stretch/>
        </p:blipFill>
        <p:spPr>
          <a:xfrm>
            <a:off x="683568" y="5198924"/>
            <a:ext cx="8188577" cy="1182404"/>
          </a:xfrm>
          <a:prstGeom prst="rect">
            <a:avLst/>
          </a:prstGeom>
        </p:spPr>
      </p:pic>
    </p:spTree>
    <p:extLst>
      <p:ext uri="{BB962C8B-B14F-4D97-AF65-F5344CB8AC3E}">
        <p14:creationId xmlns:p14="http://schemas.microsoft.com/office/powerpoint/2010/main" val="14951373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HERNÁNDEZ MEDRANO FANNY</a:t>
            </a:r>
            <a:br>
              <a:rPr lang="es-MX" dirty="0" smtClean="0"/>
            </a:br>
            <a:r>
              <a:rPr lang="es-MX" b="1" i="1" dirty="0" smtClean="0"/>
              <a:t>2°B </a:t>
            </a:r>
            <a:r>
              <a:rPr lang="es-MX" dirty="0" smtClean="0"/>
              <a:t> </a:t>
            </a:r>
            <a:endParaRPr lang="es-MX" dirty="0"/>
          </a:p>
        </p:txBody>
      </p:sp>
      <p:sp>
        <p:nvSpPr>
          <p:cNvPr id="3" name="2 Marcador de contenido"/>
          <p:cNvSpPr>
            <a:spLocks noGrp="1"/>
          </p:cNvSpPr>
          <p:nvPr>
            <p:ph idx="1"/>
          </p:nvPr>
        </p:nvSpPr>
        <p:spPr/>
        <p:txBody>
          <a:bodyPr/>
          <a:lstStyle/>
          <a:p>
            <a:r>
              <a:rPr lang="es-MX" dirty="0" smtClean="0"/>
              <a:t>Primer evaluación</a:t>
            </a:r>
          </a:p>
          <a:p>
            <a:endParaRPr lang="es-MX" dirty="0"/>
          </a:p>
          <a:p>
            <a:endParaRPr lang="es-MX" dirty="0" smtClean="0"/>
          </a:p>
          <a:p>
            <a:endParaRPr lang="es-MX" dirty="0"/>
          </a:p>
          <a:p>
            <a:endParaRPr lang="es-MX" dirty="0" smtClean="0"/>
          </a:p>
          <a:p>
            <a:r>
              <a:rPr lang="es-MX" dirty="0"/>
              <a:t>Semestre </a:t>
            </a:r>
            <a:r>
              <a:rPr lang="es-MX" dirty="0" smtClean="0"/>
              <a:t>anterior</a:t>
            </a:r>
          </a:p>
          <a:p>
            <a:endParaRPr lang="es-MX" dirty="0"/>
          </a:p>
        </p:txBody>
      </p:sp>
      <p:graphicFrame>
        <p:nvGraphicFramePr>
          <p:cNvPr id="4" name="3 Tabla"/>
          <p:cNvGraphicFramePr>
            <a:graphicFrameLocks noGrp="1"/>
          </p:cNvGraphicFramePr>
          <p:nvPr>
            <p:extLst>
              <p:ext uri="{D42A27DB-BD31-4B8C-83A1-F6EECF244321}">
                <p14:modId xmlns:p14="http://schemas.microsoft.com/office/powerpoint/2010/main" val="1916507216"/>
              </p:ext>
            </p:extLst>
          </p:nvPr>
        </p:nvGraphicFramePr>
        <p:xfrm>
          <a:off x="457200" y="2420888"/>
          <a:ext cx="8229600" cy="1584176"/>
        </p:xfrm>
        <a:graphic>
          <a:graphicData uri="http://schemas.openxmlformats.org/drawingml/2006/table">
            <a:tbl>
              <a:tblPr>
                <a:tableStyleId>{5C22544A-7EE6-4342-B048-85BDC9FD1C3A}</a:tableStyleId>
              </a:tblPr>
              <a:tblGrid>
                <a:gridCol w="1899138"/>
                <a:gridCol w="6330462"/>
              </a:tblGrid>
              <a:tr h="792088">
                <a:tc>
                  <a:txBody>
                    <a:bodyPr/>
                    <a:lstStyle/>
                    <a:p>
                      <a:pPr algn="ctr" fontAlgn="b"/>
                      <a:r>
                        <a:rPr lang="es-MX" sz="2800" u="none" strike="noStrike" dirty="0">
                          <a:effectLst/>
                        </a:rPr>
                        <a:t>4.5</a:t>
                      </a:r>
                      <a:endParaRPr lang="es-MX" sz="2800" b="0" i="0" u="none" strike="noStrike" dirty="0">
                        <a:solidFill>
                          <a:srgbClr val="000000"/>
                        </a:solidFill>
                        <a:effectLst/>
                        <a:latin typeface="Verdana"/>
                      </a:endParaRPr>
                    </a:p>
                  </a:txBody>
                  <a:tcPr marL="9496" marR="9496" marT="9496" marB="0" anchor="ctr"/>
                </a:tc>
                <a:tc>
                  <a:txBody>
                    <a:bodyPr/>
                    <a:lstStyle/>
                    <a:p>
                      <a:pPr algn="l" fontAlgn="b"/>
                      <a:r>
                        <a:rPr lang="es-MX" sz="2800" u="none" strike="noStrike" dirty="0">
                          <a:effectLst/>
                        </a:rPr>
                        <a:t>INGLÉS A2</a:t>
                      </a:r>
                      <a:endParaRPr lang="es-MX" sz="2800" b="0" i="0" u="none" strike="noStrike" dirty="0">
                        <a:solidFill>
                          <a:srgbClr val="000000"/>
                        </a:solidFill>
                        <a:effectLst/>
                        <a:latin typeface="Verdana"/>
                      </a:endParaRPr>
                    </a:p>
                  </a:txBody>
                  <a:tcPr marL="9496" marR="9496" marT="9496" marB="0" anchor="ctr"/>
                </a:tc>
              </a:tr>
              <a:tr h="792088">
                <a:tc>
                  <a:txBody>
                    <a:bodyPr/>
                    <a:lstStyle/>
                    <a:p>
                      <a:pPr algn="ctr" fontAlgn="b"/>
                      <a:r>
                        <a:rPr lang="es-MX" sz="2800" u="none" strike="noStrike">
                          <a:effectLst/>
                        </a:rPr>
                        <a:t>4.5</a:t>
                      </a:r>
                      <a:endParaRPr lang="es-MX" sz="2800" b="0" i="0" u="none" strike="noStrike">
                        <a:solidFill>
                          <a:srgbClr val="000000"/>
                        </a:solidFill>
                        <a:effectLst/>
                        <a:latin typeface="Verdana"/>
                      </a:endParaRPr>
                    </a:p>
                  </a:txBody>
                  <a:tcPr marL="9496" marR="9496" marT="9496" marB="0" anchor="ctr"/>
                </a:tc>
                <a:tc>
                  <a:txBody>
                    <a:bodyPr/>
                    <a:lstStyle/>
                    <a:p>
                      <a:pPr algn="l" fontAlgn="b"/>
                      <a:r>
                        <a:rPr lang="es-MX" sz="2800" u="none" strike="noStrike" dirty="0">
                          <a:effectLst/>
                        </a:rPr>
                        <a:t>ESTRATEGIAS DE TRABAJO DOCENTE</a:t>
                      </a:r>
                      <a:endParaRPr lang="es-MX" sz="2800" b="0" i="0" u="none" strike="noStrike" dirty="0">
                        <a:solidFill>
                          <a:srgbClr val="000000"/>
                        </a:solidFill>
                        <a:effectLst/>
                        <a:latin typeface="Verdana"/>
                      </a:endParaRPr>
                    </a:p>
                  </a:txBody>
                  <a:tcPr marL="9496" marR="9496" marT="9496" marB="0" anchor="ctr"/>
                </a:tc>
              </a:tr>
            </a:tbl>
          </a:graphicData>
        </a:graphic>
      </p:graphicFrame>
      <p:pic>
        <p:nvPicPr>
          <p:cNvPr id="5" name="4 Imagen"/>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2034" t="72862" r="9661" b="11707"/>
          <a:stretch/>
        </p:blipFill>
        <p:spPr>
          <a:xfrm>
            <a:off x="899592" y="5313857"/>
            <a:ext cx="7252517" cy="1067471"/>
          </a:xfrm>
          <a:prstGeom prst="rect">
            <a:avLst/>
          </a:prstGeom>
        </p:spPr>
      </p:pic>
    </p:spTree>
    <p:extLst>
      <p:ext uri="{BB962C8B-B14F-4D97-AF65-F5344CB8AC3E}">
        <p14:creationId xmlns:p14="http://schemas.microsoft.com/office/powerpoint/2010/main" val="221895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LÓPEZ DENA ROXANA ARACELY</a:t>
            </a:r>
            <a:br>
              <a:rPr lang="es-MX" dirty="0" smtClean="0"/>
            </a:br>
            <a:r>
              <a:rPr lang="es-MX" b="1" i="1" dirty="0" smtClean="0"/>
              <a:t>2°B</a:t>
            </a:r>
            <a:endParaRPr lang="es-MX" dirty="0"/>
          </a:p>
        </p:txBody>
      </p:sp>
      <p:sp>
        <p:nvSpPr>
          <p:cNvPr id="3" name="2 Marcador de contenido"/>
          <p:cNvSpPr>
            <a:spLocks noGrp="1"/>
          </p:cNvSpPr>
          <p:nvPr>
            <p:ph idx="1"/>
          </p:nvPr>
        </p:nvSpPr>
        <p:spPr/>
        <p:txBody>
          <a:bodyPr/>
          <a:lstStyle/>
          <a:p>
            <a:r>
              <a:rPr lang="es-MX" dirty="0" smtClean="0"/>
              <a:t>Primer evaluación</a:t>
            </a:r>
          </a:p>
          <a:p>
            <a:endParaRPr lang="es-MX" dirty="0"/>
          </a:p>
          <a:p>
            <a:endParaRPr lang="es-MX" dirty="0" smtClean="0"/>
          </a:p>
          <a:p>
            <a:endParaRPr lang="es-MX" dirty="0"/>
          </a:p>
          <a:p>
            <a:r>
              <a:rPr lang="es-MX" dirty="0" smtClean="0"/>
              <a:t>Semestre anterior </a:t>
            </a:r>
          </a:p>
          <a:p>
            <a:endParaRPr lang="es-MX" dirty="0" smtClean="0"/>
          </a:p>
          <a:p>
            <a:endParaRPr lang="es-MX" dirty="0"/>
          </a:p>
        </p:txBody>
      </p:sp>
      <p:graphicFrame>
        <p:nvGraphicFramePr>
          <p:cNvPr id="4" name="3 Tabla"/>
          <p:cNvGraphicFramePr>
            <a:graphicFrameLocks noGrp="1"/>
          </p:cNvGraphicFramePr>
          <p:nvPr>
            <p:extLst>
              <p:ext uri="{D42A27DB-BD31-4B8C-83A1-F6EECF244321}">
                <p14:modId xmlns:p14="http://schemas.microsoft.com/office/powerpoint/2010/main" val="3255873008"/>
              </p:ext>
            </p:extLst>
          </p:nvPr>
        </p:nvGraphicFramePr>
        <p:xfrm>
          <a:off x="457200" y="2420889"/>
          <a:ext cx="8229599" cy="1296143"/>
        </p:xfrm>
        <a:graphic>
          <a:graphicData uri="http://schemas.openxmlformats.org/drawingml/2006/table">
            <a:tbl>
              <a:tblPr>
                <a:tableStyleId>{5C22544A-7EE6-4342-B048-85BDC9FD1C3A}</a:tableStyleId>
              </a:tblPr>
              <a:tblGrid>
                <a:gridCol w="1899138"/>
                <a:gridCol w="6330461"/>
              </a:tblGrid>
              <a:tr h="633482">
                <a:tc>
                  <a:txBody>
                    <a:bodyPr/>
                    <a:lstStyle/>
                    <a:p>
                      <a:pPr algn="ctr" fontAlgn="b"/>
                      <a:r>
                        <a:rPr lang="es-MX" sz="2800" u="none" strike="noStrike">
                          <a:effectLst/>
                        </a:rPr>
                        <a:t>4.66</a:t>
                      </a:r>
                      <a:endParaRPr lang="es-MX" sz="2800" b="0" i="0" u="none" strike="noStrike">
                        <a:solidFill>
                          <a:srgbClr val="000000"/>
                        </a:solidFill>
                        <a:effectLst/>
                        <a:latin typeface="Verdana"/>
                      </a:endParaRPr>
                    </a:p>
                  </a:txBody>
                  <a:tcPr marL="9496" marR="9496" marT="9496" marB="0" anchor="ctr"/>
                </a:tc>
                <a:tc>
                  <a:txBody>
                    <a:bodyPr/>
                    <a:lstStyle/>
                    <a:p>
                      <a:pPr algn="l" fontAlgn="b"/>
                      <a:r>
                        <a:rPr lang="es-MX" sz="2800" u="none" strike="noStrike">
                          <a:effectLst/>
                        </a:rPr>
                        <a:t>TEORÍA PEDAGÓGICA</a:t>
                      </a:r>
                      <a:endParaRPr lang="es-MX" sz="2800" b="0" i="0" u="none" strike="noStrike">
                        <a:solidFill>
                          <a:srgbClr val="000000"/>
                        </a:solidFill>
                        <a:effectLst/>
                        <a:latin typeface="Verdana"/>
                      </a:endParaRPr>
                    </a:p>
                  </a:txBody>
                  <a:tcPr marL="9496" marR="9496" marT="9496" marB="0" anchor="ctr"/>
                </a:tc>
              </a:tr>
              <a:tr h="662661">
                <a:tc>
                  <a:txBody>
                    <a:bodyPr/>
                    <a:lstStyle/>
                    <a:p>
                      <a:pPr algn="ctr" fontAlgn="b"/>
                      <a:r>
                        <a:rPr lang="es-MX" sz="2800" u="none" strike="noStrike">
                          <a:effectLst/>
                        </a:rPr>
                        <a:t>3.66</a:t>
                      </a:r>
                      <a:endParaRPr lang="es-MX" sz="2800" b="0" i="0" u="none" strike="noStrike">
                        <a:solidFill>
                          <a:srgbClr val="000000"/>
                        </a:solidFill>
                        <a:effectLst/>
                        <a:latin typeface="Verdana"/>
                      </a:endParaRPr>
                    </a:p>
                  </a:txBody>
                  <a:tcPr marL="9496" marR="9496" marT="9496" marB="0" anchor="ctr"/>
                </a:tc>
                <a:tc>
                  <a:txBody>
                    <a:bodyPr/>
                    <a:lstStyle/>
                    <a:p>
                      <a:pPr algn="l" fontAlgn="b"/>
                      <a:r>
                        <a:rPr lang="es-MX" sz="2800" u="none" strike="noStrike" dirty="0">
                          <a:effectLst/>
                        </a:rPr>
                        <a:t>EDUCACIÓN HISTÓRICA EN EL AULA</a:t>
                      </a:r>
                      <a:endParaRPr lang="es-MX" sz="2800" b="0" i="0" u="none" strike="noStrike" dirty="0">
                        <a:solidFill>
                          <a:srgbClr val="000000"/>
                        </a:solidFill>
                        <a:effectLst/>
                        <a:latin typeface="Verdana"/>
                      </a:endParaRPr>
                    </a:p>
                  </a:txBody>
                  <a:tcPr marL="9496" marR="9496" marT="9496" marB="0" anchor="ctr"/>
                </a:tc>
              </a:tr>
            </a:tbl>
          </a:graphicData>
        </a:graphic>
      </p:graphicFrame>
      <p:pic>
        <p:nvPicPr>
          <p:cNvPr id="5" name="4 Imagen"/>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1864" t="54708" r="8305" b="28272"/>
          <a:stretch/>
        </p:blipFill>
        <p:spPr>
          <a:xfrm>
            <a:off x="827584" y="4869160"/>
            <a:ext cx="7466275" cy="1188898"/>
          </a:xfrm>
          <a:prstGeom prst="rect">
            <a:avLst/>
          </a:prstGeom>
        </p:spPr>
      </p:pic>
    </p:spTree>
    <p:extLst>
      <p:ext uri="{BB962C8B-B14F-4D97-AF65-F5344CB8AC3E}">
        <p14:creationId xmlns:p14="http://schemas.microsoft.com/office/powerpoint/2010/main" val="4445446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NUÑEZ MARTÍNEZ VANESSA</a:t>
            </a:r>
            <a:br>
              <a:rPr lang="es-MX" dirty="0" smtClean="0"/>
            </a:br>
            <a:r>
              <a:rPr lang="es-MX" b="1" i="1" dirty="0" smtClean="0"/>
              <a:t>2°B</a:t>
            </a:r>
            <a:endParaRPr lang="es-MX" dirty="0"/>
          </a:p>
        </p:txBody>
      </p:sp>
      <p:sp>
        <p:nvSpPr>
          <p:cNvPr id="3" name="2 Marcador de contenido"/>
          <p:cNvSpPr>
            <a:spLocks noGrp="1"/>
          </p:cNvSpPr>
          <p:nvPr>
            <p:ph idx="1"/>
          </p:nvPr>
        </p:nvSpPr>
        <p:spPr/>
        <p:txBody>
          <a:bodyPr/>
          <a:lstStyle/>
          <a:p>
            <a:r>
              <a:rPr lang="es-MX" dirty="0" smtClean="0"/>
              <a:t>Primera Evaluación</a:t>
            </a:r>
          </a:p>
          <a:p>
            <a:endParaRPr lang="es-MX" dirty="0"/>
          </a:p>
          <a:p>
            <a:endParaRPr lang="es-MX" dirty="0" smtClean="0"/>
          </a:p>
          <a:p>
            <a:endParaRPr lang="es-MX" dirty="0"/>
          </a:p>
          <a:p>
            <a:endParaRPr lang="es-MX" dirty="0" smtClean="0"/>
          </a:p>
          <a:p>
            <a:r>
              <a:rPr lang="es-MX" dirty="0"/>
              <a:t>Semestre </a:t>
            </a:r>
            <a:r>
              <a:rPr lang="es-MX" dirty="0" smtClean="0"/>
              <a:t>anterior </a:t>
            </a:r>
            <a:endParaRPr lang="es-MX" dirty="0"/>
          </a:p>
        </p:txBody>
      </p:sp>
      <p:graphicFrame>
        <p:nvGraphicFramePr>
          <p:cNvPr id="4" name="3 Tabla"/>
          <p:cNvGraphicFramePr>
            <a:graphicFrameLocks noGrp="1"/>
          </p:cNvGraphicFramePr>
          <p:nvPr>
            <p:extLst>
              <p:ext uri="{D42A27DB-BD31-4B8C-83A1-F6EECF244321}">
                <p14:modId xmlns:p14="http://schemas.microsoft.com/office/powerpoint/2010/main" val="3123067811"/>
              </p:ext>
            </p:extLst>
          </p:nvPr>
        </p:nvGraphicFramePr>
        <p:xfrm>
          <a:off x="457200" y="2492896"/>
          <a:ext cx="8229599" cy="1941150"/>
        </p:xfrm>
        <a:graphic>
          <a:graphicData uri="http://schemas.openxmlformats.org/drawingml/2006/table">
            <a:tbl>
              <a:tblPr>
                <a:tableStyleId>{5C22544A-7EE6-4342-B048-85BDC9FD1C3A}</a:tableStyleId>
              </a:tblPr>
              <a:tblGrid>
                <a:gridCol w="1899138"/>
                <a:gridCol w="6330461"/>
              </a:tblGrid>
              <a:tr h="600067">
                <a:tc>
                  <a:txBody>
                    <a:bodyPr/>
                    <a:lstStyle/>
                    <a:p>
                      <a:pPr algn="ctr" fontAlgn="b"/>
                      <a:r>
                        <a:rPr lang="es-MX" sz="2400" u="none" strike="noStrike" dirty="0">
                          <a:effectLst/>
                        </a:rPr>
                        <a:t>3</a:t>
                      </a:r>
                      <a:endParaRPr lang="es-MX" sz="2400" b="0" i="0" u="none" strike="noStrike" dirty="0">
                        <a:solidFill>
                          <a:srgbClr val="000000"/>
                        </a:solidFill>
                        <a:effectLst/>
                        <a:latin typeface="Verdana"/>
                      </a:endParaRPr>
                    </a:p>
                  </a:txBody>
                  <a:tcPr marL="9496" marR="9496" marT="9496" marB="0" anchor="ctr"/>
                </a:tc>
                <a:tc>
                  <a:txBody>
                    <a:bodyPr/>
                    <a:lstStyle/>
                    <a:p>
                      <a:pPr algn="l" fontAlgn="b"/>
                      <a:r>
                        <a:rPr lang="es-MX" sz="2400" u="none" strike="noStrike">
                          <a:effectLst/>
                        </a:rPr>
                        <a:t>ESTRATEGIAS DE TRABAJO DOCENTE</a:t>
                      </a:r>
                      <a:endParaRPr lang="es-MX" sz="2400" b="0" i="0" u="none" strike="noStrike">
                        <a:solidFill>
                          <a:srgbClr val="000000"/>
                        </a:solidFill>
                        <a:effectLst/>
                        <a:latin typeface="Verdana"/>
                      </a:endParaRPr>
                    </a:p>
                  </a:txBody>
                  <a:tcPr marL="9496" marR="9496" marT="9496" marB="0" anchor="ctr"/>
                </a:tc>
              </a:tr>
              <a:tr h="600067">
                <a:tc>
                  <a:txBody>
                    <a:bodyPr/>
                    <a:lstStyle/>
                    <a:p>
                      <a:pPr algn="ctr" fontAlgn="b"/>
                      <a:r>
                        <a:rPr lang="es-MX" sz="2400" u="none" strike="noStrike">
                          <a:effectLst/>
                        </a:rPr>
                        <a:t>4.34</a:t>
                      </a:r>
                      <a:endParaRPr lang="es-MX" sz="2400" b="0" i="0" u="none" strike="noStrike">
                        <a:solidFill>
                          <a:srgbClr val="000000"/>
                        </a:solidFill>
                        <a:effectLst/>
                        <a:latin typeface="Verdana"/>
                      </a:endParaRPr>
                    </a:p>
                  </a:txBody>
                  <a:tcPr marL="9496" marR="9496" marT="9496" marB="0" anchor="ctr"/>
                </a:tc>
                <a:tc>
                  <a:txBody>
                    <a:bodyPr/>
                    <a:lstStyle/>
                    <a:p>
                      <a:pPr algn="l" fontAlgn="b"/>
                      <a:r>
                        <a:rPr lang="es-MX" sz="2400" u="none" strike="noStrike">
                          <a:effectLst/>
                        </a:rPr>
                        <a:t>EDUCACIÓN FÍSICA </a:t>
                      </a:r>
                      <a:endParaRPr lang="es-MX" sz="2400" b="0" i="0" u="none" strike="noStrike">
                        <a:solidFill>
                          <a:srgbClr val="000000"/>
                        </a:solidFill>
                        <a:effectLst/>
                        <a:latin typeface="Verdana"/>
                      </a:endParaRPr>
                    </a:p>
                  </a:txBody>
                  <a:tcPr marL="9496" marR="9496" marT="9496" marB="0" anchor="ctr"/>
                </a:tc>
              </a:tr>
              <a:tr h="600067">
                <a:tc>
                  <a:txBody>
                    <a:bodyPr/>
                    <a:lstStyle/>
                    <a:p>
                      <a:pPr algn="ctr" fontAlgn="b"/>
                      <a:r>
                        <a:rPr lang="es-MX" sz="2400" u="none" strike="noStrike">
                          <a:effectLst/>
                        </a:rPr>
                        <a:t>4.55</a:t>
                      </a:r>
                      <a:endParaRPr lang="es-MX" sz="2400" b="0" i="0" u="none" strike="noStrike">
                        <a:solidFill>
                          <a:srgbClr val="000000"/>
                        </a:solidFill>
                        <a:effectLst/>
                        <a:latin typeface="Verdana"/>
                      </a:endParaRPr>
                    </a:p>
                  </a:txBody>
                  <a:tcPr marL="9496" marR="9496" marT="9496" marB="0" anchor="ctr"/>
                </a:tc>
                <a:tc>
                  <a:txBody>
                    <a:bodyPr/>
                    <a:lstStyle/>
                    <a:p>
                      <a:pPr algn="l" fontAlgn="b"/>
                      <a:r>
                        <a:rPr lang="es-MX" sz="2400" u="none" strike="noStrike" dirty="0">
                          <a:effectLst/>
                        </a:rPr>
                        <a:t>OPTATIVO (EDUCACIÓN AMBIENTAL PARA LA SUSTENTABILIDAD)</a:t>
                      </a:r>
                      <a:endParaRPr lang="es-MX" sz="2400" b="0" i="0" u="none" strike="noStrike" dirty="0">
                        <a:solidFill>
                          <a:srgbClr val="000000"/>
                        </a:solidFill>
                        <a:effectLst/>
                        <a:latin typeface="Verdana"/>
                      </a:endParaRPr>
                    </a:p>
                  </a:txBody>
                  <a:tcPr marL="9496" marR="9496" marT="9496" marB="0" anchor="ctr"/>
                </a:tc>
              </a:tr>
            </a:tbl>
          </a:graphicData>
        </a:graphic>
      </p:graphicFrame>
      <p:pic>
        <p:nvPicPr>
          <p:cNvPr id="5" name="4 Imagen"/>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8799" t="54367" r="8067" b="28855"/>
          <a:stretch/>
        </p:blipFill>
        <p:spPr>
          <a:xfrm>
            <a:off x="771098" y="5229200"/>
            <a:ext cx="7601803" cy="1145858"/>
          </a:xfrm>
          <a:prstGeom prst="rect">
            <a:avLst/>
          </a:prstGeom>
        </p:spPr>
      </p:pic>
    </p:spTree>
    <p:extLst>
      <p:ext uri="{BB962C8B-B14F-4D97-AF65-F5344CB8AC3E}">
        <p14:creationId xmlns:p14="http://schemas.microsoft.com/office/powerpoint/2010/main" val="2062644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733176499"/>
              </p:ext>
            </p:extLst>
          </p:nvPr>
        </p:nvGraphicFramePr>
        <p:xfrm>
          <a:off x="457200" y="620686"/>
          <a:ext cx="8229599" cy="5904658"/>
        </p:xfrm>
        <a:graphic>
          <a:graphicData uri="http://schemas.openxmlformats.org/drawingml/2006/table">
            <a:tbl>
              <a:tblPr>
                <a:tableStyleId>{5C22544A-7EE6-4342-B048-85BDC9FD1C3A}</a:tableStyleId>
              </a:tblPr>
              <a:tblGrid>
                <a:gridCol w="3250704"/>
                <a:gridCol w="1440160"/>
                <a:gridCol w="1080120"/>
                <a:gridCol w="1224136"/>
                <a:gridCol w="1234479"/>
              </a:tblGrid>
              <a:tr h="897094">
                <a:tc>
                  <a:txBody>
                    <a:bodyPr/>
                    <a:lstStyle/>
                    <a:p>
                      <a:pPr algn="ctr" fontAlgn="b"/>
                      <a:r>
                        <a:rPr lang="es-MX" sz="2400" b="1" u="none" strike="noStrike" dirty="0">
                          <a:effectLst>
                            <a:outerShdw blurRad="38100" dist="38100" dir="2700000" algn="tl">
                              <a:srgbClr val="000000">
                                <a:alpha val="43137"/>
                              </a:srgbClr>
                            </a:outerShdw>
                          </a:effectLst>
                        </a:rPr>
                        <a:t>CURSOS 3º</a:t>
                      </a:r>
                      <a:endParaRPr lang="es-MX" sz="2400" b="1" i="0" u="none" strike="noStrike" dirty="0">
                        <a:solidFill>
                          <a:srgbClr val="000000"/>
                        </a:solidFill>
                        <a:effectLst>
                          <a:outerShdw blurRad="38100" dist="38100" dir="2700000" algn="tl">
                            <a:srgbClr val="000000">
                              <a:alpha val="43137"/>
                            </a:srgbClr>
                          </a:outerShdw>
                        </a:effectLst>
                        <a:latin typeface="Calibri"/>
                      </a:endParaRPr>
                    </a:p>
                  </a:txBody>
                  <a:tcPr marL="6305" marR="6305" marT="6305" marB="0" anchor="ctr"/>
                </a:tc>
                <a:tc>
                  <a:txBody>
                    <a:bodyPr/>
                    <a:lstStyle/>
                    <a:p>
                      <a:pPr algn="ctr" fontAlgn="b"/>
                      <a:r>
                        <a:rPr lang="es-MX" sz="1800" b="1" u="none" strike="noStrike" dirty="0">
                          <a:effectLst>
                            <a:outerShdw blurRad="38100" dist="38100" dir="2700000" algn="tl">
                              <a:srgbClr val="000000">
                                <a:alpha val="43137"/>
                              </a:srgbClr>
                            </a:outerShdw>
                          </a:effectLst>
                        </a:rPr>
                        <a:t>Ciclo </a:t>
                      </a:r>
                      <a:endParaRPr lang="es-MX" sz="1800" b="1" u="none" strike="noStrike" dirty="0" smtClean="0">
                        <a:effectLst>
                          <a:outerShdw blurRad="38100" dist="38100" dir="2700000" algn="tl">
                            <a:srgbClr val="000000">
                              <a:alpha val="43137"/>
                            </a:srgbClr>
                          </a:outerShdw>
                        </a:effectLst>
                      </a:endParaRPr>
                    </a:p>
                    <a:p>
                      <a:pPr algn="ctr" fontAlgn="b"/>
                      <a:r>
                        <a:rPr lang="es-MX" sz="1800" b="1" u="none" strike="noStrike" dirty="0" smtClean="0">
                          <a:effectLst>
                            <a:outerShdw blurRad="38100" dist="38100" dir="2700000" algn="tl">
                              <a:srgbClr val="000000">
                                <a:alpha val="43137"/>
                              </a:srgbClr>
                            </a:outerShdw>
                          </a:effectLst>
                        </a:rPr>
                        <a:t>2014-2015</a:t>
                      </a:r>
                      <a:endParaRPr lang="es-MX" sz="1800" b="1" i="0" u="none" strike="noStrike" dirty="0">
                        <a:solidFill>
                          <a:srgbClr val="000000"/>
                        </a:solidFill>
                        <a:effectLst>
                          <a:outerShdw blurRad="38100" dist="38100" dir="2700000" algn="tl">
                            <a:srgbClr val="000000">
                              <a:alpha val="43137"/>
                            </a:srgbClr>
                          </a:outerShdw>
                        </a:effectLst>
                        <a:latin typeface="Calibri"/>
                      </a:endParaRPr>
                    </a:p>
                  </a:txBody>
                  <a:tcPr marL="6305" marR="6305" marT="6305" marB="0" anchor="ctr"/>
                </a:tc>
                <a:tc>
                  <a:txBody>
                    <a:bodyPr/>
                    <a:lstStyle/>
                    <a:p>
                      <a:pPr algn="ctr" fontAlgn="b"/>
                      <a:r>
                        <a:rPr lang="es-MX" sz="1800" b="1" u="none" strike="noStrike" dirty="0">
                          <a:effectLst>
                            <a:outerShdw blurRad="38100" dist="38100" dir="2700000" algn="tl">
                              <a:srgbClr val="000000">
                                <a:alpha val="43137"/>
                              </a:srgbClr>
                            </a:outerShdw>
                          </a:effectLst>
                        </a:rPr>
                        <a:t>Porcentaje</a:t>
                      </a:r>
                      <a:endParaRPr lang="es-MX" sz="1800" b="1" i="0" u="none" strike="noStrike" dirty="0">
                        <a:solidFill>
                          <a:srgbClr val="000000"/>
                        </a:solidFill>
                        <a:effectLst>
                          <a:outerShdw blurRad="38100" dist="38100" dir="2700000" algn="tl">
                            <a:srgbClr val="000000">
                              <a:alpha val="43137"/>
                            </a:srgbClr>
                          </a:outerShdw>
                        </a:effectLst>
                        <a:latin typeface="Calibri"/>
                      </a:endParaRPr>
                    </a:p>
                  </a:txBody>
                  <a:tcPr marL="6305" marR="6305" marT="6305" marB="0" anchor="ctr"/>
                </a:tc>
                <a:tc>
                  <a:txBody>
                    <a:bodyPr/>
                    <a:lstStyle/>
                    <a:p>
                      <a:pPr algn="ctr" fontAlgn="b"/>
                      <a:r>
                        <a:rPr lang="es-MX" sz="1800" b="1" u="none" strike="noStrike" dirty="0">
                          <a:effectLst>
                            <a:outerShdw blurRad="38100" dist="38100" dir="2700000" algn="tl">
                              <a:srgbClr val="000000">
                                <a:alpha val="43137"/>
                              </a:srgbClr>
                            </a:outerShdw>
                          </a:effectLst>
                        </a:rPr>
                        <a:t>Ciclo </a:t>
                      </a:r>
                      <a:endParaRPr lang="es-MX" sz="1800" b="1" u="none" strike="noStrike" dirty="0" smtClean="0">
                        <a:effectLst>
                          <a:outerShdw blurRad="38100" dist="38100" dir="2700000" algn="tl">
                            <a:srgbClr val="000000">
                              <a:alpha val="43137"/>
                            </a:srgbClr>
                          </a:outerShdw>
                        </a:effectLst>
                      </a:endParaRPr>
                    </a:p>
                    <a:p>
                      <a:pPr algn="ctr" fontAlgn="b"/>
                      <a:r>
                        <a:rPr lang="es-MX" sz="1800" b="1" u="none" strike="noStrike" dirty="0" smtClean="0">
                          <a:effectLst>
                            <a:outerShdw blurRad="38100" dist="38100" dir="2700000" algn="tl">
                              <a:srgbClr val="000000">
                                <a:alpha val="43137"/>
                              </a:srgbClr>
                            </a:outerShdw>
                          </a:effectLst>
                        </a:rPr>
                        <a:t>2015-2016</a:t>
                      </a:r>
                      <a:endParaRPr lang="es-MX" sz="1800" b="1" i="0" u="none" strike="noStrike" dirty="0">
                        <a:solidFill>
                          <a:srgbClr val="000000"/>
                        </a:solidFill>
                        <a:effectLst>
                          <a:outerShdw blurRad="38100" dist="38100" dir="2700000" algn="tl">
                            <a:srgbClr val="000000">
                              <a:alpha val="43137"/>
                            </a:srgbClr>
                          </a:outerShdw>
                        </a:effectLst>
                        <a:latin typeface="Calibri"/>
                      </a:endParaRPr>
                    </a:p>
                  </a:txBody>
                  <a:tcPr marL="6305" marR="6305" marT="6305" marB="0" anchor="ctr"/>
                </a:tc>
                <a:tc>
                  <a:txBody>
                    <a:bodyPr/>
                    <a:lstStyle/>
                    <a:p>
                      <a:pPr algn="ctr" fontAlgn="b"/>
                      <a:r>
                        <a:rPr lang="es-MX" sz="1800" b="1" u="none" strike="noStrike" dirty="0">
                          <a:effectLst>
                            <a:outerShdw blurRad="38100" dist="38100" dir="2700000" algn="tl">
                              <a:srgbClr val="000000">
                                <a:alpha val="43137"/>
                              </a:srgbClr>
                            </a:outerShdw>
                          </a:effectLst>
                        </a:rPr>
                        <a:t>Porcentaje</a:t>
                      </a:r>
                      <a:endParaRPr lang="es-MX" sz="1800" b="1" i="0" u="none" strike="noStrike" dirty="0">
                        <a:solidFill>
                          <a:srgbClr val="000000"/>
                        </a:solidFill>
                        <a:effectLst>
                          <a:outerShdw blurRad="38100" dist="38100" dir="2700000" algn="tl">
                            <a:srgbClr val="000000">
                              <a:alpha val="43137"/>
                            </a:srgbClr>
                          </a:outerShdw>
                        </a:effectLst>
                        <a:latin typeface="Calibri"/>
                      </a:endParaRPr>
                    </a:p>
                  </a:txBody>
                  <a:tcPr marL="6305" marR="6305" marT="6305" marB="0" anchor="ctr"/>
                </a:tc>
              </a:tr>
              <a:tr h="872177">
                <a:tc>
                  <a:txBody>
                    <a:bodyPr/>
                    <a:lstStyle/>
                    <a:p>
                      <a:pPr algn="l" fontAlgn="b"/>
                      <a:r>
                        <a:rPr lang="es-MX" sz="1800" b="1" u="none" strike="noStrike" dirty="0">
                          <a:effectLst/>
                        </a:rPr>
                        <a:t>No. De alumnas</a:t>
                      </a:r>
                      <a:endParaRPr lang="es-MX" sz="1800" b="1" i="0" u="none" strike="noStrike" dirty="0">
                        <a:solidFill>
                          <a:srgbClr val="000000"/>
                        </a:solidFill>
                        <a:effectLst/>
                        <a:latin typeface="Calibri"/>
                      </a:endParaRPr>
                    </a:p>
                  </a:txBody>
                  <a:tcPr marL="6305" marR="6305" marT="6305" marB="0" anchor="ctr"/>
                </a:tc>
                <a:tc>
                  <a:txBody>
                    <a:bodyPr/>
                    <a:lstStyle/>
                    <a:p>
                      <a:pPr algn="ctr" fontAlgn="b"/>
                      <a:r>
                        <a:rPr lang="es-MX" sz="2000" b="1" u="none" strike="noStrike" dirty="0">
                          <a:effectLst/>
                        </a:rPr>
                        <a:t>62</a:t>
                      </a:r>
                      <a:endParaRPr lang="es-MX" sz="2000" b="1" i="0" u="none" strike="noStrike" dirty="0">
                        <a:solidFill>
                          <a:srgbClr val="000000"/>
                        </a:solidFill>
                        <a:effectLst/>
                        <a:latin typeface="Calibri"/>
                      </a:endParaRPr>
                    </a:p>
                  </a:txBody>
                  <a:tcPr marL="6305" marR="6305" marT="6305" marB="0" anchor="ctr"/>
                </a:tc>
                <a:tc>
                  <a:txBody>
                    <a:bodyPr/>
                    <a:lstStyle/>
                    <a:p>
                      <a:pPr algn="ctr" fontAlgn="b"/>
                      <a:r>
                        <a:rPr lang="es-MX" sz="2000" b="1" u="none" strike="noStrike" dirty="0">
                          <a:effectLst/>
                        </a:rPr>
                        <a:t> </a:t>
                      </a:r>
                      <a:endParaRPr lang="es-MX" sz="2000" b="1" i="0" u="none" strike="noStrike" dirty="0">
                        <a:solidFill>
                          <a:srgbClr val="000000"/>
                        </a:solidFill>
                        <a:effectLst/>
                        <a:latin typeface="Calibri"/>
                      </a:endParaRPr>
                    </a:p>
                  </a:txBody>
                  <a:tcPr marL="6305" marR="6305" marT="6305" marB="0" anchor="ctr"/>
                </a:tc>
                <a:tc>
                  <a:txBody>
                    <a:bodyPr/>
                    <a:lstStyle/>
                    <a:p>
                      <a:pPr algn="ctr" fontAlgn="b"/>
                      <a:r>
                        <a:rPr lang="es-MX" sz="2000" b="1" u="none" strike="noStrike" dirty="0">
                          <a:effectLst/>
                        </a:rPr>
                        <a:t>56</a:t>
                      </a:r>
                      <a:endParaRPr lang="es-MX" sz="2000" b="1" i="0" u="none" strike="noStrike" dirty="0">
                        <a:solidFill>
                          <a:srgbClr val="000000"/>
                        </a:solidFill>
                        <a:effectLst/>
                        <a:latin typeface="Calibri"/>
                      </a:endParaRPr>
                    </a:p>
                  </a:txBody>
                  <a:tcPr marL="6305" marR="6305" marT="6305" marB="0" anchor="ctr"/>
                </a:tc>
                <a:tc>
                  <a:txBody>
                    <a:bodyPr/>
                    <a:lstStyle/>
                    <a:p>
                      <a:pPr algn="ctr" fontAlgn="b"/>
                      <a:r>
                        <a:rPr lang="es-MX" sz="1800" b="1" u="none" strike="noStrike" dirty="0">
                          <a:effectLst/>
                        </a:rPr>
                        <a:t> </a:t>
                      </a:r>
                      <a:endParaRPr lang="es-MX" sz="1800" b="1" i="0" u="none" strike="noStrike" dirty="0">
                        <a:solidFill>
                          <a:srgbClr val="000000"/>
                        </a:solidFill>
                        <a:effectLst/>
                        <a:latin typeface="Calibri"/>
                      </a:endParaRPr>
                    </a:p>
                  </a:txBody>
                  <a:tcPr marL="6305" marR="6305" marT="6305" marB="0" anchor="ctr"/>
                </a:tc>
              </a:tr>
              <a:tr h="687529">
                <a:tc>
                  <a:txBody>
                    <a:bodyPr/>
                    <a:lstStyle/>
                    <a:p>
                      <a:pPr algn="just" fontAlgn="ctr"/>
                      <a:r>
                        <a:rPr lang="es-MX" sz="1800" u="none" strike="noStrike" dirty="0" smtClean="0">
                          <a:effectLst/>
                        </a:rPr>
                        <a:t>Proyectos de intervención socioeducativa</a:t>
                      </a:r>
                      <a:endParaRPr lang="es-MX" sz="1800" b="0" i="0" u="none" strike="noStrike" dirty="0">
                        <a:solidFill>
                          <a:srgbClr val="000000"/>
                        </a:solidFill>
                        <a:effectLst/>
                        <a:latin typeface="Arial"/>
                      </a:endParaRPr>
                    </a:p>
                  </a:txBody>
                  <a:tcPr marL="6305" marR="6305" marT="6305" marB="0" anchor="ctr"/>
                </a:tc>
                <a:tc>
                  <a:txBody>
                    <a:bodyPr/>
                    <a:lstStyle/>
                    <a:p>
                      <a:pPr algn="ctr" fontAlgn="b"/>
                      <a:r>
                        <a:rPr lang="es-MX" sz="1800" u="none" strike="noStrike" dirty="0">
                          <a:effectLst/>
                        </a:rPr>
                        <a:t>2</a:t>
                      </a:r>
                      <a:endParaRPr lang="es-MX" sz="1800" b="0" i="0" u="none" strike="noStrike" dirty="0">
                        <a:solidFill>
                          <a:srgbClr val="000000"/>
                        </a:solidFill>
                        <a:effectLst/>
                        <a:latin typeface="Calibri"/>
                      </a:endParaRPr>
                    </a:p>
                  </a:txBody>
                  <a:tcPr marL="6305" marR="6305" marT="6305" marB="0" anchor="ctr"/>
                </a:tc>
                <a:tc>
                  <a:txBody>
                    <a:bodyPr/>
                    <a:lstStyle/>
                    <a:p>
                      <a:pPr algn="ctr" fontAlgn="b"/>
                      <a:r>
                        <a:rPr lang="es-MX" sz="1800" u="none" strike="noStrike">
                          <a:effectLst/>
                        </a:rPr>
                        <a:t>3</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1</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dirty="0">
                          <a:effectLst/>
                        </a:rPr>
                        <a:t>2</a:t>
                      </a:r>
                      <a:endParaRPr lang="es-MX" sz="1800" b="0" i="0" u="none" strike="noStrike" dirty="0">
                        <a:solidFill>
                          <a:srgbClr val="000000"/>
                        </a:solidFill>
                        <a:effectLst/>
                        <a:latin typeface="Calibri"/>
                      </a:endParaRPr>
                    </a:p>
                  </a:txBody>
                  <a:tcPr marL="6305" marR="6305" marT="6305" marB="0" anchor="ctr"/>
                </a:tc>
              </a:tr>
              <a:tr h="687529">
                <a:tc>
                  <a:txBody>
                    <a:bodyPr/>
                    <a:lstStyle/>
                    <a:p>
                      <a:pPr algn="just" fontAlgn="ctr"/>
                      <a:r>
                        <a:rPr lang="es-MX" sz="1800" u="none" strike="noStrike" dirty="0" smtClean="0">
                          <a:effectLst/>
                        </a:rPr>
                        <a:t>Filosofía de la educación</a:t>
                      </a:r>
                      <a:endParaRPr lang="es-MX" sz="1800" b="0" i="0" u="none" strike="noStrike" dirty="0">
                        <a:solidFill>
                          <a:srgbClr val="000000"/>
                        </a:solidFill>
                        <a:effectLst/>
                        <a:latin typeface="Arial"/>
                      </a:endParaRPr>
                    </a:p>
                  </a:txBody>
                  <a:tcPr marL="6305" marR="6305" marT="6305" marB="0" anchor="ctr"/>
                </a:tc>
                <a:tc>
                  <a:txBody>
                    <a:bodyPr/>
                    <a:lstStyle/>
                    <a:p>
                      <a:pPr algn="ctr" fontAlgn="b"/>
                      <a:r>
                        <a:rPr lang="es-MX" sz="1800" u="none" strike="noStrike">
                          <a:effectLst/>
                        </a:rPr>
                        <a:t>22</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dirty="0">
                          <a:effectLst/>
                        </a:rPr>
                        <a:t>35</a:t>
                      </a:r>
                      <a:endParaRPr lang="es-MX" sz="1800" b="0" i="0" u="none" strike="noStrike" dirty="0">
                        <a:solidFill>
                          <a:srgbClr val="000000"/>
                        </a:solidFill>
                        <a:effectLst/>
                        <a:latin typeface="Calibri"/>
                      </a:endParaRPr>
                    </a:p>
                  </a:txBody>
                  <a:tcPr marL="6305" marR="6305" marT="6305" marB="0" anchor="ctr"/>
                </a:tc>
                <a:tc>
                  <a:txBody>
                    <a:bodyPr/>
                    <a:lstStyle/>
                    <a:p>
                      <a:pPr algn="ctr" fontAlgn="b"/>
                      <a:r>
                        <a:rPr lang="es-MX" sz="1800" u="none" strike="noStrike">
                          <a:effectLst/>
                        </a:rPr>
                        <a:t>0</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dirty="0">
                          <a:effectLst/>
                        </a:rPr>
                        <a:t>0</a:t>
                      </a:r>
                      <a:endParaRPr lang="es-MX" sz="1800" b="0" i="0" u="none" strike="noStrike" dirty="0">
                        <a:solidFill>
                          <a:srgbClr val="000000"/>
                        </a:solidFill>
                        <a:effectLst/>
                        <a:latin typeface="Calibri"/>
                      </a:endParaRPr>
                    </a:p>
                  </a:txBody>
                  <a:tcPr marL="6305" marR="6305" marT="6305" marB="0" anchor="ctr"/>
                </a:tc>
              </a:tr>
              <a:tr h="687529">
                <a:tc>
                  <a:txBody>
                    <a:bodyPr/>
                    <a:lstStyle/>
                    <a:p>
                      <a:pPr algn="just" fontAlgn="ctr"/>
                      <a:r>
                        <a:rPr lang="es-MX" sz="1800" u="none" strike="noStrike" dirty="0" smtClean="0">
                          <a:effectLst/>
                        </a:rPr>
                        <a:t>Inglés b1</a:t>
                      </a:r>
                      <a:endParaRPr lang="es-MX" sz="1800" b="0" i="0" u="none" strike="noStrike" dirty="0">
                        <a:solidFill>
                          <a:srgbClr val="000000"/>
                        </a:solidFill>
                        <a:effectLst/>
                        <a:latin typeface="Arial"/>
                      </a:endParaRPr>
                    </a:p>
                  </a:txBody>
                  <a:tcPr marL="6305" marR="6305" marT="6305" marB="0" anchor="ctr"/>
                </a:tc>
                <a:tc>
                  <a:txBody>
                    <a:bodyPr/>
                    <a:lstStyle/>
                    <a:p>
                      <a:pPr algn="ctr" fontAlgn="b"/>
                      <a:r>
                        <a:rPr lang="es-MX" sz="1800" u="none" strike="noStrike">
                          <a:effectLst/>
                        </a:rPr>
                        <a:t>7</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11</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dirty="0">
                          <a:effectLst/>
                        </a:rPr>
                        <a:t>10</a:t>
                      </a:r>
                      <a:endParaRPr lang="es-MX" sz="1800" b="0" i="0" u="none" strike="noStrike" dirty="0">
                        <a:solidFill>
                          <a:srgbClr val="000000"/>
                        </a:solidFill>
                        <a:effectLst/>
                        <a:latin typeface="Calibri"/>
                      </a:endParaRPr>
                    </a:p>
                  </a:txBody>
                  <a:tcPr marL="6305" marR="6305" marT="6305" marB="0" anchor="ctr"/>
                </a:tc>
                <a:tc>
                  <a:txBody>
                    <a:bodyPr/>
                    <a:lstStyle/>
                    <a:p>
                      <a:pPr algn="ctr" fontAlgn="b"/>
                      <a:r>
                        <a:rPr lang="es-MX" sz="1800" u="none" strike="noStrike" dirty="0">
                          <a:effectLst/>
                        </a:rPr>
                        <a:t>16</a:t>
                      </a:r>
                      <a:endParaRPr lang="es-MX" sz="1800" b="0" i="0" u="none" strike="noStrike" dirty="0">
                        <a:solidFill>
                          <a:srgbClr val="000000"/>
                        </a:solidFill>
                        <a:effectLst/>
                        <a:latin typeface="Calibri"/>
                      </a:endParaRPr>
                    </a:p>
                  </a:txBody>
                  <a:tcPr marL="6305" marR="6305" marT="6305" marB="0" anchor="ctr"/>
                </a:tc>
              </a:tr>
              <a:tr h="687529">
                <a:tc>
                  <a:txBody>
                    <a:bodyPr/>
                    <a:lstStyle/>
                    <a:p>
                      <a:pPr algn="just" fontAlgn="ctr"/>
                      <a:r>
                        <a:rPr lang="es-MX" sz="1800" u="none" strike="noStrike" dirty="0" smtClean="0">
                          <a:effectLst/>
                        </a:rPr>
                        <a:t>Diagnóstico e intervención socioeducativa</a:t>
                      </a:r>
                      <a:endParaRPr lang="es-MX" sz="1800" b="0" i="0" u="none" strike="noStrike" dirty="0">
                        <a:solidFill>
                          <a:srgbClr val="000000"/>
                        </a:solidFill>
                        <a:effectLst/>
                        <a:latin typeface="Arial"/>
                      </a:endParaRPr>
                    </a:p>
                  </a:txBody>
                  <a:tcPr marL="6305" marR="6305" marT="6305" marB="0" anchor="ctr"/>
                </a:tc>
                <a:tc>
                  <a:txBody>
                    <a:bodyPr/>
                    <a:lstStyle/>
                    <a:p>
                      <a:pPr algn="ctr" fontAlgn="b"/>
                      <a:r>
                        <a:rPr lang="es-MX" sz="1800" u="none" strike="noStrike">
                          <a:effectLst/>
                        </a:rPr>
                        <a:t>10</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16</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dirty="0">
                          <a:effectLst/>
                        </a:rPr>
                        <a:t>1</a:t>
                      </a:r>
                      <a:endParaRPr lang="es-MX" sz="1800" b="0" i="0" u="none" strike="noStrike" dirty="0">
                        <a:solidFill>
                          <a:srgbClr val="000000"/>
                        </a:solidFill>
                        <a:effectLst/>
                        <a:latin typeface="Calibri"/>
                      </a:endParaRPr>
                    </a:p>
                  </a:txBody>
                  <a:tcPr marL="6305" marR="6305" marT="6305" marB="0" anchor="ctr"/>
                </a:tc>
                <a:tc>
                  <a:txBody>
                    <a:bodyPr/>
                    <a:lstStyle/>
                    <a:p>
                      <a:pPr algn="ctr" fontAlgn="b"/>
                      <a:r>
                        <a:rPr lang="es-MX" sz="1800" u="none" strike="noStrike" dirty="0">
                          <a:effectLst/>
                        </a:rPr>
                        <a:t>2</a:t>
                      </a:r>
                      <a:endParaRPr lang="es-MX" sz="1800" b="0" i="0" u="none" strike="noStrike" dirty="0">
                        <a:solidFill>
                          <a:srgbClr val="000000"/>
                        </a:solidFill>
                        <a:effectLst/>
                        <a:latin typeface="Calibri"/>
                      </a:endParaRPr>
                    </a:p>
                  </a:txBody>
                  <a:tcPr marL="6305" marR="6305" marT="6305" marB="0" anchor="ctr"/>
                </a:tc>
              </a:tr>
              <a:tr h="687529">
                <a:tc>
                  <a:txBody>
                    <a:bodyPr/>
                    <a:lstStyle/>
                    <a:p>
                      <a:pPr algn="just" fontAlgn="ctr"/>
                      <a:r>
                        <a:rPr lang="es-MX" sz="1800" u="none" strike="noStrike" dirty="0" smtClean="0">
                          <a:effectLst/>
                        </a:rPr>
                        <a:t>El niño como sujeto social</a:t>
                      </a:r>
                      <a:endParaRPr lang="es-MX" sz="1800" b="0" i="0" u="none" strike="noStrike" dirty="0">
                        <a:solidFill>
                          <a:srgbClr val="000000"/>
                        </a:solidFill>
                        <a:effectLst/>
                        <a:latin typeface="Arial"/>
                      </a:endParaRPr>
                    </a:p>
                  </a:txBody>
                  <a:tcPr marL="6305" marR="6305" marT="6305" marB="0" anchor="ctr"/>
                </a:tc>
                <a:tc>
                  <a:txBody>
                    <a:bodyPr/>
                    <a:lstStyle/>
                    <a:p>
                      <a:pPr algn="ctr" fontAlgn="b"/>
                      <a:r>
                        <a:rPr lang="es-MX" sz="1800" u="none" strike="noStrike">
                          <a:effectLst/>
                        </a:rPr>
                        <a:t>26</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42</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6</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dirty="0">
                          <a:effectLst/>
                        </a:rPr>
                        <a:t>10</a:t>
                      </a:r>
                      <a:endParaRPr lang="es-MX" sz="1800" b="0" i="0" u="none" strike="noStrike" dirty="0">
                        <a:solidFill>
                          <a:srgbClr val="000000"/>
                        </a:solidFill>
                        <a:effectLst/>
                        <a:latin typeface="Calibri"/>
                      </a:endParaRPr>
                    </a:p>
                  </a:txBody>
                  <a:tcPr marL="6305" marR="6305" marT="6305" marB="0" anchor="ctr"/>
                </a:tc>
              </a:tr>
              <a:tr h="697742">
                <a:tc>
                  <a:txBody>
                    <a:bodyPr/>
                    <a:lstStyle/>
                    <a:p>
                      <a:pPr algn="just" fontAlgn="ctr"/>
                      <a:r>
                        <a:rPr lang="es-MX" sz="1800" u="none" strike="noStrike" dirty="0" smtClean="0">
                          <a:effectLst/>
                        </a:rPr>
                        <a:t>Educación artística (artes visuales y teatro)</a:t>
                      </a:r>
                      <a:endParaRPr lang="es-MX" sz="1800" b="0" i="0" u="none" strike="noStrike" dirty="0">
                        <a:solidFill>
                          <a:srgbClr val="000000"/>
                        </a:solidFill>
                        <a:effectLst/>
                        <a:latin typeface="Arial"/>
                      </a:endParaRPr>
                    </a:p>
                  </a:txBody>
                  <a:tcPr marL="6305" marR="6305" marT="6305" marB="0" anchor="ctr"/>
                </a:tc>
                <a:tc>
                  <a:txBody>
                    <a:bodyPr/>
                    <a:lstStyle/>
                    <a:p>
                      <a:pPr algn="ctr" fontAlgn="b"/>
                      <a:r>
                        <a:rPr lang="es-MX" sz="1800" u="none" strike="noStrike">
                          <a:effectLst/>
                        </a:rPr>
                        <a:t>4</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6</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0</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dirty="0">
                          <a:effectLst/>
                        </a:rPr>
                        <a:t>0</a:t>
                      </a:r>
                      <a:endParaRPr lang="es-MX" sz="1800" b="0" i="0" u="none" strike="noStrike" dirty="0">
                        <a:solidFill>
                          <a:srgbClr val="000000"/>
                        </a:solidFill>
                        <a:effectLst/>
                        <a:latin typeface="Calibri"/>
                      </a:endParaRPr>
                    </a:p>
                  </a:txBody>
                  <a:tcPr marL="6305" marR="6305" marT="6305" marB="0" anchor="ctr"/>
                </a:tc>
              </a:tr>
            </a:tbl>
          </a:graphicData>
        </a:graphic>
      </p:graphicFrame>
    </p:spTree>
    <p:extLst>
      <p:ext uri="{BB962C8B-B14F-4D97-AF65-F5344CB8AC3E}">
        <p14:creationId xmlns:p14="http://schemas.microsoft.com/office/powerpoint/2010/main" val="37512640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84"/>
            <a:ext cx="8229600" cy="1143000"/>
          </a:xfrm>
        </p:spPr>
        <p:txBody>
          <a:bodyPr/>
          <a:lstStyle/>
          <a:p>
            <a:r>
              <a:rPr lang="es-ES_tradnl" dirty="0" smtClean="0"/>
              <a:t>Sexto semestre</a:t>
            </a:r>
            <a:endParaRPr lang="es-ES" dirty="0"/>
          </a:p>
        </p:txBody>
      </p:sp>
      <p:graphicFrame>
        <p:nvGraphicFramePr>
          <p:cNvPr id="3" name="5 Gráfico"/>
          <p:cNvGraphicFramePr>
            <a:graphicFrameLocks/>
          </p:cNvGraphicFramePr>
          <p:nvPr>
            <p:extLst>
              <p:ext uri="{D42A27DB-BD31-4B8C-83A1-F6EECF244321}">
                <p14:modId xmlns:p14="http://schemas.microsoft.com/office/powerpoint/2010/main" val="1681006175"/>
              </p:ext>
            </p:extLst>
          </p:nvPr>
        </p:nvGraphicFramePr>
        <p:xfrm>
          <a:off x="0" y="1124745"/>
          <a:ext cx="9144000" cy="57332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78363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sz="4000" dirty="0" smtClean="0"/>
              <a:t>HUERTA MARTÍNEZ CECILIA ALEJANDRA</a:t>
            </a:r>
            <a:r>
              <a:rPr lang="es-MX" dirty="0" smtClean="0"/>
              <a:t/>
            </a:r>
            <a:br>
              <a:rPr lang="es-MX" dirty="0" smtClean="0"/>
            </a:br>
            <a:r>
              <a:rPr lang="es-MX" b="1" i="1" dirty="0" smtClean="0"/>
              <a:t>3°A</a:t>
            </a:r>
            <a:endParaRPr lang="es-MX" b="1" i="1" dirty="0"/>
          </a:p>
        </p:txBody>
      </p:sp>
      <p:sp>
        <p:nvSpPr>
          <p:cNvPr id="3" name="2 Marcador de contenido"/>
          <p:cNvSpPr>
            <a:spLocks noGrp="1"/>
          </p:cNvSpPr>
          <p:nvPr>
            <p:ph idx="1"/>
          </p:nvPr>
        </p:nvSpPr>
        <p:spPr/>
        <p:txBody>
          <a:bodyPr/>
          <a:lstStyle/>
          <a:p>
            <a:r>
              <a:rPr lang="es-MX" dirty="0" smtClean="0"/>
              <a:t>Primera Evaluación</a:t>
            </a:r>
          </a:p>
          <a:p>
            <a:endParaRPr lang="es-MX" dirty="0"/>
          </a:p>
          <a:p>
            <a:endParaRPr lang="es-MX" dirty="0" smtClean="0"/>
          </a:p>
          <a:p>
            <a:endParaRPr lang="es-MX" dirty="0"/>
          </a:p>
          <a:p>
            <a:r>
              <a:rPr lang="es-MX" dirty="0"/>
              <a:t>Semestre </a:t>
            </a:r>
            <a:r>
              <a:rPr lang="es-MX" dirty="0" smtClean="0"/>
              <a:t>anterior </a:t>
            </a:r>
          </a:p>
          <a:p>
            <a:endParaRPr lang="es-MX" dirty="0"/>
          </a:p>
        </p:txBody>
      </p:sp>
      <p:graphicFrame>
        <p:nvGraphicFramePr>
          <p:cNvPr id="4" name="3 Tabla"/>
          <p:cNvGraphicFramePr>
            <a:graphicFrameLocks noGrp="1"/>
          </p:cNvGraphicFramePr>
          <p:nvPr>
            <p:extLst>
              <p:ext uri="{D42A27DB-BD31-4B8C-83A1-F6EECF244321}">
                <p14:modId xmlns:p14="http://schemas.microsoft.com/office/powerpoint/2010/main" val="434081469"/>
              </p:ext>
            </p:extLst>
          </p:nvPr>
        </p:nvGraphicFramePr>
        <p:xfrm>
          <a:off x="457200" y="2420888"/>
          <a:ext cx="8229599" cy="1313634"/>
        </p:xfrm>
        <a:graphic>
          <a:graphicData uri="http://schemas.openxmlformats.org/drawingml/2006/table">
            <a:tbl>
              <a:tblPr>
                <a:tableStyleId>{5C22544A-7EE6-4342-B048-85BDC9FD1C3A}</a:tableStyleId>
              </a:tblPr>
              <a:tblGrid>
                <a:gridCol w="1899138"/>
                <a:gridCol w="6330461"/>
              </a:tblGrid>
              <a:tr h="670220">
                <a:tc>
                  <a:txBody>
                    <a:bodyPr/>
                    <a:lstStyle/>
                    <a:p>
                      <a:pPr algn="ctr" fontAlgn="b"/>
                      <a:r>
                        <a:rPr lang="es-MX" sz="2800" u="none" strike="noStrike" dirty="0">
                          <a:effectLst/>
                        </a:rPr>
                        <a:t>4</a:t>
                      </a:r>
                      <a:endParaRPr lang="es-MX" sz="2800" b="0" i="0" u="none" strike="noStrike" dirty="0">
                        <a:solidFill>
                          <a:srgbClr val="000000"/>
                        </a:solidFill>
                        <a:effectLst/>
                        <a:latin typeface="Verdana"/>
                      </a:endParaRPr>
                    </a:p>
                  </a:txBody>
                  <a:tcPr marL="9496" marR="9496" marT="9496" marB="0" anchor="ctr"/>
                </a:tc>
                <a:tc>
                  <a:txBody>
                    <a:bodyPr/>
                    <a:lstStyle/>
                    <a:p>
                      <a:pPr algn="l" fontAlgn="b"/>
                      <a:r>
                        <a:rPr lang="es-MX" sz="2800" u="none" strike="noStrike" dirty="0">
                          <a:effectLst/>
                        </a:rPr>
                        <a:t>INGLÉS B1</a:t>
                      </a:r>
                      <a:endParaRPr lang="es-MX" sz="2800" b="0" i="0" u="none" strike="noStrike" dirty="0">
                        <a:solidFill>
                          <a:srgbClr val="000000"/>
                        </a:solidFill>
                        <a:effectLst/>
                        <a:latin typeface="Verdana"/>
                      </a:endParaRPr>
                    </a:p>
                  </a:txBody>
                  <a:tcPr marL="9496" marR="9496" marT="9496" marB="0" anchor="ctr"/>
                </a:tc>
              </a:tr>
              <a:tr h="643414">
                <a:tc>
                  <a:txBody>
                    <a:bodyPr/>
                    <a:lstStyle/>
                    <a:p>
                      <a:pPr algn="ctr" fontAlgn="b"/>
                      <a:r>
                        <a:rPr lang="es-MX" sz="2800" u="none" strike="noStrike">
                          <a:effectLst/>
                        </a:rPr>
                        <a:t>4.13</a:t>
                      </a:r>
                      <a:endParaRPr lang="es-MX" sz="2800" b="0" i="0" u="none" strike="noStrike">
                        <a:solidFill>
                          <a:srgbClr val="000000"/>
                        </a:solidFill>
                        <a:effectLst/>
                        <a:latin typeface="Verdana"/>
                      </a:endParaRPr>
                    </a:p>
                  </a:txBody>
                  <a:tcPr marL="9496" marR="9496" marT="9496" marB="0" anchor="ctr"/>
                </a:tc>
                <a:tc>
                  <a:txBody>
                    <a:bodyPr/>
                    <a:lstStyle/>
                    <a:p>
                      <a:pPr algn="l" fontAlgn="b"/>
                      <a:r>
                        <a:rPr lang="es-MX" sz="2800" u="none" strike="noStrike" dirty="0">
                          <a:effectLst/>
                        </a:rPr>
                        <a:t>EL NIÑO COMO SUJETO SOCIAL</a:t>
                      </a:r>
                      <a:endParaRPr lang="es-MX" sz="2800" b="0" i="0" u="none" strike="noStrike" dirty="0">
                        <a:solidFill>
                          <a:srgbClr val="000000"/>
                        </a:solidFill>
                        <a:effectLst/>
                        <a:latin typeface="Verdana"/>
                      </a:endParaRPr>
                    </a:p>
                  </a:txBody>
                  <a:tcPr marL="9496" marR="9496" marT="9496" marB="0" anchor="ctr"/>
                </a:tc>
              </a:tr>
            </a:tbl>
          </a:graphicData>
        </a:graphic>
      </p:graphicFrame>
      <p:pic>
        <p:nvPicPr>
          <p:cNvPr id="5" name="4 Imagen"/>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70" t="49598" r="7717" b="30727"/>
          <a:stretch/>
        </p:blipFill>
        <p:spPr>
          <a:xfrm>
            <a:off x="683568" y="4893598"/>
            <a:ext cx="7983941" cy="1343714"/>
          </a:xfrm>
          <a:prstGeom prst="rect">
            <a:avLst/>
          </a:prstGeom>
        </p:spPr>
      </p:pic>
    </p:spTree>
    <p:extLst>
      <p:ext uri="{BB962C8B-B14F-4D97-AF65-F5344CB8AC3E}">
        <p14:creationId xmlns:p14="http://schemas.microsoft.com/office/powerpoint/2010/main" val="18642177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LOZANO ACOSTA ELVIA KARINA</a:t>
            </a:r>
            <a:br>
              <a:rPr lang="es-MX" dirty="0" smtClean="0"/>
            </a:br>
            <a:r>
              <a:rPr lang="es-MX" b="1" i="1" dirty="0" smtClean="0"/>
              <a:t>3°A</a:t>
            </a:r>
            <a:endParaRPr lang="es-MX" dirty="0"/>
          </a:p>
        </p:txBody>
      </p:sp>
      <p:sp>
        <p:nvSpPr>
          <p:cNvPr id="3" name="2 Marcador de contenido"/>
          <p:cNvSpPr>
            <a:spLocks noGrp="1"/>
          </p:cNvSpPr>
          <p:nvPr>
            <p:ph idx="1"/>
          </p:nvPr>
        </p:nvSpPr>
        <p:spPr/>
        <p:txBody>
          <a:bodyPr/>
          <a:lstStyle/>
          <a:p>
            <a:r>
              <a:rPr lang="es-MX" dirty="0" smtClean="0"/>
              <a:t>Primera Evaluación</a:t>
            </a:r>
          </a:p>
          <a:p>
            <a:endParaRPr lang="es-MX" dirty="0"/>
          </a:p>
          <a:p>
            <a:endParaRPr lang="es-MX" dirty="0" smtClean="0"/>
          </a:p>
          <a:p>
            <a:endParaRPr lang="es-MX" dirty="0"/>
          </a:p>
          <a:p>
            <a:r>
              <a:rPr lang="es-MX" dirty="0"/>
              <a:t>Semestre </a:t>
            </a:r>
            <a:r>
              <a:rPr lang="es-MX" dirty="0" smtClean="0"/>
              <a:t>anterior </a:t>
            </a:r>
          </a:p>
          <a:p>
            <a:endParaRPr lang="es-MX" dirty="0"/>
          </a:p>
        </p:txBody>
      </p:sp>
      <p:graphicFrame>
        <p:nvGraphicFramePr>
          <p:cNvPr id="4" name="3 Tabla"/>
          <p:cNvGraphicFramePr>
            <a:graphicFrameLocks noGrp="1"/>
          </p:cNvGraphicFramePr>
          <p:nvPr>
            <p:extLst>
              <p:ext uri="{D42A27DB-BD31-4B8C-83A1-F6EECF244321}">
                <p14:modId xmlns:p14="http://schemas.microsoft.com/office/powerpoint/2010/main" val="2668480672"/>
              </p:ext>
            </p:extLst>
          </p:nvPr>
        </p:nvGraphicFramePr>
        <p:xfrm>
          <a:off x="457200" y="2420888"/>
          <a:ext cx="8229600" cy="1368152"/>
        </p:xfrm>
        <a:graphic>
          <a:graphicData uri="http://schemas.openxmlformats.org/drawingml/2006/table">
            <a:tbl>
              <a:tblPr>
                <a:tableStyleId>{5C22544A-7EE6-4342-B048-85BDC9FD1C3A}</a:tableStyleId>
              </a:tblPr>
              <a:tblGrid>
                <a:gridCol w="1899138"/>
                <a:gridCol w="6330462"/>
              </a:tblGrid>
              <a:tr h="657765">
                <a:tc>
                  <a:txBody>
                    <a:bodyPr/>
                    <a:lstStyle/>
                    <a:p>
                      <a:pPr algn="ctr" fontAlgn="b"/>
                      <a:r>
                        <a:rPr lang="es-MX" sz="2800" u="none" strike="noStrike" dirty="0">
                          <a:effectLst/>
                        </a:rPr>
                        <a:t>3.6</a:t>
                      </a:r>
                      <a:endParaRPr lang="es-MX" sz="2800" b="0" i="0" u="none" strike="noStrike" dirty="0">
                        <a:solidFill>
                          <a:srgbClr val="000000"/>
                        </a:solidFill>
                        <a:effectLst/>
                        <a:latin typeface="Verdana"/>
                      </a:endParaRPr>
                    </a:p>
                  </a:txBody>
                  <a:tcPr marL="9496" marR="9496" marT="9496" marB="0" anchor="ctr"/>
                </a:tc>
                <a:tc>
                  <a:txBody>
                    <a:bodyPr/>
                    <a:lstStyle/>
                    <a:p>
                      <a:pPr algn="l" fontAlgn="b"/>
                      <a:r>
                        <a:rPr lang="es-MX" sz="2800" u="none" strike="noStrike" dirty="0">
                          <a:effectLst/>
                        </a:rPr>
                        <a:t>INGLÉS B1</a:t>
                      </a:r>
                      <a:endParaRPr lang="es-MX" sz="2800" b="0" i="0" u="none" strike="noStrike" dirty="0">
                        <a:solidFill>
                          <a:srgbClr val="000000"/>
                        </a:solidFill>
                        <a:effectLst/>
                        <a:latin typeface="Verdana"/>
                      </a:endParaRPr>
                    </a:p>
                  </a:txBody>
                  <a:tcPr marL="9496" marR="9496" marT="9496" marB="0" anchor="ctr"/>
                </a:tc>
              </a:tr>
              <a:tr h="710387">
                <a:tc>
                  <a:txBody>
                    <a:bodyPr/>
                    <a:lstStyle/>
                    <a:p>
                      <a:pPr algn="ctr" fontAlgn="b"/>
                      <a:r>
                        <a:rPr lang="es-MX" sz="2800" u="none" strike="noStrike">
                          <a:effectLst/>
                        </a:rPr>
                        <a:t>3.1</a:t>
                      </a:r>
                      <a:endParaRPr lang="es-MX" sz="2800" b="0" i="0" u="none" strike="noStrike">
                        <a:solidFill>
                          <a:srgbClr val="000000"/>
                        </a:solidFill>
                        <a:effectLst/>
                        <a:latin typeface="Verdana"/>
                      </a:endParaRPr>
                    </a:p>
                  </a:txBody>
                  <a:tcPr marL="9496" marR="9496" marT="9496" marB="0" anchor="ctr"/>
                </a:tc>
                <a:tc>
                  <a:txBody>
                    <a:bodyPr/>
                    <a:lstStyle/>
                    <a:p>
                      <a:pPr algn="l" fontAlgn="b"/>
                      <a:r>
                        <a:rPr lang="es-MX" sz="2800" u="none" strike="noStrike" dirty="0">
                          <a:effectLst/>
                        </a:rPr>
                        <a:t>EL NIÑO COMO SUJETO SOCIAL</a:t>
                      </a:r>
                      <a:endParaRPr lang="es-MX" sz="2800" b="0" i="0" u="none" strike="noStrike" dirty="0">
                        <a:solidFill>
                          <a:srgbClr val="000000"/>
                        </a:solidFill>
                        <a:effectLst/>
                        <a:latin typeface="Verdana"/>
                      </a:endParaRPr>
                    </a:p>
                  </a:txBody>
                  <a:tcPr marL="9496" marR="9496" marT="9496" marB="0" anchor="ctr"/>
                </a:tc>
              </a:tr>
            </a:tbl>
          </a:graphicData>
        </a:graphic>
      </p:graphicFrame>
      <p:pic>
        <p:nvPicPr>
          <p:cNvPr id="7" name="6 Imagen"/>
          <p:cNvPicPr>
            <a:picLocks noChangeAspect="1"/>
          </p:cNvPicPr>
          <p:nvPr/>
        </p:nvPicPr>
        <p:blipFill rotWithShape="1">
          <a:blip r:embed="rId2" cstate="print">
            <a:extLst>
              <a:ext uri="{28A0092B-C50C-407E-A947-70E740481C1C}">
                <a14:useLocalDpi xmlns:a14="http://schemas.microsoft.com/office/drawing/2010/main" val="0"/>
              </a:ext>
            </a:extLst>
          </a:blip>
          <a:srcRect l="5523" t="58309" r="7910" b="22948"/>
          <a:stretch/>
        </p:blipFill>
        <p:spPr>
          <a:xfrm>
            <a:off x="755576" y="4813140"/>
            <a:ext cx="7915703" cy="1280156"/>
          </a:xfrm>
          <a:prstGeom prst="rect">
            <a:avLst/>
          </a:prstGeom>
        </p:spPr>
      </p:pic>
    </p:spTree>
    <p:extLst>
      <p:ext uri="{BB962C8B-B14F-4D97-AF65-F5344CB8AC3E}">
        <p14:creationId xmlns:p14="http://schemas.microsoft.com/office/powerpoint/2010/main" val="41086518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SALAZAR ROSALES ROCIO ANAYARI</a:t>
            </a:r>
            <a:br>
              <a:rPr lang="es-MX" dirty="0" smtClean="0"/>
            </a:br>
            <a:r>
              <a:rPr lang="es-MX" b="1" i="1" dirty="0" smtClean="0"/>
              <a:t>3°B</a:t>
            </a:r>
            <a:endParaRPr lang="es-MX" dirty="0"/>
          </a:p>
        </p:txBody>
      </p:sp>
      <p:sp>
        <p:nvSpPr>
          <p:cNvPr id="3" name="2 Marcador de contenido"/>
          <p:cNvSpPr>
            <a:spLocks noGrp="1"/>
          </p:cNvSpPr>
          <p:nvPr>
            <p:ph idx="1"/>
          </p:nvPr>
        </p:nvSpPr>
        <p:spPr/>
        <p:txBody>
          <a:bodyPr/>
          <a:lstStyle/>
          <a:p>
            <a:r>
              <a:rPr lang="es-MX" dirty="0" smtClean="0"/>
              <a:t>Primera Evaluación</a:t>
            </a:r>
            <a:endParaRPr lang="es-MX" dirty="0"/>
          </a:p>
          <a:p>
            <a:endParaRPr lang="es-MX" dirty="0" smtClean="0"/>
          </a:p>
          <a:p>
            <a:endParaRPr lang="es-MX" dirty="0"/>
          </a:p>
          <a:p>
            <a:endParaRPr lang="es-MX" dirty="0" smtClean="0"/>
          </a:p>
          <a:p>
            <a:r>
              <a:rPr lang="es-MX" dirty="0"/>
              <a:t>Semestre </a:t>
            </a:r>
            <a:r>
              <a:rPr lang="es-MX" dirty="0" smtClean="0"/>
              <a:t>anterior</a:t>
            </a:r>
          </a:p>
          <a:p>
            <a:endParaRPr lang="es-MX" dirty="0"/>
          </a:p>
        </p:txBody>
      </p:sp>
      <p:graphicFrame>
        <p:nvGraphicFramePr>
          <p:cNvPr id="4" name="3 Tabla"/>
          <p:cNvGraphicFramePr>
            <a:graphicFrameLocks noGrp="1"/>
          </p:cNvGraphicFramePr>
          <p:nvPr>
            <p:extLst>
              <p:ext uri="{D42A27DB-BD31-4B8C-83A1-F6EECF244321}">
                <p14:modId xmlns:p14="http://schemas.microsoft.com/office/powerpoint/2010/main" val="3742266205"/>
              </p:ext>
            </p:extLst>
          </p:nvPr>
        </p:nvGraphicFramePr>
        <p:xfrm>
          <a:off x="457200" y="2420888"/>
          <a:ext cx="8229600" cy="1512168"/>
        </p:xfrm>
        <a:graphic>
          <a:graphicData uri="http://schemas.openxmlformats.org/drawingml/2006/table">
            <a:tbl>
              <a:tblPr>
                <a:tableStyleId>{5C22544A-7EE6-4342-B048-85BDC9FD1C3A}</a:tableStyleId>
              </a:tblPr>
              <a:tblGrid>
                <a:gridCol w="1899138"/>
                <a:gridCol w="6330462"/>
              </a:tblGrid>
              <a:tr h="756084">
                <a:tc>
                  <a:txBody>
                    <a:bodyPr/>
                    <a:lstStyle/>
                    <a:p>
                      <a:pPr algn="ctr" fontAlgn="b"/>
                      <a:r>
                        <a:rPr lang="es-MX" sz="2400" u="none" strike="noStrike">
                          <a:effectLst/>
                        </a:rPr>
                        <a:t>4.82</a:t>
                      </a:r>
                      <a:endParaRPr lang="es-MX" sz="2400" b="0" i="0" u="none" strike="noStrike">
                        <a:solidFill>
                          <a:srgbClr val="000000"/>
                        </a:solidFill>
                        <a:effectLst/>
                        <a:latin typeface="Verdana"/>
                      </a:endParaRPr>
                    </a:p>
                  </a:txBody>
                  <a:tcPr marL="9496" marR="9496" marT="9496" marB="0" anchor="ctr"/>
                </a:tc>
                <a:tc>
                  <a:txBody>
                    <a:bodyPr/>
                    <a:lstStyle/>
                    <a:p>
                      <a:pPr algn="l" fontAlgn="b"/>
                      <a:r>
                        <a:rPr lang="es-MX" sz="2400" u="none" strike="noStrike">
                          <a:effectLst/>
                        </a:rPr>
                        <a:t>EL NIÑO COMO SUJETO SOCIAL</a:t>
                      </a:r>
                      <a:endParaRPr lang="es-MX" sz="2400" b="0" i="0" u="none" strike="noStrike">
                        <a:solidFill>
                          <a:srgbClr val="000000"/>
                        </a:solidFill>
                        <a:effectLst/>
                        <a:latin typeface="Verdana"/>
                      </a:endParaRPr>
                    </a:p>
                  </a:txBody>
                  <a:tcPr marL="9496" marR="9496" marT="9496" marB="0" anchor="ctr"/>
                </a:tc>
              </a:tr>
              <a:tr h="756084">
                <a:tc>
                  <a:txBody>
                    <a:bodyPr/>
                    <a:lstStyle/>
                    <a:p>
                      <a:pPr algn="ctr" fontAlgn="b"/>
                      <a:r>
                        <a:rPr lang="es-MX" sz="2400" u="none" strike="noStrike">
                          <a:effectLst/>
                        </a:rPr>
                        <a:t>4.5</a:t>
                      </a:r>
                      <a:endParaRPr lang="es-MX" sz="2400" b="0" i="0" u="none" strike="noStrike">
                        <a:solidFill>
                          <a:srgbClr val="000000"/>
                        </a:solidFill>
                        <a:effectLst/>
                        <a:latin typeface="Verdana"/>
                      </a:endParaRPr>
                    </a:p>
                  </a:txBody>
                  <a:tcPr marL="9496" marR="9496" marT="9496" marB="0" anchor="ctr"/>
                </a:tc>
                <a:tc>
                  <a:txBody>
                    <a:bodyPr/>
                    <a:lstStyle/>
                    <a:p>
                      <a:pPr algn="l" fontAlgn="b"/>
                      <a:r>
                        <a:rPr lang="es-MX" sz="2400" u="none" strike="noStrike" dirty="0">
                          <a:effectLst/>
                        </a:rPr>
                        <a:t>PROYECTOS DE INTERVENCIÓN SOCIOEDUCATIVA</a:t>
                      </a:r>
                      <a:endParaRPr lang="es-MX" sz="2400" b="0" i="0" u="none" strike="noStrike" dirty="0">
                        <a:solidFill>
                          <a:srgbClr val="000000"/>
                        </a:solidFill>
                        <a:effectLst/>
                        <a:latin typeface="Verdana"/>
                      </a:endParaRPr>
                    </a:p>
                  </a:txBody>
                  <a:tcPr marL="9496" marR="9496" marT="9496" marB="0" anchor="ctr"/>
                </a:tc>
              </a:tr>
            </a:tbl>
          </a:graphicData>
        </a:graphic>
      </p:graphicFrame>
      <p:pic>
        <p:nvPicPr>
          <p:cNvPr id="5" name="4 Imagen"/>
          <p:cNvPicPr>
            <a:picLocks noChangeAspect="1"/>
          </p:cNvPicPr>
          <p:nvPr/>
        </p:nvPicPr>
        <p:blipFill rotWithShape="1">
          <a:blip r:embed="rId2" cstate="print">
            <a:extLst>
              <a:ext uri="{28A0092B-C50C-407E-A947-70E740481C1C}">
                <a14:useLocalDpi xmlns:a14="http://schemas.microsoft.com/office/drawing/2010/main" val="0"/>
              </a:ext>
            </a:extLst>
          </a:blip>
          <a:srcRect l="7836" t="55203" r="8364" b="25191"/>
          <a:stretch/>
        </p:blipFill>
        <p:spPr>
          <a:xfrm>
            <a:off x="853891" y="4653136"/>
            <a:ext cx="7662675" cy="1339066"/>
          </a:xfrm>
          <a:prstGeom prst="rect">
            <a:avLst/>
          </a:prstGeom>
        </p:spPr>
      </p:pic>
    </p:spTree>
    <p:extLst>
      <p:ext uri="{BB962C8B-B14F-4D97-AF65-F5344CB8AC3E}">
        <p14:creationId xmlns:p14="http://schemas.microsoft.com/office/powerpoint/2010/main" val="41781046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GOVEA FIERRO ESTELA</a:t>
            </a:r>
            <a:br>
              <a:rPr lang="es-MX" dirty="0" smtClean="0"/>
            </a:br>
            <a:r>
              <a:rPr lang="es-MX" b="1" i="1" dirty="0" smtClean="0"/>
              <a:t>3°C</a:t>
            </a:r>
            <a:endParaRPr lang="es-MX" dirty="0"/>
          </a:p>
        </p:txBody>
      </p:sp>
      <p:sp>
        <p:nvSpPr>
          <p:cNvPr id="3" name="2 Marcador de contenido"/>
          <p:cNvSpPr>
            <a:spLocks noGrp="1"/>
          </p:cNvSpPr>
          <p:nvPr>
            <p:ph idx="1"/>
          </p:nvPr>
        </p:nvSpPr>
        <p:spPr/>
        <p:txBody>
          <a:bodyPr/>
          <a:lstStyle/>
          <a:p>
            <a:r>
              <a:rPr lang="es-MX" dirty="0" smtClean="0"/>
              <a:t>Primera Evaluación</a:t>
            </a:r>
          </a:p>
          <a:p>
            <a:endParaRPr lang="es-MX" dirty="0"/>
          </a:p>
          <a:p>
            <a:endParaRPr lang="es-MX" dirty="0" smtClean="0"/>
          </a:p>
          <a:p>
            <a:endParaRPr lang="es-MX" dirty="0"/>
          </a:p>
          <a:p>
            <a:r>
              <a:rPr lang="es-MX" dirty="0"/>
              <a:t>Semestre </a:t>
            </a:r>
            <a:r>
              <a:rPr lang="es-MX" dirty="0" smtClean="0"/>
              <a:t>anterior </a:t>
            </a:r>
          </a:p>
          <a:p>
            <a:endParaRPr lang="es-MX" dirty="0"/>
          </a:p>
        </p:txBody>
      </p:sp>
      <p:graphicFrame>
        <p:nvGraphicFramePr>
          <p:cNvPr id="4" name="3 Tabla"/>
          <p:cNvGraphicFramePr>
            <a:graphicFrameLocks noGrp="1"/>
          </p:cNvGraphicFramePr>
          <p:nvPr>
            <p:extLst>
              <p:ext uri="{D42A27DB-BD31-4B8C-83A1-F6EECF244321}">
                <p14:modId xmlns:p14="http://schemas.microsoft.com/office/powerpoint/2010/main" val="230422846"/>
              </p:ext>
            </p:extLst>
          </p:nvPr>
        </p:nvGraphicFramePr>
        <p:xfrm>
          <a:off x="457200" y="2420888"/>
          <a:ext cx="8229599" cy="1440160"/>
        </p:xfrm>
        <a:graphic>
          <a:graphicData uri="http://schemas.openxmlformats.org/drawingml/2006/table">
            <a:tbl>
              <a:tblPr>
                <a:tableStyleId>{5C22544A-7EE6-4342-B048-85BDC9FD1C3A}</a:tableStyleId>
              </a:tblPr>
              <a:tblGrid>
                <a:gridCol w="1899138"/>
                <a:gridCol w="6330461"/>
              </a:tblGrid>
              <a:tr h="734774">
                <a:tc>
                  <a:txBody>
                    <a:bodyPr/>
                    <a:lstStyle/>
                    <a:p>
                      <a:pPr algn="ctr" fontAlgn="b"/>
                      <a:r>
                        <a:rPr lang="es-MX" sz="2400" u="none" strike="noStrike" dirty="0">
                          <a:effectLst/>
                        </a:rPr>
                        <a:t>3.5</a:t>
                      </a:r>
                      <a:endParaRPr lang="es-MX" sz="2400" b="0" i="0" u="none" strike="noStrike" dirty="0">
                        <a:solidFill>
                          <a:srgbClr val="000000"/>
                        </a:solidFill>
                        <a:effectLst/>
                        <a:latin typeface="Verdana"/>
                      </a:endParaRPr>
                    </a:p>
                  </a:txBody>
                  <a:tcPr marL="9496" marR="9496" marT="9496" marB="0" anchor="ctr"/>
                </a:tc>
                <a:tc>
                  <a:txBody>
                    <a:bodyPr/>
                    <a:lstStyle/>
                    <a:p>
                      <a:pPr algn="l" fontAlgn="b"/>
                      <a:r>
                        <a:rPr lang="es-MX" sz="2400" u="none" strike="noStrike">
                          <a:effectLst/>
                        </a:rPr>
                        <a:t>DIAGNÓSTICO E INTERVENCIÓN SOCIOEDUCATIVA</a:t>
                      </a:r>
                      <a:endParaRPr lang="es-MX" sz="2400" b="0" i="0" u="none" strike="noStrike">
                        <a:solidFill>
                          <a:srgbClr val="000000"/>
                        </a:solidFill>
                        <a:effectLst/>
                        <a:latin typeface="Verdana"/>
                      </a:endParaRPr>
                    </a:p>
                  </a:txBody>
                  <a:tcPr marL="9496" marR="9496" marT="9496" marB="0" anchor="ctr"/>
                </a:tc>
              </a:tr>
              <a:tr h="705386">
                <a:tc>
                  <a:txBody>
                    <a:bodyPr/>
                    <a:lstStyle/>
                    <a:p>
                      <a:pPr algn="ctr" fontAlgn="b"/>
                      <a:r>
                        <a:rPr lang="es-MX" sz="2400" u="none" strike="noStrike">
                          <a:effectLst/>
                        </a:rPr>
                        <a:t>4.48</a:t>
                      </a:r>
                      <a:endParaRPr lang="es-MX" sz="2400" b="0" i="0" u="none" strike="noStrike">
                        <a:solidFill>
                          <a:srgbClr val="000000"/>
                        </a:solidFill>
                        <a:effectLst/>
                        <a:latin typeface="Verdana"/>
                      </a:endParaRPr>
                    </a:p>
                  </a:txBody>
                  <a:tcPr marL="9496" marR="9496" marT="9496" marB="0" anchor="ctr"/>
                </a:tc>
                <a:tc>
                  <a:txBody>
                    <a:bodyPr/>
                    <a:lstStyle/>
                    <a:p>
                      <a:pPr algn="l" fontAlgn="b"/>
                      <a:r>
                        <a:rPr lang="es-MX" sz="2400" u="none" strike="noStrike" dirty="0">
                          <a:effectLst/>
                        </a:rPr>
                        <a:t>EL NIÑO COMO SUJETO SOCIAL</a:t>
                      </a:r>
                      <a:endParaRPr lang="es-MX" sz="2400" b="0" i="0" u="none" strike="noStrike" dirty="0">
                        <a:solidFill>
                          <a:srgbClr val="000000"/>
                        </a:solidFill>
                        <a:effectLst/>
                        <a:latin typeface="Verdana"/>
                      </a:endParaRPr>
                    </a:p>
                  </a:txBody>
                  <a:tcPr marL="9496" marR="9496" marT="9496" marB="0" anchor="ctr"/>
                </a:tc>
              </a:tr>
            </a:tbl>
          </a:graphicData>
        </a:graphic>
      </p:graphicFrame>
      <p:pic>
        <p:nvPicPr>
          <p:cNvPr id="5" name="4 Imagen"/>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6897" t="47345" r="10173" b="34650"/>
          <a:stretch/>
        </p:blipFill>
        <p:spPr>
          <a:xfrm>
            <a:off x="780393" y="4725144"/>
            <a:ext cx="7583214" cy="1229710"/>
          </a:xfrm>
          <a:prstGeom prst="rect">
            <a:avLst/>
          </a:prstGeom>
        </p:spPr>
      </p:pic>
    </p:spTree>
    <p:extLst>
      <p:ext uri="{BB962C8B-B14F-4D97-AF65-F5344CB8AC3E}">
        <p14:creationId xmlns:p14="http://schemas.microsoft.com/office/powerpoint/2010/main" val="30900720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1143000"/>
          </a:xfrm>
        </p:spPr>
        <p:txBody>
          <a:bodyPr/>
          <a:lstStyle/>
          <a:p>
            <a:r>
              <a:rPr lang="es-MX" dirty="0" smtClean="0"/>
              <a:t>No. de exámenes reprobados</a:t>
            </a:r>
            <a:endParaRPr lang="es-MX"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041624318"/>
              </p:ext>
            </p:extLst>
          </p:nvPr>
        </p:nvGraphicFramePr>
        <p:xfrm>
          <a:off x="457200" y="1484784"/>
          <a:ext cx="8229600" cy="4620297"/>
        </p:xfrm>
        <a:graphic>
          <a:graphicData uri="http://schemas.openxmlformats.org/drawingml/2006/table">
            <a:tbl>
              <a:tblPr>
                <a:tableStyleId>{5C22544A-7EE6-4342-B048-85BDC9FD1C3A}</a:tableStyleId>
              </a:tblPr>
              <a:tblGrid>
                <a:gridCol w="6301378"/>
                <a:gridCol w="1928222"/>
              </a:tblGrid>
              <a:tr h="349385">
                <a:tc>
                  <a:txBody>
                    <a:bodyPr/>
                    <a:lstStyle/>
                    <a:p>
                      <a:pPr algn="ctr" fontAlgn="b"/>
                      <a:r>
                        <a:rPr lang="es-MX" sz="2000" b="1" u="none" strike="noStrike" dirty="0">
                          <a:effectLst/>
                        </a:rPr>
                        <a:t>CURSO</a:t>
                      </a:r>
                      <a:endParaRPr lang="es-MX" sz="2000" b="1" i="0" u="none" strike="noStrike" dirty="0">
                        <a:solidFill>
                          <a:srgbClr val="000000"/>
                        </a:solidFill>
                        <a:effectLst/>
                        <a:latin typeface="Verdana"/>
                      </a:endParaRPr>
                    </a:p>
                  </a:txBody>
                  <a:tcPr marL="9452" marR="9452" marT="9452" marB="0" anchor="b"/>
                </a:tc>
                <a:tc>
                  <a:txBody>
                    <a:bodyPr/>
                    <a:lstStyle/>
                    <a:p>
                      <a:pPr algn="ctr" fontAlgn="b"/>
                      <a:r>
                        <a:rPr lang="es-MX" sz="2000" b="1" u="none" strike="noStrike" dirty="0">
                          <a:effectLst/>
                        </a:rPr>
                        <a:t>No. REPROBADAS</a:t>
                      </a:r>
                      <a:endParaRPr lang="es-MX" sz="2000" b="1" i="0" u="none" strike="noStrike" dirty="0">
                        <a:solidFill>
                          <a:srgbClr val="000000"/>
                        </a:solidFill>
                        <a:effectLst/>
                        <a:latin typeface="Verdana"/>
                      </a:endParaRPr>
                    </a:p>
                  </a:txBody>
                  <a:tcPr marL="9452" marR="9452" marT="9452" marB="0" anchor="b"/>
                </a:tc>
              </a:tr>
              <a:tr h="315498">
                <a:tc>
                  <a:txBody>
                    <a:bodyPr/>
                    <a:lstStyle/>
                    <a:p>
                      <a:pPr algn="l" fontAlgn="b"/>
                      <a:r>
                        <a:rPr lang="es-MX" sz="1800" u="none" strike="noStrike" dirty="0" smtClean="0">
                          <a:effectLst/>
                        </a:rPr>
                        <a:t>El niño como sujeto social</a:t>
                      </a:r>
                      <a:endParaRPr lang="es-MX" sz="1800" b="1" i="0" u="none" strike="noStrike" dirty="0">
                        <a:solidFill>
                          <a:srgbClr val="000000"/>
                        </a:solidFill>
                        <a:effectLst/>
                        <a:latin typeface="Verdana"/>
                      </a:endParaRPr>
                    </a:p>
                  </a:txBody>
                  <a:tcPr marL="9452" marR="9452" marT="9452" marB="0" anchor="b"/>
                </a:tc>
                <a:tc>
                  <a:txBody>
                    <a:bodyPr/>
                    <a:lstStyle/>
                    <a:p>
                      <a:pPr algn="ctr" fontAlgn="b"/>
                      <a:r>
                        <a:rPr lang="es-MX" sz="1800" u="none" strike="noStrike">
                          <a:effectLst/>
                        </a:rPr>
                        <a:t>13</a:t>
                      </a:r>
                      <a:endParaRPr lang="es-MX" sz="1800" b="1" i="0" u="none" strike="noStrike">
                        <a:solidFill>
                          <a:srgbClr val="000000"/>
                        </a:solidFill>
                        <a:effectLst/>
                        <a:latin typeface="Verdana"/>
                      </a:endParaRPr>
                    </a:p>
                  </a:txBody>
                  <a:tcPr marL="9452" marR="9452" marT="9452" marB="0" anchor="b"/>
                </a:tc>
              </a:tr>
              <a:tr h="315498">
                <a:tc>
                  <a:txBody>
                    <a:bodyPr/>
                    <a:lstStyle/>
                    <a:p>
                      <a:pPr algn="l" fontAlgn="b"/>
                      <a:r>
                        <a:rPr lang="es-MX" sz="1800" u="none" strike="noStrike" dirty="0" smtClean="0">
                          <a:effectLst/>
                        </a:rPr>
                        <a:t>Inglés B1</a:t>
                      </a:r>
                      <a:endParaRPr lang="es-MX" sz="1800" b="0" i="0" u="none" strike="noStrike" dirty="0">
                        <a:solidFill>
                          <a:srgbClr val="000000"/>
                        </a:solidFill>
                        <a:effectLst/>
                        <a:latin typeface="Verdana"/>
                      </a:endParaRPr>
                    </a:p>
                  </a:txBody>
                  <a:tcPr marL="9452" marR="9452" marT="9452" marB="0" anchor="b"/>
                </a:tc>
                <a:tc>
                  <a:txBody>
                    <a:bodyPr/>
                    <a:lstStyle/>
                    <a:p>
                      <a:pPr algn="ctr" fontAlgn="b"/>
                      <a:r>
                        <a:rPr lang="es-MX" sz="1800" u="none" strike="noStrike">
                          <a:effectLst/>
                        </a:rPr>
                        <a:t>10</a:t>
                      </a:r>
                      <a:endParaRPr lang="es-MX" sz="1800" b="0" i="0" u="none" strike="noStrike">
                        <a:solidFill>
                          <a:srgbClr val="000000"/>
                        </a:solidFill>
                        <a:effectLst/>
                        <a:latin typeface="Verdana"/>
                      </a:endParaRPr>
                    </a:p>
                  </a:txBody>
                  <a:tcPr marL="9452" marR="9452" marT="9452" marB="0" anchor="b"/>
                </a:tc>
              </a:tr>
              <a:tr h="315498">
                <a:tc>
                  <a:txBody>
                    <a:bodyPr/>
                    <a:lstStyle/>
                    <a:p>
                      <a:pPr algn="l" fontAlgn="b"/>
                      <a:r>
                        <a:rPr lang="es-MX" sz="1800" u="none" strike="noStrike" dirty="0" smtClean="0">
                          <a:effectLst/>
                        </a:rPr>
                        <a:t>Estrategias de trabajo docente</a:t>
                      </a:r>
                      <a:endParaRPr lang="es-MX" sz="1800" b="0" i="0" u="none" strike="noStrike" dirty="0">
                        <a:solidFill>
                          <a:srgbClr val="000000"/>
                        </a:solidFill>
                        <a:effectLst/>
                        <a:latin typeface="Verdana"/>
                      </a:endParaRPr>
                    </a:p>
                  </a:txBody>
                  <a:tcPr marL="9452" marR="9452" marT="9452" marB="0" anchor="b"/>
                </a:tc>
                <a:tc>
                  <a:txBody>
                    <a:bodyPr/>
                    <a:lstStyle/>
                    <a:p>
                      <a:pPr algn="ctr" fontAlgn="b"/>
                      <a:r>
                        <a:rPr lang="es-MX" sz="1800" u="none" strike="noStrike">
                          <a:effectLst/>
                        </a:rPr>
                        <a:t>6</a:t>
                      </a:r>
                      <a:endParaRPr lang="es-MX" sz="1800" b="0" i="0" u="none" strike="noStrike">
                        <a:solidFill>
                          <a:srgbClr val="000000"/>
                        </a:solidFill>
                        <a:effectLst/>
                        <a:latin typeface="Verdana"/>
                      </a:endParaRPr>
                    </a:p>
                  </a:txBody>
                  <a:tcPr marL="9452" marR="9452" marT="9452" marB="0" anchor="b"/>
                </a:tc>
              </a:tr>
              <a:tr h="315498">
                <a:tc>
                  <a:txBody>
                    <a:bodyPr/>
                    <a:lstStyle/>
                    <a:p>
                      <a:pPr algn="l" fontAlgn="b"/>
                      <a:r>
                        <a:rPr lang="es-MX" sz="1800" u="none" strike="noStrike" dirty="0" smtClean="0">
                          <a:effectLst/>
                        </a:rPr>
                        <a:t>Teoría pedagógica</a:t>
                      </a:r>
                      <a:endParaRPr lang="es-MX" sz="1800" b="0" i="0" u="none" strike="noStrike" dirty="0">
                        <a:solidFill>
                          <a:srgbClr val="000000"/>
                        </a:solidFill>
                        <a:effectLst/>
                        <a:latin typeface="Verdana"/>
                      </a:endParaRPr>
                    </a:p>
                  </a:txBody>
                  <a:tcPr marL="9452" marR="9452" marT="9452" marB="0" anchor="b"/>
                </a:tc>
                <a:tc>
                  <a:txBody>
                    <a:bodyPr/>
                    <a:lstStyle/>
                    <a:p>
                      <a:pPr algn="ctr" fontAlgn="b"/>
                      <a:r>
                        <a:rPr lang="es-MX" sz="1800" u="none" strike="noStrike">
                          <a:effectLst/>
                        </a:rPr>
                        <a:t>5</a:t>
                      </a:r>
                      <a:endParaRPr lang="es-MX" sz="1800" b="0" i="0" u="none" strike="noStrike">
                        <a:solidFill>
                          <a:srgbClr val="000000"/>
                        </a:solidFill>
                        <a:effectLst/>
                        <a:latin typeface="Verdana"/>
                      </a:endParaRPr>
                    </a:p>
                  </a:txBody>
                  <a:tcPr marL="9452" marR="9452" marT="9452" marB="0" anchor="b"/>
                </a:tc>
              </a:tr>
              <a:tr h="315498">
                <a:tc>
                  <a:txBody>
                    <a:bodyPr/>
                    <a:lstStyle/>
                    <a:p>
                      <a:pPr algn="l" fontAlgn="b"/>
                      <a:r>
                        <a:rPr lang="es-MX" sz="1800" u="none" strike="noStrike" dirty="0" smtClean="0">
                          <a:effectLst/>
                        </a:rPr>
                        <a:t>Evaluación para el aprendizaje</a:t>
                      </a:r>
                      <a:endParaRPr lang="es-MX" sz="1800" b="0" i="0" u="none" strike="noStrike" dirty="0">
                        <a:solidFill>
                          <a:srgbClr val="000000"/>
                        </a:solidFill>
                        <a:effectLst/>
                        <a:latin typeface="Verdana"/>
                      </a:endParaRPr>
                    </a:p>
                  </a:txBody>
                  <a:tcPr marL="9452" marR="9452" marT="9452" marB="0" anchor="b"/>
                </a:tc>
                <a:tc>
                  <a:txBody>
                    <a:bodyPr/>
                    <a:lstStyle/>
                    <a:p>
                      <a:pPr algn="ctr" fontAlgn="b"/>
                      <a:r>
                        <a:rPr lang="es-MX" sz="1800" u="none" strike="noStrike">
                          <a:effectLst/>
                        </a:rPr>
                        <a:t>4</a:t>
                      </a:r>
                      <a:endParaRPr lang="es-MX" sz="1800" b="0" i="0" u="none" strike="noStrike">
                        <a:solidFill>
                          <a:srgbClr val="000000"/>
                        </a:solidFill>
                        <a:effectLst/>
                        <a:latin typeface="Verdana"/>
                      </a:endParaRPr>
                    </a:p>
                  </a:txBody>
                  <a:tcPr marL="9452" marR="9452" marT="9452" marB="0" anchor="b"/>
                </a:tc>
              </a:tr>
              <a:tr h="315498">
                <a:tc>
                  <a:txBody>
                    <a:bodyPr/>
                    <a:lstStyle/>
                    <a:p>
                      <a:pPr algn="l" fontAlgn="b"/>
                      <a:r>
                        <a:rPr lang="es-MX" sz="1800" u="none" strike="noStrike" dirty="0" smtClean="0">
                          <a:effectLst/>
                        </a:rPr>
                        <a:t>Educación física</a:t>
                      </a:r>
                      <a:endParaRPr lang="es-MX" sz="1800" b="0" i="0" u="none" strike="noStrike" dirty="0">
                        <a:solidFill>
                          <a:srgbClr val="000000"/>
                        </a:solidFill>
                        <a:effectLst/>
                        <a:latin typeface="Verdana"/>
                      </a:endParaRPr>
                    </a:p>
                  </a:txBody>
                  <a:tcPr marL="9452" marR="9452" marT="9452" marB="0" anchor="b"/>
                </a:tc>
                <a:tc>
                  <a:txBody>
                    <a:bodyPr/>
                    <a:lstStyle/>
                    <a:p>
                      <a:pPr algn="ctr" fontAlgn="b"/>
                      <a:r>
                        <a:rPr lang="es-MX" sz="1800" u="none" strike="noStrike">
                          <a:effectLst/>
                        </a:rPr>
                        <a:t>4</a:t>
                      </a:r>
                      <a:endParaRPr lang="es-MX" sz="1800" b="0" i="0" u="none" strike="noStrike">
                        <a:solidFill>
                          <a:srgbClr val="000000"/>
                        </a:solidFill>
                        <a:effectLst/>
                        <a:latin typeface="Verdana"/>
                      </a:endParaRPr>
                    </a:p>
                  </a:txBody>
                  <a:tcPr marL="9452" marR="9452" marT="9452" marB="0" anchor="b"/>
                </a:tc>
              </a:tr>
              <a:tr h="315498">
                <a:tc>
                  <a:txBody>
                    <a:bodyPr/>
                    <a:lstStyle/>
                    <a:p>
                      <a:pPr algn="l" fontAlgn="b"/>
                      <a:r>
                        <a:rPr lang="es-MX" sz="1800" u="none" strike="noStrike" dirty="0" smtClean="0">
                          <a:effectLst/>
                        </a:rPr>
                        <a:t>Optativo (educación ambiental para la sustentabilidad)</a:t>
                      </a:r>
                      <a:endParaRPr lang="es-MX" sz="1800" b="0" i="0" u="none" strike="noStrike" dirty="0">
                        <a:solidFill>
                          <a:srgbClr val="000000"/>
                        </a:solidFill>
                        <a:effectLst/>
                        <a:latin typeface="Verdana"/>
                      </a:endParaRPr>
                    </a:p>
                  </a:txBody>
                  <a:tcPr marL="9452" marR="9452" marT="9452" marB="0" anchor="b"/>
                </a:tc>
                <a:tc>
                  <a:txBody>
                    <a:bodyPr/>
                    <a:lstStyle/>
                    <a:p>
                      <a:pPr algn="ctr" fontAlgn="b"/>
                      <a:r>
                        <a:rPr lang="es-MX" sz="1800" u="none" strike="noStrike">
                          <a:effectLst/>
                        </a:rPr>
                        <a:t>3</a:t>
                      </a:r>
                      <a:endParaRPr lang="es-MX" sz="1800" b="0" i="0" u="none" strike="noStrike">
                        <a:solidFill>
                          <a:srgbClr val="000000"/>
                        </a:solidFill>
                        <a:effectLst/>
                        <a:latin typeface="Verdana"/>
                      </a:endParaRPr>
                    </a:p>
                  </a:txBody>
                  <a:tcPr marL="9452" marR="9452" marT="9452" marB="0" anchor="b"/>
                </a:tc>
              </a:tr>
              <a:tr h="315498">
                <a:tc>
                  <a:txBody>
                    <a:bodyPr/>
                    <a:lstStyle/>
                    <a:p>
                      <a:pPr algn="l" fontAlgn="b"/>
                      <a:r>
                        <a:rPr lang="es-MX" sz="1800" u="none" strike="noStrike" dirty="0" smtClean="0">
                          <a:effectLst/>
                        </a:rPr>
                        <a:t>Inglés A2</a:t>
                      </a:r>
                      <a:endParaRPr lang="es-MX" sz="1800" b="0" i="0" u="none" strike="noStrike" dirty="0">
                        <a:solidFill>
                          <a:srgbClr val="000000"/>
                        </a:solidFill>
                        <a:effectLst/>
                        <a:latin typeface="Verdana"/>
                      </a:endParaRPr>
                    </a:p>
                  </a:txBody>
                  <a:tcPr marL="9452" marR="9452" marT="9452" marB="0" anchor="b"/>
                </a:tc>
                <a:tc>
                  <a:txBody>
                    <a:bodyPr/>
                    <a:lstStyle/>
                    <a:p>
                      <a:pPr algn="ctr" fontAlgn="b"/>
                      <a:r>
                        <a:rPr lang="es-MX" sz="1800" u="none" strike="noStrike">
                          <a:effectLst/>
                        </a:rPr>
                        <a:t>3</a:t>
                      </a:r>
                      <a:endParaRPr lang="es-MX" sz="1800" b="0" i="0" u="none" strike="noStrike">
                        <a:solidFill>
                          <a:srgbClr val="000000"/>
                        </a:solidFill>
                        <a:effectLst/>
                        <a:latin typeface="Verdana"/>
                      </a:endParaRPr>
                    </a:p>
                  </a:txBody>
                  <a:tcPr marL="9452" marR="9452" marT="9452" marB="0" anchor="b"/>
                </a:tc>
              </a:tr>
              <a:tr h="315498">
                <a:tc>
                  <a:txBody>
                    <a:bodyPr/>
                    <a:lstStyle/>
                    <a:p>
                      <a:pPr algn="l" fontAlgn="b"/>
                      <a:r>
                        <a:rPr lang="es-MX" sz="1800" u="none" strike="noStrike" dirty="0" smtClean="0">
                          <a:effectLst/>
                        </a:rPr>
                        <a:t>Planeación educativa</a:t>
                      </a:r>
                      <a:endParaRPr lang="es-MX" sz="1800" b="0" i="0" u="none" strike="noStrike" dirty="0">
                        <a:solidFill>
                          <a:srgbClr val="000000"/>
                        </a:solidFill>
                        <a:effectLst/>
                        <a:latin typeface="Verdana"/>
                      </a:endParaRPr>
                    </a:p>
                  </a:txBody>
                  <a:tcPr marL="9452" marR="9452" marT="9452" marB="0" anchor="b"/>
                </a:tc>
                <a:tc>
                  <a:txBody>
                    <a:bodyPr/>
                    <a:lstStyle/>
                    <a:p>
                      <a:pPr algn="ctr" fontAlgn="b"/>
                      <a:r>
                        <a:rPr lang="es-MX" sz="1800" u="none" strike="noStrike">
                          <a:effectLst/>
                        </a:rPr>
                        <a:t>1</a:t>
                      </a:r>
                      <a:endParaRPr lang="es-MX" sz="1800" b="0" i="0" u="none" strike="noStrike">
                        <a:solidFill>
                          <a:srgbClr val="000000"/>
                        </a:solidFill>
                        <a:effectLst/>
                        <a:latin typeface="Verdana"/>
                      </a:endParaRPr>
                    </a:p>
                  </a:txBody>
                  <a:tcPr marL="9452" marR="9452" marT="9452" marB="0" anchor="b"/>
                </a:tc>
              </a:tr>
              <a:tr h="315498">
                <a:tc>
                  <a:txBody>
                    <a:bodyPr/>
                    <a:lstStyle/>
                    <a:p>
                      <a:pPr algn="l" fontAlgn="b"/>
                      <a:r>
                        <a:rPr lang="es-MX" sz="1800" u="none" strike="noStrike" dirty="0" smtClean="0">
                          <a:effectLst/>
                        </a:rPr>
                        <a:t>Diagnóstico e intervención socioeducativa</a:t>
                      </a:r>
                      <a:endParaRPr lang="es-MX" sz="1800" b="0" i="0" u="none" strike="noStrike" dirty="0">
                        <a:solidFill>
                          <a:srgbClr val="000000"/>
                        </a:solidFill>
                        <a:effectLst/>
                        <a:latin typeface="Verdana"/>
                      </a:endParaRPr>
                    </a:p>
                  </a:txBody>
                  <a:tcPr marL="9452" marR="9452" marT="9452" marB="0" anchor="b"/>
                </a:tc>
                <a:tc>
                  <a:txBody>
                    <a:bodyPr/>
                    <a:lstStyle/>
                    <a:p>
                      <a:pPr algn="ctr" fontAlgn="b"/>
                      <a:r>
                        <a:rPr lang="es-MX" sz="1800" u="none" strike="noStrike">
                          <a:effectLst/>
                        </a:rPr>
                        <a:t>1</a:t>
                      </a:r>
                      <a:endParaRPr lang="es-MX" sz="1800" b="0" i="0" u="none" strike="noStrike">
                        <a:solidFill>
                          <a:srgbClr val="000000"/>
                        </a:solidFill>
                        <a:effectLst/>
                        <a:latin typeface="Verdana"/>
                      </a:endParaRPr>
                    </a:p>
                  </a:txBody>
                  <a:tcPr marL="9452" marR="9452" marT="9452" marB="0" anchor="b"/>
                </a:tc>
              </a:tr>
              <a:tr h="315498">
                <a:tc>
                  <a:txBody>
                    <a:bodyPr/>
                    <a:lstStyle/>
                    <a:p>
                      <a:pPr algn="l" fontAlgn="b"/>
                      <a:r>
                        <a:rPr lang="es-MX" sz="1800" u="none" strike="noStrike" dirty="0" smtClean="0">
                          <a:effectLst/>
                        </a:rPr>
                        <a:t>Proyectos de intervención socioeducativa</a:t>
                      </a:r>
                      <a:endParaRPr lang="es-MX" sz="1800" b="0" i="0" u="none" strike="noStrike" dirty="0">
                        <a:solidFill>
                          <a:srgbClr val="000000"/>
                        </a:solidFill>
                        <a:effectLst/>
                        <a:latin typeface="Verdana"/>
                      </a:endParaRPr>
                    </a:p>
                  </a:txBody>
                  <a:tcPr marL="9452" marR="9452" marT="9452" marB="0" anchor="b"/>
                </a:tc>
                <a:tc>
                  <a:txBody>
                    <a:bodyPr/>
                    <a:lstStyle/>
                    <a:p>
                      <a:pPr algn="ctr" fontAlgn="b"/>
                      <a:r>
                        <a:rPr lang="es-MX" sz="1800" u="none" strike="noStrike">
                          <a:effectLst/>
                        </a:rPr>
                        <a:t>1</a:t>
                      </a:r>
                      <a:endParaRPr lang="es-MX" sz="1800" b="0" i="0" u="none" strike="noStrike">
                        <a:solidFill>
                          <a:srgbClr val="000000"/>
                        </a:solidFill>
                        <a:effectLst/>
                        <a:latin typeface="Verdana"/>
                      </a:endParaRPr>
                    </a:p>
                  </a:txBody>
                  <a:tcPr marL="9452" marR="9452" marT="9452" marB="0" anchor="b"/>
                </a:tc>
              </a:tr>
              <a:tr h="315498">
                <a:tc>
                  <a:txBody>
                    <a:bodyPr/>
                    <a:lstStyle/>
                    <a:p>
                      <a:pPr algn="l" fontAlgn="b"/>
                      <a:r>
                        <a:rPr lang="es-MX" sz="1800" u="none" strike="noStrike" dirty="0" smtClean="0">
                          <a:effectLst/>
                        </a:rPr>
                        <a:t>Educación histórica en el aula</a:t>
                      </a:r>
                      <a:endParaRPr lang="es-MX" sz="1800" b="0" i="0" u="none" strike="noStrike" dirty="0">
                        <a:solidFill>
                          <a:srgbClr val="000000"/>
                        </a:solidFill>
                        <a:effectLst/>
                        <a:latin typeface="Verdana"/>
                      </a:endParaRPr>
                    </a:p>
                  </a:txBody>
                  <a:tcPr marL="9452" marR="9452" marT="9452" marB="0" anchor="b"/>
                </a:tc>
                <a:tc>
                  <a:txBody>
                    <a:bodyPr/>
                    <a:lstStyle/>
                    <a:p>
                      <a:pPr algn="ctr" fontAlgn="b"/>
                      <a:r>
                        <a:rPr lang="es-MX" sz="1800" u="none" strike="noStrike">
                          <a:effectLst/>
                        </a:rPr>
                        <a:t>4</a:t>
                      </a:r>
                      <a:endParaRPr lang="es-MX" sz="1800" b="0" i="0" u="none" strike="noStrike">
                        <a:solidFill>
                          <a:srgbClr val="000000"/>
                        </a:solidFill>
                        <a:effectLst/>
                        <a:latin typeface="Verdana"/>
                      </a:endParaRPr>
                    </a:p>
                  </a:txBody>
                  <a:tcPr marL="9452" marR="9452" marT="9452" marB="0" anchor="b"/>
                </a:tc>
              </a:tr>
              <a:tr h="484936">
                <a:tc>
                  <a:txBody>
                    <a:bodyPr/>
                    <a:lstStyle/>
                    <a:p>
                      <a:pPr algn="l" fontAlgn="b"/>
                      <a:endParaRPr lang="es-MX" sz="1800" b="0" i="0" u="none" strike="noStrike">
                        <a:solidFill>
                          <a:srgbClr val="000000"/>
                        </a:solidFill>
                        <a:effectLst/>
                        <a:latin typeface="Verdana"/>
                      </a:endParaRPr>
                    </a:p>
                  </a:txBody>
                  <a:tcPr marL="9452" marR="9452" marT="9452" marB="0" anchor="b"/>
                </a:tc>
                <a:tc>
                  <a:txBody>
                    <a:bodyPr/>
                    <a:lstStyle/>
                    <a:p>
                      <a:pPr algn="ctr" fontAlgn="b"/>
                      <a:r>
                        <a:rPr lang="es-MX" sz="2800" b="1" u="none" strike="noStrike" dirty="0">
                          <a:effectLst/>
                        </a:rPr>
                        <a:t>55</a:t>
                      </a:r>
                      <a:endParaRPr lang="es-MX" sz="2800" b="1" i="0" u="none" strike="noStrike" dirty="0">
                        <a:solidFill>
                          <a:srgbClr val="000000"/>
                        </a:solidFill>
                        <a:effectLst/>
                        <a:latin typeface="Verdana"/>
                      </a:endParaRPr>
                    </a:p>
                  </a:txBody>
                  <a:tcPr marL="9452" marR="9452" marT="9452" marB="0" anchor="b"/>
                </a:tc>
              </a:tr>
            </a:tbl>
          </a:graphicData>
        </a:graphic>
      </p:graphicFrame>
      <p:sp>
        <p:nvSpPr>
          <p:cNvPr id="5" name="4 CuadroTexto"/>
          <p:cNvSpPr txBox="1"/>
          <p:nvPr/>
        </p:nvSpPr>
        <p:spPr>
          <a:xfrm>
            <a:off x="2555776" y="6309320"/>
            <a:ext cx="3953070" cy="369332"/>
          </a:xfrm>
          <a:prstGeom prst="rect">
            <a:avLst/>
          </a:prstGeom>
          <a:noFill/>
        </p:spPr>
        <p:txBody>
          <a:bodyPr wrap="none" rtlCol="0">
            <a:spAutoFit/>
          </a:bodyPr>
          <a:lstStyle/>
          <a:p>
            <a:r>
              <a:rPr lang="es-MX" i="1" dirty="0" smtClean="0"/>
              <a:t>* 40 alumnas con exámenes reprobados</a:t>
            </a:r>
            <a:endParaRPr lang="es-MX" i="1" dirty="0"/>
          </a:p>
        </p:txBody>
      </p:sp>
    </p:spTree>
    <p:extLst>
      <p:ext uri="{BB962C8B-B14F-4D97-AF65-F5344CB8AC3E}">
        <p14:creationId xmlns:p14="http://schemas.microsoft.com/office/powerpoint/2010/main" val="32810192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LÓPEZ RAMOS PATRICIA GABRIELA</a:t>
            </a:r>
            <a:br>
              <a:rPr lang="es-MX" dirty="0" smtClean="0"/>
            </a:br>
            <a:r>
              <a:rPr lang="es-MX" b="1" i="1" dirty="0" smtClean="0"/>
              <a:t>3°C</a:t>
            </a:r>
            <a:endParaRPr lang="es-MX" dirty="0"/>
          </a:p>
        </p:txBody>
      </p:sp>
      <p:sp>
        <p:nvSpPr>
          <p:cNvPr id="3" name="2 Marcador de contenido"/>
          <p:cNvSpPr>
            <a:spLocks noGrp="1"/>
          </p:cNvSpPr>
          <p:nvPr>
            <p:ph idx="1"/>
          </p:nvPr>
        </p:nvSpPr>
        <p:spPr/>
        <p:txBody>
          <a:bodyPr/>
          <a:lstStyle/>
          <a:p>
            <a:r>
              <a:rPr lang="es-MX" dirty="0" smtClean="0"/>
              <a:t>Primera Evaluación</a:t>
            </a:r>
          </a:p>
          <a:p>
            <a:endParaRPr lang="es-MX" dirty="0"/>
          </a:p>
          <a:p>
            <a:endParaRPr lang="es-MX" dirty="0" smtClean="0"/>
          </a:p>
          <a:p>
            <a:endParaRPr lang="es-MX" dirty="0"/>
          </a:p>
          <a:p>
            <a:r>
              <a:rPr lang="es-MX" dirty="0" smtClean="0"/>
              <a:t>Semestre anterior </a:t>
            </a:r>
          </a:p>
          <a:p>
            <a:endParaRPr lang="es-MX" dirty="0"/>
          </a:p>
        </p:txBody>
      </p:sp>
      <p:graphicFrame>
        <p:nvGraphicFramePr>
          <p:cNvPr id="4" name="3 Tabla"/>
          <p:cNvGraphicFramePr>
            <a:graphicFrameLocks noGrp="1"/>
          </p:cNvGraphicFramePr>
          <p:nvPr>
            <p:extLst>
              <p:ext uri="{D42A27DB-BD31-4B8C-83A1-F6EECF244321}">
                <p14:modId xmlns:p14="http://schemas.microsoft.com/office/powerpoint/2010/main" val="3254418411"/>
              </p:ext>
            </p:extLst>
          </p:nvPr>
        </p:nvGraphicFramePr>
        <p:xfrm>
          <a:off x="1326468" y="2348880"/>
          <a:ext cx="6491064" cy="1440160"/>
        </p:xfrm>
        <a:graphic>
          <a:graphicData uri="http://schemas.openxmlformats.org/drawingml/2006/table">
            <a:tbl>
              <a:tblPr>
                <a:tableStyleId>{5C22544A-7EE6-4342-B048-85BDC9FD1C3A}</a:tableStyleId>
              </a:tblPr>
              <a:tblGrid>
                <a:gridCol w="1497937"/>
                <a:gridCol w="4993127"/>
              </a:tblGrid>
              <a:tr h="720080">
                <a:tc>
                  <a:txBody>
                    <a:bodyPr/>
                    <a:lstStyle/>
                    <a:p>
                      <a:pPr algn="ctr" fontAlgn="b"/>
                      <a:r>
                        <a:rPr lang="es-MX" sz="2000" u="none" strike="noStrike" dirty="0">
                          <a:effectLst/>
                        </a:rPr>
                        <a:t>4.48</a:t>
                      </a:r>
                      <a:endParaRPr lang="es-MX" sz="2000" b="0" i="0" u="none" strike="noStrike" dirty="0">
                        <a:solidFill>
                          <a:srgbClr val="000000"/>
                        </a:solidFill>
                        <a:effectLst/>
                        <a:latin typeface="Verdana"/>
                      </a:endParaRPr>
                    </a:p>
                  </a:txBody>
                  <a:tcPr marL="9496" marR="9496" marT="9496" marB="0" anchor="ctr"/>
                </a:tc>
                <a:tc>
                  <a:txBody>
                    <a:bodyPr/>
                    <a:lstStyle/>
                    <a:p>
                      <a:pPr algn="l" fontAlgn="b"/>
                      <a:r>
                        <a:rPr lang="es-MX" sz="2000" u="none" strike="noStrike">
                          <a:effectLst/>
                        </a:rPr>
                        <a:t>EL NIÑO COMO SUJETO SOCIAL</a:t>
                      </a:r>
                      <a:endParaRPr lang="es-MX" sz="2000" b="0" i="0" u="none" strike="noStrike">
                        <a:solidFill>
                          <a:srgbClr val="000000"/>
                        </a:solidFill>
                        <a:effectLst/>
                        <a:latin typeface="Verdana"/>
                      </a:endParaRPr>
                    </a:p>
                  </a:txBody>
                  <a:tcPr marL="9496" marR="9496" marT="9496" marB="0" anchor="ctr"/>
                </a:tc>
              </a:tr>
              <a:tr h="720080">
                <a:tc>
                  <a:txBody>
                    <a:bodyPr/>
                    <a:lstStyle/>
                    <a:p>
                      <a:pPr algn="ctr" fontAlgn="b"/>
                      <a:r>
                        <a:rPr lang="es-MX" sz="2000" u="none" strike="noStrike">
                          <a:effectLst/>
                        </a:rPr>
                        <a:t>4.8</a:t>
                      </a:r>
                      <a:endParaRPr lang="es-MX" sz="2000" b="0" i="0" u="none" strike="noStrike">
                        <a:solidFill>
                          <a:srgbClr val="000000"/>
                        </a:solidFill>
                        <a:effectLst/>
                        <a:latin typeface="Verdana"/>
                      </a:endParaRPr>
                    </a:p>
                  </a:txBody>
                  <a:tcPr marL="9496" marR="9496" marT="9496" marB="0" anchor="ctr"/>
                </a:tc>
                <a:tc>
                  <a:txBody>
                    <a:bodyPr/>
                    <a:lstStyle/>
                    <a:p>
                      <a:pPr algn="l" fontAlgn="b"/>
                      <a:r>
                        <a:rPr lang="es-MX" sz="2000" u="none" strike="noStrike" dirty="0">
                          <a:effectLst/>
                        </a:rPr>
                        <a:t>INGLÉS B1</a:t>
                      </a:r>
                      <a:endParaRPr lang="es-MX" sz="2000" b="0" i="0" u="none" strike="noStrike" dirty="0">
                        <a:solidFill>
                          <a:srgbClr val="000000"/>
                        </a:solidFill>
                        <a:effectLst/>
                        <a:latin typeface="Verdana"/>
                      </a:endParaRPr>
                    </a:p>
                  </a:txBody>
                  <a:tcPr marL="9496" marR="9496" marT="9496" marB="0" anchor="ctr"/>
                </a:tc>
              </a:tr>
            </a:tbl>
          </a:graphicData>
        </a:graphic>
      </p:graphicFrame>
      <p:pic>
        <p:nvPicPr>
          <p:cNvPr id="5" name="4 Imagen"/>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6724" t="43190" r="9310" b="38804"/>
          <a:stretch/>
        </p:blipFill>
        <p:spPr>
          <a:xfrm>
            <a:off x="899592" y="5013176"/>
            <a:ext cx="7677807" cy="1229711"/>
          </a:xfrm>
          <a:prstGeom prst="rect">
            <a:avLst/>
          </a:prstGeom>
        </p:spPr>
      </p:pic>
    </p:spTree>
    <p:extLst>
      <p:ext uri="{BB962C8B-B14F-4D97-AF65-F5344CB8AC3E}">
        <p14:creationId xmlns:p14="http://schemas.microsoft.com/office/powerpoint/2010/main" val="34783949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VALDEZ FLORES DANIELA DEL CARMEN</a:t>
            </a:r>
            <a:br>
              <a:rPr lang="es-MX" dirty="0" smtClean="0"/>
            </a:br>
            <a:r>
              <a:rPr lang="es-MX" b="1" i="1" dirty="0" smtClean="0"/>
              <a:t>3°C</a:t>
            </a:r>
            <a:endParaRPr lang="es-MX" dirty="0"/>
          </a:p>
        </p:txBody>
      </p:sp>
      <p:sp>
        <p:nvSpPr>
          <p:cNvPr id="3" name="2 Marcador de contenido"/>
          <p:cNvSpPr>
            <a:spLocks noGrp="1"/>
          </p:cNvSpPr>
          <p:nvPr>
            <p:ph idx="1"/>
          </p:nvPr>
        </p:nvSpPr>
        <p:spPr/>
        <p:txBody>
          <a:bodyPr/>
          <a:lstStyle/>
          <a:p>
            <a:r>
              <a:rPr lang="es-MX" dirty="0" smtClean="0"/>
              <a:t>Primera Evaluación</a:t>
            </a:r>
          </a:p>
          <a:p>
            <a:endParaRPr lang="es-MX" dirty="0"/>
          </a:p>
          <a:p>
            <a:endParaRPr lang="es-MX" dirty="0" smtClean="0"/>
          </a:p>
          <a:p>
            <a:endParaRPr lang="es-MX" dirty="0"/>
          </a:p>
          <a:p>
            <a:r>
              <a:rPr lang="es-MX" dirty="0" smtClean="0"/>
              <a:t>Semestre anterior </a:t>
            </a:r>
          </a:p>
          <a:p>
            <a:endParaRPr lang="es-MX" dirty="0"/>
          </a:p>
        </p:txBody>
      </p:sp>
      <p:graphicFrame>
        <p:nvGraphicFramePr>
          <p:cNvPr id="4" name="3 Tabla"/>
          <p:cNvGraphicFramePr>
            <a:graphicFrameLocks noGrp="1"/>
          </p:cNvGraphicFramePr>
          <p:nvPr>
            <p:extLst>
              <p:ext uri="{D42A27DB-BD31-4B8C-83A1-F6EECF244321}">
                <p14:modId xmlns:p14="http://schemas.microsoft.com/office/powerpoint/2010/main" val="3186333273"/>
              </p:ext>
            </p:extLst>
          </p:nvPr>
        </p:nvGraphicFramePr>
        <p:xfrm>
          <a:off x="1290464" y="2420888"/>
          <a:ext cx="6563072" cy="1296144"/>
        </p:xfrm>
        <a:graphic>
          <a:graphicData uri="http://schemas.openxmlformats.org/drawingml/2006/table">
            <a:tbl>
              <a:tblPr>
                <a:tableStyleId>{5C22544A-7EE6-4342-B048-85BDC9FD1C3A}</a:tableStyleId>
              </a:tblPr>
              <a:tblGrid>
                <a:gridCol w="1514555"/>
                <a:gridCol w="5048517"/>
              </a:tblGrid>
              <a:tr h="558664">
                <a:tc>
                  <a:txBody>
                    <a:bodyPr/>
                    <a:lstStyle/>
                    <a:p>
                      <a:pPr algn="ctr" fontAlgn="b"/>
                      <a:r>
                        <a:rPr lang="es-MX" sz="2400" u="none" strike="noStrike" dirty="0">
                          <a:effectLst/>
                        </a:rPr>
                        <a:t>4</a:t>
                      </a:r>
                      <a:endParaRPr lang="es-MX" sz="2400" b="0" i="0" u="none" strike="noStrike" dirty="0">
                        <a:solidFill>
                          <a:srgbClr val="000000"/>
                        </a:solidFill>
                        <a:effectLst/>
                        <a:latin typeface="Verdana"/>
                      </a:endParaRPr>
                    </a:p>
                  </a:txBody>
                  <a:tcPr marL="9496" marR="9496" marT="9496" marB="0" anchor="ctr"/>
                </a:tc>
                <a:tc>
                  <a:txBody>
                    <a:bodyPr/>
                    <a:lstStyle/>
                    <a:p>
                      <a:pPr algn="l" fontAlgn="b"/>
                      <a:r>
                        <a:rPr lang="es-MX" sz="2400" u="none" strike="noStrike">
                          <a:effectLst/>
                        </a:rPr>
                        <a:t>INGLÉS B1</a:t>
                      </a:r>
                      <a:endParaRPr lang="es-MX" sz="2400" b="0" i="0" u="none" strike="noStrike">
                        <a:solidFill>
                          <a:srgbClr val="000000"/>
                        </a:solidFill>
                        <a:effectLst/>
                        <a:latin typeface="Verdana"/>
                      </a:endParaRPr>
                    </a:p>
                  </a:txBody>
                  <a:tcPr marL="9496" marR="9496" marT="9496" marB="0" anchor="ctr"/>
                </a:tc>
              </a:tr>
              <a:tr h="737480">
                <a:tc>
                  <a:txBody>
                    <a:bodyPr/>
                    <a:lstStyle/>
                    <a:p>
                      <a:pPr algn="ctr" fontAlgn="b"/>
                      <a:r>
                        <a:rPr lang="es-MX" sz="2400" u="none" strike="noStrike" dirty="0">
                          <a:effectLst/>
                        </a:rPr>
                        <a:t>3.79</a:t>
                      </a:r>
                      <a:endParaRPr lang="es-MX" sz="2400" b="0" i="0" u="none" strike="noStrike" dirty="0">
                        <a:solidFill>
                          <a:srgbClr val="000000"/>
                        </a:solidFill>
                        <a:effectLst/>
                        <a:latin typeface="Verdana"/>
                      </a:endParaRPr>
                    </a:p>
                  </a:txBody>
                  <a:tcPr marL="9496" marR="9496" marT="9496" marB="0" anchor="ctr"/>
                </a:tc>
                <a:tc>
                  <a:txBody>
                    <a:bodyPr/>
                    <a:lstStyle/>
                    <a:p>
                      <a:pPr algn="l" fontAlgn="b"/>
                      <a:r>
                        <a:rPr lang="es-MX" sz="2400" u="none" strike="noStrike" dirty="0">
                          <a:effectLst/>
                        </a:rPr>
                        <a:t>EL NIÑO COMO SUJETO SOCIAL</a:t>
                      </a:r>
                      <a:endParaRPr lang="es-MX" sz="2400" b="0" i="0" u="none" strike="noStrike" dirty="0">
                        <a:solidFill>
                          <a:srgbClr val="000000"/>
                        </a:solidFill>
                        <a:effectLst/>
                        <a:latin typeface="Verdana"/>
                      </a:endParaRPr>
                    </a:p>
                  </a:txBody>
                  <a:tcPr marL="9496" marR="9496" marT="9496" marB="0" anchor="ctr"/>
                </a:tc>
              </a:tr>
            </a:tbl>
          </a:graphicData>
        </a:graphic>
      </p:graphicFrame>
      <p:pic>
        <p:nvPicPr>
          <p:cNvPr id="5" name="4 Imagen"/>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80" t="52424" r="8792" b="28878"/>
          <a:stretch/>
        </p:blipFill>
        <p:spPr>
          <a:xfrm>
            <a:off x="693682" y="4871546"/>
            <a:ext cx="7756635" cy="1277008"/>
          </a:xfrm>
          <a:prstGeom prst="rect">
            <a:avLst/>
          </a:prstGeom>
        </p:spPr>
      </p:pic>
    </p:spTree>
    <p:extLst>
      <p:ext uri="{BB962C8B-B14F-4D97-AF65-F5344CB8AC3E}">
        <p14:creationId xmlns:p14="http://schemas.microsoft.com/office/powerpoint/2010/main" val="11109378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1 Gráfico"/>
          <p:cNvGraphicFramePr>
            <a:graphicFrameLocks/>
          </p:cNvGraphicFramePr>
          <p:nvPr>
            <p:extLst>
              <p:ext uri="{D42A27DB-BD31-4B8C-83A1-F6EECF244321}">
                <p14:modId xmlns:p14="http://schemas.microsoft.com/office/powerpoint/2010/main" val="155616217"/>
              </p:ext>
            </p:extLst>
          </p:nvPr>
        </p:nvGraphicFramePr>
        <p:xfrm>
          <a:off x="0" y="368660"/>
          <a:ext cx="9144000" cy="61206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14481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Ejemplo de comentarios</a:t>
            </a:r>
            <a:endParaRPr lang="es-MX" dirty="0"/>
          </a:p>
        </p:txBody>
      </p:sp>
      <p:sp>
        <p:nvSpPr>
          <p:cNvPr id="3" name="2 Marcador de contenido"/>
          <p:cNvSpPr>
            <a:spLocks noGrp="1"/>
          </p:cNvSpPr>
          <p:nvPr>
            <p:ph idx="1"/>
          </p:nvPr>
        </p:nvSpPr>
        <p:spPr/>
        <p:txBody>
          <a:bodyPr>
            <a:normAutofit fontScale="55000" lnSpcReduction="20000"/>
          </a:bodyPr>
          <a:lstStyle/>
          <a:p>
            <a:pPr algn="just"/>
            <a:r>
              <a:rPr lang="es-MX" i="1" dirty="0"/>
              <a:t>Pienso que el examen tiene muchas deficiencias. </a:t>
            </a:r>
            <a:br>
              <a:rPr lang="es-MX" i="1" dirty="0"/>
            </a:br>
            <a:r>
              <a:rPr lang="es-MX" i="1" dirty="0"/>
              <a:t>-Redacción. Faltan tildes, congruencia en los enunciados, pues hay unos que no se entienden, falta de signos de puntuación, como comas, (En todo el examen no hay ni una sola). </a:t>
            </a:r>
            <a:br>
              <a:rPr lang="es-MX" i="1" dirty="0"/>
            </a:br>
            <a:r>
              <a:rPr lang="es-MX" i="1" dirty="0"/>
              <a:t>-Se evoca más a cosas que no considero no generan un aprendizaje efectivo en nosotras. Hace referencia a fechas, y fechas que no son importantes, vienen en las lecturas, sí, más pienso que en vez de preguntar "En qué año surge el primer boceto de los derechos de los niños" sería más pertinente el para qué se hizo, con qué finalidad se hizo. Las fechas, por lo menos a mí, no me parecen importantes y creo que al salir del examen las olvidaré. </a:t>
            </a:r>
            <a:br>
              <a:rPr lang="es-MX" i="1" dirty="0"/>
            </a:br>
            <a:r>
              <a:rPr lang="es-MX" i="1" dirty="0"/>
              <a:t>-Estoy segura que la respuesta de "en qué país pierde relevancia el deporte" es "Roma" puesto que así lo marcaba la lectura, y Roma no es un país. </a:t>
            </a:r>
            <a:br>
              <a:rPr lang="es-MX" i="1" dirty="0"/>
            </a:br>
            <a:r>
              <a:rPr lang="es-MX" i="1" dirty="0"/>
              <a:t>-Las respuestas en muchas preguntas son las mismas, y, como dije antes, no tienen relevancia: "qué autor percibe al niño como" se puede sustituir por "por qué el niño era concebido como rebelde/estorbo/servidumbre" o "en qué aspectos cognitivos y educativos afectaba el que el niño fuera considerado como tal." </a:t>
            </a:r>
            <a:br>
              <a:rPr lang="es-MX" i="1" dirty="0"/>
            </a:br>
            <a:r>
              <a:rPr lang="es-MX" i="1" dirty="0"/>
              <a:t>En fin, el examen pudo haber estado mejor</a:t>
            </a:r>
          </a:p>
        </p:txBody>
      </p:sp>
    </p:spTree>
    <p:extLst>
      <p:ext uri="{BB962C8B-B14F-4D97-AF65-F5344CB8AC3E}">
        <p14:creationId xmlns:p14="http://schemas.microsoft.com/office/powerpoint/2010/main" val="14852794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92696"/>
            <a:ext cx="8229600" cy="5760640"/>
          </a:xfrm>
        </p:spPr>
        <p:txBody>
          <a:bodyPr>
            <a:normAutofit fontScale="92500" lnSpcReduction="20000"/>
          </a:bodyPr>
          <a:lstStyle/>
          <a:p>
            <a:r>
              <a:rPr lang="es-MX" dirty="0"/>
              <a:t>las lecturas se vieron mediante </a:t>
            </a:r>
            <a:r>
              <a:rPr lang="es-MX" dirty="0" smtClean="0"/>
              <a:t>explosión </a:t>
            </a:r>
            <a:r>
              <a:rPr lang="es-MX" dirty="0"/>
              <a:t>de alumnas, creo que falto </a:t>
            </a:r>
            <a:r>
              <a:rPr lang="es-MX" dirty="0" smtClean="0"/>
              <a:t>retroalimentación </a:t>
            </a:r>
            <a:r>
              <a:rPr lang="es-MX" dirty="0"/>
              <a:t>por parte de la maestra, y esto fue debido a la falta de tiempo </a:t>
            </a:r>
            <a:endParaRPr lang="es-MX" dirty="0" smtClean="0"/>
          </a:p>
          <a:p>
            <a:r>
              <a:rPr lang="es-MX" dirty="0"/>
              <a:t>Algunos temas no fueron vistos en </a:t>
            </a:r>
            <a:r>
              <a:rPr lang="es-MX" dirty="0" smtClean="0"/>
              <a:t>clase</a:t>
            </a:r>
          </a:p>
          <a:p>
            <a:r>
              <a:rPr lang="es-MX" dirty="0"/>
              <a:t>estuvo un poco </a:t>
            </a:r>
            <a:r>
              <a:rPr lang="es-MX" dirty="0" smtClean="0"/>
              <a:t>confuso</a:t>
            </a:r>
          </a:p>
          <a:p>
            <a:r>
              <a:rPr lang="es-MX" dirty="0"/>
              <a:t>falta especificar en torno a que </a:t>
            </a:r>
            <a:r>
              <a:rPr lang="es-MX" dirty="0" smtClean="0"/>
              <a:t>se </a:t>
            </a:r>
            <a:r>
              <a:rPr lang="es-MX" dirty="0"/>
              <a:t>repite un reactivo </a:t>
            </a:r>
            <a:endParaRPr lang="es-MX" dirty="0" smtClean="0"/>
          </a:p>
          <a:p>
            <a:r>
              <a:rPr lang="es-MX" dirty="0"/>
              <a:t>las interrogantes deben de estar mejor </a:t>
            </a:r>
            <a:r>
              <a:rPr lang="es-MX" dirty="0" smtClean="0"/>
              <a:t>formuladas</a:t>
            </a:r>
          </a:p>
          <a:p>
            <a:endParaRPr lang="es-MX" dirty="0"/>
          </a:p>
          <a:p>
            <a:pPr lvl="1"/>
            <a:r>
              <a:rPr lang="es-MX" dirty="0" smtClean="0"/>
              <a:t>Los comentarios de las alumnas fueron copiados textualmente, no hay modificaciones.</a:t>
            </a:r>
            <a:endParaRPr lang="es-MX" dirty="0"/>
          </a:p>
        </p:txBody>
      </p:sp>
    </p:spTree>
    <p:extLst>
      <p:ext uri="{BB962C8B-B14F-4D97-AF65-F5344CB8AC3E}">
        <p14:creationId xmlns:p14="http://schemas.microsoft.com/office/powerpoint/2010/main" val="10574723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982265932"/>
              </p:ext>
            </p:extLst>
          </p:nvPr>
        </p:nvGraphicFramePr>
        <p:xfrm>
          <a:off x="426369" y="548680"/>
          <a:ext cx="8291262" cy="5850146"/>
        </p:xfrm>
        <a:graphic>
          <a:graphicData uri="http://schemas.openxmlformats.org/drawingml/2006/table">
            <a:tbl>
              <a:tblPr>
                <a:tableStyleId>{5C22544A-7EE6-4342-B048-85BDC9FD1C3A}</a:tableStyleId>
              </a:tblPr>
              <a:tblGrid>
                <a:gridCol w="3202514"/>
                <a:gridCol w="1450951"/>
                <a:gridCol w="1088213"/>
                <a:gridCol w="1378403"/>
                <a:gridCol w="1171181"/>
              </a:tblGrid>
              <a:tr h="793148">
                <a:tc>
                  <a:txBody>
                    <a:bodyPr/>
                    <a:lstStyle/>
                    <a:p>
                      <a:pPr algn="ctr" fontAlgn="b"/>
                      <a:r>
                        <a:rPr lang="es-MX" sz="2400" b="1" u="none" strike="noStrike" dirty="0">
                          <a:effectLst>
                            <a:outerShdw blurRad="38100" dist="38100" dir="2700000" algn="tl">
                              <a:srgbClr val="000000">
                                <a:alpha val="43137"/>
                              </a:srgbClr>
                            </a:outerShdw>
                          </a:effectLst>
                        </a:rPr>
                        <a:t>CURSOS </a:t>
                      </a:r>
                      <a:r>
                        <a:rPr lang="es-MX" sz="2400" b="1" u="none" strike="noStrike" dirty="0" smtClean="0">
                          <a:effectLst>
                            <a:outerShdw blurRad="38100" dist="38100" dir="2700000" algn="tl">
                              <a:srgbClr val="000000">
                                <a:alpha val="43137"/>
                              </a:srgbClr>
                            </a:outerShdw>
                          </a:effectLst>
                        </a:rPr>
                        <a:t>1º</a:t>
                      </a:r>
                    </a:p>
                    <a:p>
                      <a:pPr algn="ctr" fontAlgn="b"/>
                      <a:r>
                        <a:rPr lang="es-MX" sz="2400" b="1" i="0" u="none" strike="noStrike" dirty="0" smtClean="0">
                          <a:solidFill>
                            <a:srgbClr val="000000"/>
                          </a:solidFill>
                          <a:effectLst>
                            <a:outerShdw blurRad="38100" dist="38100" dir="2700000" algn="tl">
                              <a:srgbClr val="000000">
                                <a:alpha val="43137"/>
                              </a:srgbClr>
                            </a:outerShdw>
                          </a:effectLst>
                          <a:latin typeface="Calibri"/>
                        </a:rPr>
                        <a:t>Segundo semestre</a:t>
                      </a:r>
                      <a:endParaRPr lang="es-MX" sz="2400" b="1" i="0" u="none" strike="noStrike" dirty="0">
                        <a:solidFill>
                          <a:srgbClr val="000000"/>
                        </a:solidFill>
                        <a:effectLst>
                          <a:outerShdw blurRad="38100" dist="38100" dir="2700000" algn="tl">
                            <a:srgbClr val="000000">
                              <a:alpha val="43137"/>
                            </a:srgbClr>
                          </a:outerShdw>
                        </a:effectLst>
                        <a:latin typeface="Calibri"/>
                      </a:endParaRPr>
                    </a:p>
                  </a:txBody>
                  <a:tcPr marL="6305" marR="6305" marT="6305" marB="0" anchor="ctr"/>
                </a:tc>
                <a:tc>
                  <a:txBody>
                    <a:bodyPr/>
                    <a:lstStyle/>
                    <a:p>
                      <a:pPr algn="ctr" fontAlgn="b"/>
                      <a:r>
                        <a:rPr lang="es-MX" sz="1600" b="1" u="none" strike="noStrike" dirty="0" smtClean="0">
                          <a:effectLst>
                            <a:outerShdw blurRad="38100" dist="38100" dir="2700000" algn="tl">
                              <a:srgbClr val="000000">
                                <a:alpha val="43137"/>
                              </a:srgbClr>
                            </a:outerShdw>
                          </a:effectLst>
                        </a:rPr>
                        <a:t>Ciclo</a:t>
                      </a:r>
                    </a:p>
                    <a:p>
                      <a:pPr algn="ctr" fontAlgn="b"/>
                      <a:r>
                        <a:rPr lang="es-MX" sz="1600" b="1" u="none" strike="noStrike" dirty="0" smtClean="0">
                          <a:effectLst>
                            <a:outerShdw blurRad="38100" dist="38100" dir="2700000" algn="tl">
                              <a:srgbClr val="000000">
                                <a:alpha val="43137"/>
                              </a:srgbClr>
                            </a:outerShdw>
                          </a:effectLst>
                        </a:rPr>
                        <a:t>2014-2015</a:t>
                      </a:r>
                      <a:endParaRPr lang="es-MX" sz="1600" b="1" i="0" u="none" strike="noStrike" dirty="0">
                        <a:solidFill>
                          <a:srgbClr val="000000"/>
                        </a:solidFill>
                        <a:effectLst>
                          <a:outerShdw blurRad="38100" dist="38100" dir="2700000" algn="tl">
                            <a:srgbClr val="000000">
                              <a:alpha val="43137"/>
                            </a:srgbClr>
                          </a:outerShdw>
                        </a:effectLst>
                        <a:latin typeface="Calibri"/>
                      </a:endParaRPr>
                    </a:p>
                  </a:txBody>
                  <a:tcPr marL="6305" marR="6305" marT="6305" marB="0" anchor="ctr"/>
                </a:tc>
                <a:tc>
                  <a:txBody>
                    <a:bodyPr/>
                    <a:lstStyle/>
                    <a:p>
                      <a:pPr algn="ctr" fontAlgn="b"/>
                      <a:r>
                        <a:rPr lang="es-MX" sz="1600" b="1" u="none" strike="noStrike" dirty="0">
                          <a:effectLst>
                            <a:outerShdw blurRad="38100" dist="38100" dir="2700000" algn="tl">
                              <a:srgbClr val="000000">
                                <a:alpha val="43137"/>
                              </a:srgbClr>
                            </a:outerShdw>
                          </a:effectLst>
                        </a:rPr>
                        <a:t>Porcentaje</a:t>
                      </a:r>
                      <a:endParaRPr lang="es-MX" sz="1600" b="1" i="0" u="none" strike="noStrike" dirty="0">
                        <a:solidFill>
                          <a:srgbClr val="000000"/>
                        </a:solidFill>
                        <a:effectLst>
                          <a:outerShdw blurRad="38100" dist="38100" dir="2700000" algn="tl">
                            <a:srgbClr val="000000">
                              <a:alpha val="43137"/>
                            </a:srgbClr>
                          </a:outerShdw>
                        </a:effectLst>
                        <a:latin typeface="Calibri"/>
                      </a:endParaRPr>
                    </a:p>
                  </a:txBody>
                  <a:tcPr marL="6305" marR="6305" marT="6305" marB="0" anchor="ctr"/>
                </a:tc>
                <a:tc>
                  <a:txBody>
                    <a:bodyPr/>
                    <a:lstStyle/>
                    <a:p>
                      <a:pPr algn="ctr" fontAlgn="b"/>
                      <a:r>
                        <a:rPr lang="es-MX" sz="1600" b="1" u="none" strike="noStrike" dirty="0" smtClean="0">
                          <a:effectLst>
                            <a:outerShdw blurRad="38100" dist="38100" dir="2700000" algn="tl">
                              <a:srgbClr val="000000">
                                <a:alpha val="43137"/>
                              </a:srgbClr>
                            </a:outerShdw>
                          </a:effectLst>
                        </a:rPr>
                        <a:t>Ciclo</a:t>
                      </a:r>
                    </a:p>
                    <a:p>
                      <a:pPr algn="ctr" fontAlgn="b"/>
                      <a:r>
                        <a:rPr lang="es-MX" sz="1600" b="1" u="none" strike="noStrike" dirty="0" smtClean="0">
                          <a:effectLst>
                            <a:outerShdw blurRad="38100" dist="38100" dir="2700000" algn="tl">
                              <a:srgbClr val="000000">
                                <a:alpha val="43137"/>
                              </a:srgbClr>
                            </a:outerShdw>
                          </a:effectLst>
                        </a:rPr>
                        <a:t> </a:t>
                      </a:r>
                      <a:r>
                        <a:rPr lang="es-MX" sz="1600" b="1" u="none" strike="noStrike" dirty="0">
                          <a:effectLst>
                            <a:outerShdw blurRad="38100" dist="38100" dir="2700000" algn="tl">
                              <a:srgbClr val="000000">
                                <a:alpha val="43137"/>
                              </a:srgbClr>
                            </a:outerShdw>
                          </a:effectLst>
                        </a:rPr>
                        <a:t>2015-2016</a:t>
                      </a:r>
                      <a:endParaRPr lang="es-MX" sz="1600" b="1" i="0" u="none" strike="noStrike" dirty="0">
                        <a:solidFill>
                          <a:srgbClr val="000000"/>
                        </a:solidFill>
                        <a:effectLst>
                          <a:outerShdw blurRad="38100" dist="38100" dir="2700000" algn="tl">
                            <a:srgbClr val="000000">
                              <a:alpha val="43137"/>
                            </a:srgbClr>
                          </a:outerShdw>
                        </a:effectLst>
                        <a:latin typeface="Calibri"/>
                      </a:endParaRPr>
                    </a:p>
                  </a:txBody>
                  <a:tcPr marL="6305" marR="6305" marT="6305" marB="0" anchor="ctr"/>
                </a:tc>
                <a:tc>
                  <a:txBody>
                    <a:bodyPr/>
                    <a:lstStyle/>
                    <a:p>
                      <a:pPr algn="ctr" fontAlgn="b"/>
                      <a:r>
                        <a:rPr lang="es-MX" sz="1600" b="1" u="none" strike="noStrike" dirty="0">
                          <a:effectLst>
                            <a:outerShdw blurRad="38100" dist="38100" dir="2700000" algn="tl">
                              <a:srgbClr val="000000">
                                <a:alpha val="43137"/>
                              </a:srgbClr>
                            </a:outerShdw>
                          </a:effectLst>
                        </a:rPr>
                        <a:t>Porcentaje</a:t>
                      </a:r>
                      <a:endParaRPr lang="es-MX" sz="1600" b="1" i="0" u="none" strike="noStrike" dirty="0">
                        <a:solidFill>
                          <a:srgbClr val="000000"/>
                        </a:solidFill>
                        <a:effectLst>
                          <a:outerShdw blurRad="38100" dist="38100" dir="2700000" algn="tl">
                            <a:srgbClr val="000000">
                              <a:alpha val="43137"/>
                            </a:srgbClr>
                          </a:outerShdw>
                        </a:effectLst>
                        <a:latin typeface="Calibri"/>
                      </a:endParaRPr>
                    </a:p>
                  </a:txBody>
                  <a:tcPr marL="6305" marR="6305" marT="6305" marB="0" anchor="ctr"/>
                </a:tc>
              </a:tr>
              <a:tr h="771120">
                <a:tc>
                  <a:txBody>
                    <a:bodyPr/>
                    <a:lstStyle/>
                    <a:p>
                      <a:pPr algn="l" fontAlgn="b"/>
                      <a:r>
                        <a:rPr lang="es-MX" sz="1800" b="1" u="none" strike="noStrike" dirty="0">
                          <a:effectLst/>
                        </a:rPr>
                        <a:t>No. De alumnas</a:t>
                      </a:r>
                      <a:endParaRPr lang="es-MX" sz="1800" b="1" i="0" u="none" strike="noStrike" dirty="0">
                        <a:solidFill>
                          <a:srgbClr val="000000"/>
                        </a:solidFill>
                        <a:effectLst/>
                        <a:latin typeface="Calibri"/>
                      </a:endParaRPr>
                    </a:p>
                  </a:txBody>
                  <a:tcPr marL="6305" marR="6305" marT="6305" marB="0" anchor="ctr"/>
                </a:tc>
                <a:tc>
                  <a:txBody>
                    <a:bodyPr/>
                    <a:lstStyle/>
                    <a:p>
                      <a:pPr algn="ctr" fontAlgn="b"/>
                      <a:r>
                        <a:rPr lang="es-MX" sz="2000" b="1" u="none" strike="noStrike" dirty="0">
                          <a:effectLst/>
                        </a:rPr>
                        <a:t>44</a:t>
                      </a:r>
                      <a:endParaRPr lang="es-MX" sz="2000" b="1" i="0" u="none" strike="noStrike" dirty="0">
                        <a:solidFill>
                          <a:srgbClr val="000000"/>
                        </a:solidFill>
                        <a:effectLst/>
                        <a:latin typeface="Calibri"/>
                      </a:endParaRPr>
                    </a:p>
                  </a:txBody>
                  <a:tcPr marL="6305" marR="6305" marT="6305" marB="0" anchor="ctr"/>
                </a:tc>
                <a:tc>
                  <a:txBody>
                    <a:bodyPr/>
                    <a:lstStyle/>
                    <a:p>
                      <a:pPr algn="ctr" fontAlgn="b"/>
                      <a:r>
                        <a:rPr lang="es-MX" sz="2000" b="1" u="none" strike="noStrike" dirty="0">
                          <a:effectLst/>
                        </a:rPr>
                        <a:t> </a:t>
                      </a:r>
                      <a:endParaRPr lang="es-MX" sz="2000" b="1" i="0" u="none" strike="noStrike" dirty="0">
                        <a:solidFill>
                          <a:srgbClr val="000000"/>
                        </a:solidFill>
                        <a:effectLst/>
                        <a:latin typeface="Calibri"/>
                      </a:endParaRPr>
                    </a:p>
                  </a:txBody>
                  <a:tcPr marL="6305" marR="6305" marT="6305" marB="0" anchor="ctr"/>
                </a:tc>
                <a:tc>
                  <a:txBody>
                    <a:bodyPr/>
                    <a:lstStyle/>
                    <a:p>
                      <a:pPr algn="ctr" fontAlgn="b"/>
                      <a:r>
                        <a:rPr lang="es-MX" sz="2000" b="1" u="none" strike="noStrike" dirty="0">
                          <a:effectLst/>
                        </a:rPr>
                        <a:t>23</a:t>
                      </a:r>
                      <a:endParaRPr lang="es-MX" sz="2000" b="1" i="0" u="none" strike="noStrike" dirty="0">
                        <a:solidFill>
                          <a:srgbClr val="000000"/>
                        </a:solidFill>
                        <a:effectLst/>
                        <a:latin typeface="Calibri"/>
                      </a:endParaRPr>
                    </a:p>
                  </a:txBody>
                  <a:tcPr marL="6305" marR="6305" marT="6305" marB="0" anchor="ctr"/>
                </a:tc>
                <a:tc>
                  <a:txBody>
                    <a:bodyPr/>
                    <a:lstStyle/>
                    <a:p>
                      <a:pPr algn="ctr" fontAlgn="b"/>
                      <a:r>
                        <a:rPr lang="es-MX" sz="2000" b="1" u="none" strike="noStrike" dirty="0">
                          <a:effectLst/>
                        </a:rPr>
                        <a:t> </a:t>
                      </a:r>
                      <a:endParaRPr lang="es-MX" sz="2000" b="1" i="0" u="none" strike="noStrike" dirty="0">
                        <a:solidFill>
                          <a:srgbClr val="000000"/>
                        </a:solidFill>
                        <a:effectLst/>
                        <a:latin typeface="Calibri"/>
                      </a:endParaRPr>
                    </a:p>
                  </a:txBody>
                  <a:tcPr marL="6305" marR="6305" marT="6305" marB="0" anchor="ctr"/>
                </a:tc>
              </a:tr>
              <a:tr h="607865">
                <a:tc>
                  <a:txBody>
                    <a:bodyPr/>
                    <a:lstStyle/>
                    <a:p>
                      <a:pPr algn="just" fontAlgn="ctr"/>
                      <a:r>
                        <a:rPr lang="es-MX" sz="1600" u="none" strike="noStrike" dirty="0" smtClean="0">
                          <a:effectLst/>
                        </a:rPr>
                        <a:t>Planeación educativa</a:t>
                      </a:r>
                      <a:endParaRPr lang="es-MX" sz="1600" b="0" i="0" u="none" strike="noStrike" dirty="0">
                        <a:solidFill>
                          <a:srgbClr val="000000"/>
                        </a:solidFill>
                        <a:effectLst/>
                        <a:latin typeface="Arial"/>
                      </a:endParaRPr>
                    </a:p>
                  </a:txBody>
                  <a:tcPr marL="6305" marR="6305" marT="6305" marB="0" anchor="ctr"/>
                </a:tc>
                <a:tc>
                  <a:txBody>
                    <a:bodyPr/>
                    <a:lstStyle/>
                    <a:p>
                      <a:pPr algn="ctr" fontAlgn="b"/>
                      <a:r>
                        <a:rPr lang="es-MX" sz="1800" u="none" strike="noStrike">
                          <a:effectLst/>
                        </a:rPr>
                        <a:t>1</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dirty="0">
                          <a:effectLst/>
                        </a:rPr>
                        <a:t>4.4</a:t>
                      </a:r>
                      <a:endParaRPr lang="es-MX" sz="1800" b="0" i="0" u="none" strike="noStrike" dirty="0">
                        <a:solidFill>
                          <a:srgbClr val="000000"/>
                        </a:solidFill>
                        <a:effectLst/>
                        <a:latin typeface="Calibri"/>
                      </a:endParaRPr>
                    </a:p>
                  </a:txBody>
                  <a:tcPr marL="6305" marR="6305" marT="6305" marB="0" anchor="ctr"/>
                </a:tc>
                <a:tc>
                  <a:txBody>
                    <a:bodyPr/>
                    <a:lstStyle/>
                    <a:p>
                      <a:pPr algn="ctr" fontAlgn="b"/>
                      <a:r>
                        <a:rPr lang="es-MX" sz="1800" u="none" strike="noStrike">
                          <a:effectLst/>
                        </a:rPr>
                        <a:t>1</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2.3</a:t>
                      </a:r>
                      <a:endParaRPr lang="es-MX" sz="1800" b="0" i="0" u="none" strike="noStrike">
                        <a:solidFill>
                          <a:srgbClr val="000000"/>
                        </a:solidFill>
                        <a:effectLst/>
                        <a:latin typeface="Calibri"/>
                      </a:endParaRPr>
                    </a:p>
                  </a:txBody>
                  <a:tcPr marL="6305" marR="6305" marT="6305" marB="0" anchor="ctr"/>
                </a:tc>
              </a:tr>
              <a:tr h="607865">
                <a:tc>
                  <a:txBody>
                    <a:bodyPr/>
                    <a:lstStyle/>
                    <a:p>
                      <a:pPr algn="just" fontAlgn="ctr"/>
                      <a:r>
                        <a:rPr lang="es-MX" sz="1600" u="none" strike="noStrike" dirty="0" smtClean="0">
                          <a:effectLst/>
                        </a:rPr>
                        <a:t>Prácticas sociales del lenguaje</a:t>
                      </a:r>
                      <a:endParaRPr lang="es-MX" sz="1600" b="0" i="0" u="none" strike="noStrike" dirty="0">
                        <a:solidFill>
                          <a:srgbClr val="000000"/>
                        </a:solidFill>
                        <a:effectLst/>
                        <a:latin typeface="Arial"/>
                      </a:endParaRPr>
                    </a:p>
                  </a:txBody>
                  <a:tcPr marL="6305" marR="6305" marT="6305" marB="0" anchor="ctr"/>
                </a:tc>
                <a:tc>
                  <a:txBody>
                    <a:bodyPr/>
                    <a:lstStyle/>
                    <a:p>
                      <a:pPr algn="ctr" fontAlgn="b"/>
                      <a:r>
                        <a:rPr lang="es-MX" sz="1800" u="none" strike="noStrike" dirty="0">
                          <a:effectLst/>
                        </a:rPr>
                        <a:t>4</a:t>
                      </a:r>
                      <a:endParaRPr lang="es-MX" sz="1800" b="0" i="0" u="none" strike="noStrike" dirty="0">
                        <a:solidFill>
                          <a:srgbClr val="000000"/>
                        </a:solidFill>
                        <a:effectLst/>
                        <a:latin typeface="Calibri"/>
                      </a:endParaRPr>
                    </a:p>
                  </a:txBody>
                  <a:tcPr marL="6305" marR="6305" marT="6305" marB="0" anchor="ctr"/>
                </a:tc>
                <a:tc>
                  <a:txBody>
                    <a:bodyPr/>
                    <a:lstStyle/>
                    <a:p>
                      <a:pPr algn="ctr" fontAlgn="b"/>
                      <a:r>
                        <a:rPr lang="es-MX" sz="1800" u="none" strike="noStrike" dirty="0">
                          <a:effectLst/>
                        </a:rPr>
                        <a:t>9</a:t>
                      </a:r>
                      <a:endParaRPr lang="es-MX" sz="1800" b="0" i="0" u="none" strike="noStrike" dirty="0">
                        <a:solidFill>
                          <a:srgbClr val="000000"/>
                        </a:solidFill>
                        <a:effectLst/>
                        <a:latin typeface="Calibri"/>
                      </a:endParaRPr>
                    </a:p>
                  </a:txBody>
                  <a:tcPr marL="6305" marR="6305" marT="6305" marB="0" anchor="ctr"/>
                </a:tc>
                <a:tc>
                  <a:txBody>
                    <a:bodyPr/>
                    <a:lstStyle/>
                    <a:p>
                      <a:pPr algn="ctr" fontAlgn="b"/>
                      <a:r>
                        <a:rPr lang="es-MX" sz="1800" u="none" strike="noStrike" dirty="0">
                          <a:effectLst/>
                        </a:rPr>
                        <a:t>0</a:t>
                      </a:r>
                      <a:endParaRPr lang="es-MX" sz="1800" b="0" i="0" u="none" strike="noStrike" dirty="0">
                        <a:solidFill>
                          <a:srgbClr val="000000"/>
                        </a:solidFill>
                        <a:effectLst/>
                        <a:latin typeface="Calibri"/>
                      </a:endParaRPr>
                    </a:p>
                  </a:txBody>
                  <a:tcPr marL="6305" marR="6305" marT="6305" marB="0" anchor="ctr"/>
                </a:tc>
                <a:tc>
                  <a:txBody>
                    <a:bodyPr/>
                    <a:lstStyle/>
                    <a:p>
                      <a:pPr algn="ctr" fontAlgn="b"/>
                      <a:r>
                        <a:rPr lang="es-MX" sz="1800" u="none" strike="noStrike">
                          <a:effectLst/>
                        </a:rPr>
                        <a:t>0</a:t>
                      </a:r>
                      <a:endParaRPr lang="es-MX" sz="1800" b="0" i="0" u="none" strike="noStrike">
                        <a:solidFill>
                          <a:srgbClr val="000000"/>
                        </a:solidFill>
                        <a:effectLst/>
                        <a:latin typeface="Calibri"/>
                      </a:endParaRPr>
                    </a:p>
                  </a:txBody>
                  <a:tcPr marL="6305" marR="6305" marT="6305" marB="0" anchor="ctr"/>
                </a:tc>
              </a:tr>
              <a:tr h="615129">
                <a:tc>
                  <a:txBody>
                    <a:bodyPr/>
                    <a:lstStyle/>
                    <a:p>
                      <a:pPr algn="just" fontAlgn="ctr"/>
                      <a:r>
                        <a:rPr lang="es-MX" sz="1600" u="none" strike="noStrike" dirty="0" smtClean="0">
                          <a:effectLst/>
                        </a:rPr>
                        <a:t>Exploración del medio natural en el preescolar</a:t>
                      </a:r>
                      <a:endParaRPr lang="es-MX" sz="1600" b="0" i="0" u="none" strike="noStrike" dirty="0">
                        <a:solidFill>
                          <a:srgbClr val="000000"/>
                        </a:solidFill>
                        <a:effectLst/>
                        <a:latin typeface="Arial"/>
                      </a:endParaRPr>
                    </a:p>
                  </a:txBody>
                  <a:tcPr marL="6305" marR="6305" marT="6305" marB="0" anchor="ctr"/>
                </a:tc>
                <a:tc>
                  <a:txBody>
                    <a:bodyPr/>
                    <a:lstStyle/>
                    <a:p>
                      <a:pPr algn="ctr" fontAlgn="b"/>
                      <a:r>
                        <a:rPr lang="es-MX" sz="1800" u="none" strike="noStrike">
                          <a:effectLst/>
                        </a:rPr>
                        <a:t>2</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4.5</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dirty="0">
                          <a:effectLst/>
                        </a:rPr>
                        <a:t>0</a:t>
                      </a:r>
                      <a:endParaRPr lang="es-MX" sz="1800" b="0" i="0" u="none" strike="noStrike" dirty="0">
                        <a:solidFill>
                          <a:srgbClr val="000000"/>
                        </a:solidFill>
                        <a:effectLst/>
                        <a:latin typeface="Calibri"/>
                      </a:endParaRPr>
                    </a:p>
                  </a:txBody>
                  <a:tcPr marL="6305" marR="6305" marT="6305" marB="0" anchor="ctr"/>
                </a:tc>
                <a:tc>
                  <a:txBody>
                    <a:bodyPr/>
                    <a:lstStyle/>
                    <a:p>
                      <a:pPr algn="ctr" fontAlgn="b"/>
                      <a:r>
                        <a:rPr lang="es-MX" sz="1800" u="none" strike="noStrike">
                          <a:effectLst/>
                        </a:rPr>
                        <a:t>0</a:t>
                      </a:r>
                      <a:endParaRPr lang="es-MX" sz="1800" b="0" i="0" u="none" strike="noStrike">
                        <a:solidFill>
                          <a:srgbClr val="000000"/>
                        </a:solidFill>
                        <a:effectLst/>
                        <a:latin typeface="Calibri"/>
                      </a:endParaRPr>
                    </a:p>
                  </a:txBody>
                  <a:tcPr marL="6305" marR="6305" marT="6305" marB="0" anchor="ctr"/>
                </a:tc>
              </a:tr>
              <a:tr h="607865">
                <a:tc>
                  <a:txBody>
                    <a:bodyPr/>
                    <a:lstStyle/>
                    <a:p>
                      <a:pPr algn="just" fontAlgn="ctr"/>
                      <a:r>
                        <a:rPr lang="es-MX" sz="1600" u="none" strike="noStrike" dirty="0" smtClean="0">
                          <a:effectLst/>
                        </a:rPr>
                        <a:t>Bases psicológicas del aprendizaje</a:t>
                      </a:r>
                      <a:endParaRPr lang="es-MX" sz="1600" b="0" i="0" u="none" strike="noStrike" dirty="0">
                        <a:solidFill>
                          <a:srgbClr val="000000"/>
                        </a:solidFill>
                        <a:effectLst/>
                        <a:latin typeface="Arial"/>
                      </a:endParaRPr>
                    </a:p>
                  </a:txBody>
                  <a:tcPr marL="6305" marR="6305" marT="6305" marB="0" anchor="ctr"/>
                </a:tc>
                <a:tc>
                  <a:txBody>
                    <a:bodyPr/>
                    <a:lstStyle/>
                    <a:p>
                      <a:pPr algn="ctr" fontAlgn="b"/>
                      <a:r>
                        <a:rPr lang="es-MX" sz="1800" u="none" strike="noStrike">
                          <a:effectLst/>
                        </a:rPr>
                        <a:t>12</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27</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dirty="0">
                          <a:effectLst/>
                        </a:rPr>
                        <a:t>0</a:t>
                      </a:r>
                      <a:endParaRPr lang="es-MX" sz="1800" b="0" i="0" u="none" strike="noStrike" dirty="0">
                        <a:solidFill>
                          <a:srgbClr val="000000"/>
                        </a:solidFill>
                        <a:effectLst/>
                        <a:latin typeface="Calibri"/>
                      </a:endParaRPr>
                    </a:p>
                  </a:txBody>
                  <a:tcPr marL="6305" marR="6305" marT="6305" marB="0" anchor="ctr"/>
                </a:tc>
                <a:tc>
                  <a:txBody>
                    <a:bodyPr/>
                    <a:lstStyle/>
                    <a:p>
                      <a:pPr algn="ctr" fontAlgn="b"/>
                      <a:r>
                        <a:rPr lang="es-MX" sz="1800" u="none" strike="noStrike" dirty="0">
                          <a:effectLst/>
                        </a:rPr>
                        <a:t>0</a:t>
                      </a:r>
                      <a:endParaRPr lang="es-MX" sz="1800" b="0" i="0" u="none" strike="noStrike" dirty="0">
                        <a:solidFill>
                          <a:srgbClr val="000000"/>
                        </a:solidFill>
                        <a:effectLst/>
                        <a:latin typeface="Calibri"/>
                      </a:endParaRPr>
                    </a:p>
                  </a:txBody>
                  <a:tcPr marL="6305" marR="6305" marT="6305" marB="0" anchor="ctr"/>
                </a:tc>
              </a:tr>
              <a:tr h="615129">
                <a:tc>
                  <a:txBody>
                    <a:bodyPr/>
                    <a:lstStyle/>
                    <a:p>
                      <a:pPr algn="just" fontAlgn="ctr"/>
                      <a:r>
                        <a:rPr lang="es-MX" sz="1600" u="none" strike="noStrike" dirty="0" smtClean="0">
                          <a:effectLst/>
                        </a:rPr>
                        <a:t>La tecnología informática aplicada a los centros escolares</a:t>
                      </a:r>
                      <a:endParaRPr lang="es-MX" sz="1600" b="0" i="0" u="none" strike="noStrike" dirty="0">
                        <a:solidFill>
                          <a:srgbClr val="000000"/>
                        </a:solidFill>
                        <a:effectLst/>
                        <a:latin typeface="Arial"/>
                      </a:endParaRPr>
                    </a:p>
                  </a:txBody>
                  <a:tcPr marL="6305" marR="6305" marT="6305" marB="0" anchor="ctr"/>
                </a:tc>
                <a:tc>
                  <a:txBody>
                    <a:bodyPr/>
                    <a:lstStyle/>
                    <a:p>
                      <a:pPr algn="ctr" fontAlgn="b"/>
                      <a:r>
                        <a:rPr lang="es-MX" sz="1800" u="none" strike="noStrike">
                          <a:effectLst/>
                        </a:rPr>
                        <a:t>0</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0</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0</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dirty="0">
                          <a:effectLst/>
                        </a:rPr>
                        <a:t>0</a:t>
                      </a:r>
                      <a:endParaRPr lang="es-MX" sz="1800" b="0" i="0" u="none" strike="noStrike" dirty="0">
                        <a:solidFill>
                          <a:srgbClr val="000000"/>
                        </a:solidFill>
                        <a:effectLst/>
                        <a:latin typeface="Calibri"/>
                      </a:endParaRPr>
                    </a:p>
                  </a:txBody>
                  <a:tcPr marL="6305" marR="6305" marT="6305" marB="0" anchor="ctr"/>
                </a:tc>
              </a:tr>
              <a:tr h="615129">
                <a:tc>
                  <a:txBody>
                    <a:bodyPr/>
                    <a:lstStyle/>
                    <a:p>
                      <a:pPr algn="just" fontAlgn="ctr"/>
                      <a:r>
                        <a:rPr lang="es-MX" sz="1600" u="none" strike="noStrike" dirty="0" smtClean="0">
                          <a:effectLst/>
                        </a:rPr>
                        <a:t>Observación y análisis de la práctica educativa</a:t>
                      </a:r>
                      <a:endParaRPr lang="es-MX" sz="1600" b="0" i="0" u="none" strike="noStrike" dirty="0">
                        <a:solidFill>
                          <a:srgbClr val="000000"/>
                        </a:solidFill>
                        <a:effectLst/>
                        <a:latin typeface="Arial"/>
                      </a:endParaRPr>
                    </a:p>
                  </a:txBody>
                  <a:tcPr marL="6305" marR="6305" marT="6305" marB="0" anchor="ctr"/>
                </a:tc>
                <a:tc>
                  <a:txBody>
                    <a:bodyPr/>
                    <a:lstStyle/>
                    <a:p>
                      <a:pPr algn="ctr" fontAlgn="b"/>
                      <a:r>
                        <a:rPr lang="es-MX" sz="1800" u="none" strike="noStrike">
                          <a:effectLst/>
                        </a:rPr>
                        <a:t>7</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16</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0</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dirty="0">
                          <a:effectLst/>
                        </a:rPr>
                        <a:t>0</a:t>
                      </a:r>
                      <a:endParaRPr lang="es-MX" sz="1800" b="0" i="0" u="none" strike="noStrike" dirty="0">
                        <a:solidFill>
                          <a:srgbClr val="000000"/>
                        </a:solidFill>
                        <a:effectLst/>
                        <a:latin typeface="Calibri"/>
                      </a:endParaRPr>
                    </a:p>
                  </a:txBody>
                  <a:tcPr marL="6305" marR="6305" marT="6305" marB="0" anchor="ctr"/>
                </a:tc>
              </a:tr>
              <a:tr h="616896">
                <a:tc>
                  <a:txBody>
                    <a:bodyPr/>
                    <a:lstStyle/>
                    <a:p>
                      <a:pPr algn="just" fontAlgn="ctr"/>
                      <a:r>
                        <a:rPr lang="es-MX" sz="1600" u="none" strike="noStrike" dirty="0" smtClean="0">
                          <a:effectLst/>
                        </a:rPr>
                        <a:t>Forma espacio y medida</a:t>
                      </a:r>
                      <a:endParaRPr lang="es-MX" sz="1600" b="0" i="0" u="none" strike="noStrike" dirty="0">
                        <a:solidFill>
                          <a:srgbClr val="000000"/>
                        </a:solidFill>
                        <a:effectLst/>
                        <a:latin typeface="Arial"/>
                      </a:endParaRPr>
                    </a:p>
                  </a:txBody>
                  <a:tcPr marL="6305" marR="6305" marT="6305" marB="0" anchor="ctr"/>
                </a:tc>
                <a:tc>
                  <a:txBody>
                    <a:bodyPr/>
                    <a:lstStyle/>
                    <a:p>
                      <a:pPr algn="ctr" fontAlgn="b"/>
                      <a:r>
                        <a:rPr lang="es-MX" sz="1800" u="none" strike="noStrike">
                          <a:effectLst/>
                        </a:rPr>
                        <a:t>13</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29</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0</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dirty="0">
                          <a:effectLst/>
                        </a:rPr>
                        <a:t>0</a:t>
                      </a:r>
                      <a:endParaRPr lang="es-MX" sz="1800" b="0" i="0" u="none" strike="noStrike" dirty="0">
                        <a:solidFill>
                          <a:srgbClr val="000000"/>
                        </a:solidFill>
                        <a:effectLst/>
                        <a:latin typeface="Calibri"/>
                      </a:endParaRPr>
                    </a:p>
                  </a:txBody>
                  <a:tcPr marL="6305" marR="6305" marT="6305" marB="0" anchor="ctr"/>
                </a:tc>
              </a:tr>
            </a:tbl>
          </a:graphicData>
        </a:graphic>
      </p:graphicFrame>
    </p:spTree>
    <p:extLst>
      <p:ext uri="{BB962C8B-B14F-4D97-AF65-F5344CB8AC3E}">
        <p14:creationId xmlns:p14="http://schemas.microsoft.com/office/powerpoint/2010/main" val="21184131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2 Gráfico"/>
          <p:cNvGraphicFramePr>
            <a:graphicFrameLocks/>
          </p:cNvGraphicFramePr>
          <p:nvPr>
            <p:extLst>
              <p:ext uri="{D42A27DB-BD31-4B8C-83A1-F6EECF244321}">
                <p14:modId xmlns:p14="http://schemas.microsoft.com/office/powerpoint/2010/main" val="2705258544"/>
              </p:ext>
            </p:extLst>
          </p:nvPr>
        </p:nvGraphicFramePr>
        <p:xfrm>
          <a:off x="179512" y="881336"/>
          <a:ext cx="8640960" cy="5976664"/>
        </p:xfrm>
        <a:graphic>
          <a:graphicData uri="http://schemas.openxmlformats.org/drawingml/2006/chart">
            <c:chart xmlns:c="http://schemas.openxmlformats.org/drawingml/2006/chart" xmlns:r="http://schemas.openxmlformats.org/officeDocument/2006/relationships" r:id="rId2"/>
          </a:graphicData>
        </a:graphic>
      </p:graphicFrame>
      <p:sp>
        <p:nvSpPr>
          <p:cNvPr id="5" name="4 Título"/>
          <p:cNvSpPr>
            <a:spLocks noGrp="1"/>
          </p:cNvSpPr>
          <p:nvPr>
            <p:ph type="title"/>
          </p:nvPr>
        </p:nvSpPr>
        <p:spPr/>
        <p:txBody>
          <a:bodyPr/>
          <a:lstStyle/>
          <a:p>
            <a:r>
              <a:rPr lang="es-ES_tradnl" dirty="0" smtClean="0"/>
              <a:t>Segundo semestre</a:t>
            </a:r>
            <a:endParaRPr lang="es-ES" dirty="0"/>
          </a:p>
        </p:txBody>
      </p:sp>
    </p:spTree>
    <p:extLst>
      <p:ext uri="{BB962C8B-B14F-4D97-AF65-F5344CB8AC3E}">
        <p14:creationId xmlns:p14="http://schemas.microsoft.com/office/powerpoint/2010/main" val="17397881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782362516"/>
              </p:ext>
            </p:extLst>
          </p:nvPr>
        </p:nvGraphicFramePr>
        <p:xfrm>
          <a:off x="457200" y="575011"/>
          <a:ext cx="8229599" cy="5878325"/>
        </p:xfrm>
        <a:graphic>
          <a:graphicData uri="http://schemas.openxmlformats.org/drawingml/2006/table">
            <a:tbl>
              <a:tblPr>
                <a:tableStyleId>{5C22544A-7EE6-4342-B048-85BDC9FD1C3A}</a:tableStyleId>
              </a:tblPr>
              <a:tblGrid>
                <a:gridCol w="3538736"/>
                <a:gridCol w="1152128"/>
                <a:gridCol w="1152128"/>
                <a:gridCol w="1080120"/>
                <a:gridCol w="1306487"/>
              </a:tblGrid>
              <a:tr h="765974">
                <a:tc>
                  <a:txBody>
                    <a:bodyPr/>
                    <a:lstStyle/>
                    <a:p>
                      <a:pPr algn="ctr" fontAlgn="b"/>
                      <a:r>
                        <a:rPr lang="es-MX" sz="2400" b="1" u="none" strike="noStrike" dirty="0">
                          <a:effectLst>
                            <a:outerShdw blurRad="38100" dist="38100" dir="2700000" algn="tl">
                              <a:srgbClr val="000000">
                                <a:alpha val="43137"/>
                              </a:srgbClr>
                            </a:outerShdw>
                          </a:effectLst>
                        </a:rPr>
                        <a:t>CURSOS </a:t>
                      </a:r>
                      <a:r>
                        <a:rPr lang="es-MX" sz="2400" b="1" u="none" strike="noStrike" dirty="0" smtClean="0">
                          <a:effectLst>
                            <a:outerShdw blurRad="38100" dist="38100" dir="2700000" algn="tl">
                              <a:srgbClr val="000000">
                                <a:alpha val="43137"/>
                              </a:srgbClr>
                            </a:outerShdw>
                          </a:effectLst>
                        </a:rPr>
                        <a:t>2º</a:t>
                      </a:r>
                    </a:p>
                    <a:p>
                      <a:pPr algn="ctr" fontAlgn="b"/>
                      <a:r>
                        <a:rPr lang="es-MX" sz="2400" b="1" i="0" u="none" strike="noStrike" dirty="0" smtClean="0">
                          <a:solidFill>
                            <a:srgbClr val="000000"/>
                          </a:solidFill>
                          <a:effectLst>
                            <a:outerShdw blurRad="38100" dist="38100" dir="2700000" algn="tl">
                              <a:srgbClr val="000000">
                                <a:alpha val="43137"/>
                              </a:srgbClr>
                            </a:outerShdw>
                          </a:effectLst>
                          <a:latin typeface="Calibri"/>
                        </a:rPr>
                        <a:t>Cuarto semestre</a:t>
                      </a:r>
                      <a:endParaRPr lang="es-MX" sz="2400" b="1" i="0" u="none" strike="noStrike" dirty="0">
                        <a:solidFill>
                          <a:srgbClr val="000000"/>
                        </a:solidFill>
                        <a:effectLst>
                          <a:outerShdw blurRad="38100" dist="38100" dir="2700000" algn="tl">
                            <a:srgbClr val="000000">
                              <a:alpha val="43137"/>
                            </a:srgbClr>
                          </a:outerShdw>
                        </a:effectLst>
                        <a:latin typeface="Calibri"/>
                      </a:endParaRPr>
                    </a:p>
                  </a:txBody>
                  <a:tcPr marL="6305" marR="6305" marT="6305" marB="0" anchor="ctr"/>
                </a:tc>
                <a:tc>
                  <a:txBody>
                    <a:bodyPr/>
                    <a:lstStyle/>
                    <a:p>
                      <a:pPr algn="ctr" fontAlgn="b"/>
                      <a:r>
                        <a:rPr lang="es-MX" sz="1800" b="1" u="none" strike="noStrike" dirty="0">
                          <a:effectLst>
                            <a:outerShdw blurRad="38100" dist="38100" dir="2700000" algn="tl">
                              <a:srgbClr val="000000">
                                <a:alpha val="43137"/>
                              </a:srgbClr>
                            </a:outerShdw>
                          </a:effectLst>
                        </a:rPr>
                        <a:t>Ciclo </a:t>
                      </a:r>
                      <a:endParaRPr lang="es-MX" sz="1800" b="1" u="none" strike="noStrike" dirty="0" smtClean="0">
                        <a:effectLst>
                          <a:outerShdw blurRad="38100" dist="38100" dir="2700000" algn="tl">
                            <a:srgbClr val="000000">
                              <a:alpha val="43137"/>
                            </a:srgbClr>
                          </a:outerShdw>
                        </a:effectLst>
                      </a:endParaRPr>
                    </a:p>
                    <a:p>
                      <a:pPr algn="ctr" fontAlgn="b"/>
                      <a:r>
                        <a:rPr lang="es-MX" sz="1800" b="1" u="none" strike="noStrike" dirty="0" smtClean="0">
                          <a:effectLst>
                            <a:outerShdw blurRad="38100" dist="38100" dir="2700000" algn="tl">
                              <a:srgbClr val="000000">
                                <a:alpha val="43137"/>
                              </a:srgbClr>
                            </a:outerShdw>
                          </a:effectLst>
                        </a:rPr>
                        <a:t>2014-2015</a:t>
                      </a:r>
                      <a:endParaRPr lang="es-MX" sz="1800" b="1" i="0" u="none" strike="noStrike" dirty="0">
                        <a:solidFill>
                          <a:srgbClr val="000000"/>
                        </a:solidFill>
                        <a:effectLst>
                          <a:outerShdw blurRad="38100" dist="38100" dir="2700000" algn="tl">
                            <a:srgbClr val="000000">
                              <a:alpha val="43137"/>
                            </a:srgbClr>
                          </a:outerShdw>
                        </a:effectLst>
                        <a:latin typeface="Calibri"/>
                      </a:endParaRPr>
                    </a:p>
                  </a:txBody>
                  <a:tcPr marL="6305" marR="6305" marT="6305" marB="0" anchor="ctr"/>
                </a:tc>
                <a:tc>
                  <a:txBody>
                    <a:bodyPr/>
                    <a:lstStyle/>
                    <a:p>
                      <a:pPr algn="ctr" fontAlgn="b"/>
                      <a:r>
                        <a:rPr lang="es-MX" sz="1800" b="1" u="none" strike="noStrike" dirty="0">
                          <a:effectLst>
                            <a:outerShdw blurRad="38100" dist="38100" dir="2700000" algn="tl">
                              <a:srgbClr val="000000">
                                <a:alpha val="43137"/>
                              </a:srgbClr>
                            </a:outerShdw>
                          </a:effectLst>
                        </a:rPr>
                        <a:t>Porcentaje</a:t>
                      </a:r>
                      <a:endParaRPr lang="es-MX" sz="1800" b="1" i="0" u="none" strike="noStrike" dirty="0">
                        <a:solidFill>
                          <a:srgbClr val="000000"/>
                        </a:solidFill>
                        <a:effectLst>
                          <a:outerShdw blurRad="38100" dist="38100" dir="2700000" algn="tl">
                            <a:srgbClr val="000000">
                              <a:alpha val="43137"/>
                            </a:srgbClr>
                          </a:outerShdw>
                        </a:effectLst>
                        <a:latin typeface="Calibri"/>
                      </a:endParaRPr>
                    </a:p>
                  </a:txBody>
                  <a:tcPr marL="6305" marR="6305" marT="6305" marB="0" anchor="ctr"/>
                </a:tc>
                <a:tc>
                  <a:txBody>
                    <a:bodyPr/>
                    <a:lstStyle/>
                    <a:p>
                      <a:pPr algn="ctr" fontAlgn="b"/>
                      <a:r>
                        <a:rPr lang="es-MX" sz="1800" b="1" u="none" strike="noStrike" dirty="0">
                          <a:effectLst>
                            <a:outerShdw blurRad="38100" dist="38100" dir="2700000" algn="tl">
                              <a:srgbClr val="000000">
                                <a:alpha val="43137"/>
                              </a:srgbClr>
                            </a:outerShdw>
                          </a:effectLst>
                        </a:rPr>
                        <a:t>Ciclo 2015-2016</a:t>
                      </a:r>
                      <a:endParaRPr lang="es-MX" sz="1800" b="1" i="0" u="none" strike="noStrike" dirty="0">
                        <a:solidFill>
                          <a:srgbClr val="000000"/>
                        </a:solidFill>
                        <a:effectLst>
                          <a:outerShdw blurRad="38100" dist="38100" dir="2700000" algn="tl">
                            <a:srgbClr val="000000">
                              <a:alpha val="43137"/>
                            </a:srgbClr>
                          </a:outerShdw>
                        </a:effectLst>
                        <a:latin typeface="Calibri"/>
                      </a:endParaRPr>
                    </a:p>
                  </a:txBody>
                  <a:tcPr marL="6305" marR="6305" marT="6305" marB="0" anchor="ctr"/>
                </a:tc>
                <a:tc>
                  <a:txBody>
                    <a:bodyPr/>
                    <a:lstStyle/>
                    <a:p>
                      <a:pPr algn="ctr" fontAlgn="b"/>
                      <a:r>
                        <a:rPr lang="es-MX" sz="1800" b="1" u="none" strike="noStrike" dirty="0">
                          <a:effectLst>
                            <a:outerShdw blurRad="38100" dist="38100" dir="2700000" algn="tl">
                              <a:srgbClr val="000000">
                                <a:alpha val="43137"/>
                              </a:srgbClr>
                            </a:outerShdw>
                          </a:effectLst>
                        </a:rPr>
                        <a:t>Porcentaje</a:t>
                      </a:r>
                      <a:endParaRPr lang="es-MX" sz="1800" b="1" i="0" u="none" strike="noStrike" dirty="0">
                        <a:solidFill>
                          <a:srgbClr val="000000"/>
                        </a:solidFill>
                        <a:effectLst>
                          <a:outerShdw blurRad="38100" dist="38100" dir="2700000" algn="tl">
                            <a:srgbClr val="000000">
                              <a:alpha val="43137"/>
                            </a:srgbClr>
                          </a:outerShdw>
                        </a:effectLst>
                        <a:latin typeface="Calibri"/>
                      </a:endParaRPr>
                    </a:p>
                  </a:txBody>
                  <a:tcPr marL="6305" marR="6305" marT="6305" marB="0" anchor="ctr"/>
                </a:tc>
              </a:tr>
              <a:tr h="698596">
                <a:tc>
                  <a:txBody>
                    <a:bodyPr/>
                    <a:lstStyle/>
                    <a:p>
                      <a:pPr algn="l" fontAlgn="b"/>
                      <a:r>
                        <a:rPr lang="es-MX" sz="1800" b="1" u="none" strike="noStrike" dirty="0">
                          <a:effectLst/>
                        </a:rPr>
                        <a:t>No. De alumnas</a:t>
                      </a:r>
                      <a:endParaRPr lang="es-MX" sz="1800" b="1" i="0" u="none" strike="noStrike" dirty="0">
                        <a:solidFill>
                          <a:srgbClr val="000000"/>
                        </a:solidFill>
                        <a:effectLst/>
                        <a:latin typeface="Calibri"/>
                      </a:endParaRPr>
                    </a:p>
                  </a:txBody>
                  <a:tcPr marL="6305" marR="6305" marT="6305" marB="0" anchor="ctr"/>
                </a:tc>
                <a:tc>
                  <a:txBody>
                    <a:bodyPr/>
                    <a:lstStyle/>
                    <a:p>
                      <a:pPr algn="ctr" fontAlgn="b"/>
                      <a:r>
                        <a:rPr lang="es-MX" sz="2000" b="1" u="none" strike="noStrike" dirty="0">
                          <a:effectLst/>
                        </a:rPr>
                        <a:t>59</a:t>
                      </a:r>
                      <a:endParaRPr lang="es-MX" sz="2000" b="1" i="0" u="none" strike="noStrike" dirty="0">
                        <a:solidFill>
                          <a:srgbClr val="000000"/>
                        </a:solidFill>
                        <a:effectLst/>
                        <a:latin typeface="Calibri"/>
                      </a:endParaRPr>
                    </a:p>
                  </a:txBody>
                  <a:tcPr marL="6305" marR="6305" marT="6305" marB="0" anchor="ctr"/>
                </a:tc>
                <a:tc>
                  <a:txBody>
                    <a:bodyPr/>
                    <a:lstStyle/>
                    <a:p>
                      <a:pPr algn="ctr" fontAlgn="b"/>
                      <a:r>
                        <a:rPr lang="es-MX" sz="2000" b="1" u="none" strike="noStrike" dirty="0">
                          <a:effectLst/>
                        </a:rPr>
                        <a:t> </a:t>
                      </a:r>
                      <a:endParaRPr lang="es-MX" sz="2000" b="1" i="0" u="none" strike="noStrike" dirty="0">
                        <a:solidFill>
                          <a:srgbClr val="000000"/>
                        </a:solidFill>
                        <a:effectLst/>
                        <a:latin typeface="Calibri"/>
                      </a:endParaRPr>
                    </a:p>
                  </a:txBody>
                  <a:tcPr marL="6305" marR="6305" marT="6305" marB="0" anchor="ctr"/>
                </a:tc>
                <a:tc>
                  <a:txBody>
                    <a:bodyPr/>
                    <a:lstStyle/>
                    <a:p>
                      <a:pPr algn="ctr" fontAlgn="b"/>
                      <a:r>
                        <a:rPr lang="es-MX" sz="2000" b="1" u="none" strike="noStrike" dirty="0">
                          <a:effectLst/>
                        </a:rPr>
                        <a:t>42</a:t>
                      </a:r>
                      <a:endParaRPr lang="es-MX" sz="2000" b="1" i="0" u="none" strike="noStrike" dirty="0">
                        <a:solidFill>
                          <a:srgbClr val="000000"/>
                        </a:solidFill>
                        <a:effectLst/>
                        <a:latin typeface="Calibri"/>
                      </a:endParaRPr>
                    </a:p>
                  </a:txBody>
                  <a:tcPr marL="6305" marR="6305" marT="6305" marB="0" anchor="ctr"/>
                </a:tc>
                <a:tc>
                  <a:txBody>
                    <a:bodyPr/>
                    <a:lstStyle/>
                    <a:p>
                      <a:pPr algn="ctr" fontAlgn="b"/>
                      <a:r>
                        <a:rPr lang="es-MX" sz="1100" b="1" u="none" strike="noStrike" dirty="0">
                          <a:effectLst/>
                        </a:rPr>
                        <a:t> </a:t>
                      </a:r>
                      <a:endParaRPr lang="es-MX" sz="1100" b="1" i="0" u="none" strike="noStrike" dirty="0">
                        <a:solidFill>
                          <a:srgbClr val="000000"/>
                        </a:solidFill>
                        <a:effectLst/>
                        <a:latin typeface="Calibri"/>
                      </a:endParaRPr>
                    </a:p>
                  </a:txBody>
                  <a:tcPr marL="6305" marR="6305" marT="6305" marB="0" anchor="ctr"/>
                </a:tc>
              </a:tr>
              <a:tr h="550697">
                <a:tc>
                  <a:txBody>
                    <a:bodyPr/>
                    <a:lstStyle/>
                    <a:p>
                      <a:pPr algn="just" fontAlgn="ctr"/>
                      <a:r>
                        <a:rPr lang="es-MX" sz="1600" u="none" strike="noStrike" dirty="0" smtClean="0">
                          <a:effectLst/>
                        </a:rPr>
                        <a:t>Teoría pedagógica</a:t>
                      </a:r>
                      <a:endParaRPr lang="es-MX" sz="1600" b="0" i="0" u="none" strike="noStrike" dirty="0">
                        <a:solidFill>
                          <a:srgbClr val="000000"/>
                        </a:solidFill>
                        <a:effectLst/>
                        <a:latin typeface="Arial"/>
                      </a:endParaRPr>
                    </a:p>
                  </a:txBody>
                  <a:tcPr marL="6305" marR="6305" marT="6305" marB="0" anchor="ctr"/>
                </a:tc>
                <a:tc>
                  <a:txBody>
                    <a:bodyPr/>
                    <a:lstStyle/>
                    <a:p>
                      <a:pPr algn="ctr" fontAlgn="b"/>
                      <a:r>
                        <a:rPr lang="es-MX" sz="1800" u="none" strike="noStrike" dirty="0">
                          <a:effectLst/>
                        </a:rPr>
                        <a:t>18</a:t>
                      </a:r>
                      <a:endParaRPr lang="es-MX" sz="1800" b="0" i="0" u="none" strike="noStrike" dirty="0">
                        <a:solidFill>
                          <a:srgbClr val="000000"/>
                        </a:solidFill>
                        <a:effectLst/>
                        <a:latin typeface="Calibri"/>
                      </a:endParaRPr>
                    </a:p>
                  </a:txBody>
                  <a:tcPr marL="6305" marR="6305" marT="6305" marB="0" anchor="ctr"/>
                </a:tc>
                <a:tc>
                  <a:txBody>
                    <a:bodyPr/>
                    <a:lstStyle/>
                    <a:p>
                      <a:pPr algn="ctr" fontAlgn="b"/>
                      <a:r>
                        <a:rPr lang="es-MX" sz="1800" u="none" strike="noStrike">
                          <a:effectLst/>
                        </a:rPr>
                        <a:t>30</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5</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dirty="0">
                          <a:effectLst/>
                        </a:rPr>
                        <a:t>12</a:t>
                      </a:r>
                      <a:endParaRPr lang="es-MX" sz="1800" b="0" i="0" u="none" strike="noStrike" dirty="0">
                        <a:solidFill>
                          <a:srgbClr val="000000"/>
                        </a:solidFill>
                        <a:effectLst/>
                        <a:latin typeface="Calibri"/>
                      </a:endParaRPr>
                    </a:p>
                  </a:txBody>
                  <a:tcPr marL="6305" marR="6305" marT="6305" marB="0" anchor="ctr"/>
                </a:tc>
              </a:tr>
              <a:tr h="550697">
                <a:tc>
                  <a:txBody>
                    <a:bodyPr/>
                    <a:lstStyle/>
                    <a:p>
                      <a:pPr algn="just" fontAlgn="ctr"/>
                      <a:r>
                        <a:rPr lang="es-MX" sz="1600" u="none" strike="noStrike" dirty="0" smtClean="0">
                          <a:effectLst/>
                        </a:rPr>
                        <a:t>Optativo (educación ambiental para la sustentabilidad)</a:t>
                      </a:r>
                      <a:endParaRPr lang="es-MX" sz="1600" b="0" i="0" u="none" strike="noStrike" dirty="0">
                        <a:solidFill>
                          <a:srgbClr val="000000"/>
                        </a:solidFill>
                        <a:effectLst/>
                        <a:latin typeface="Arial"/>
                      </a:endParaRPr>
                    </a:p>
                  </a:txBody>
                  <a:tcPr marL="6305" marR="6305" marT="6305" marB="0" anchor="ctr"/>
                </a:tc>
                <a:tc>
                  <a:txBody>
                    <a:bodyPr/>
                    <a:lstStyle/>
                    <a:p>
                      <a:pPr algn="ctr" fontAlgn="b"/>
                      <a:r>
                        <a:rPr lang="es-MX" sz="1800" u="none" strike="noStrike" dirty="0">
                          <a:effectLst/>
                        </a:rPr>
                        <a:t>4</a:t>
                      </a:r>
                      <a:endParaRPr lang="es-MX" sz="1800" b="0" i="0" u="none" strike="noStrike" dirty="0">
                        <a:solidFill>
                          <a:srgbClr val="000000"/>
                        </a:solidFill>
                        <a:effectLst/>
                        <a:latin typeface="Calibri"/>
                      </a:endParaRPr>
                    </a:p>
                  </a:txBody>
                  <a:tcPr marL="6305" marR="6305" marT="6305" marB="0" anchor="ctr"/>
                </a:tc>
                <a:tc>
                  <a:txBody>
                    <a:bodyPr/>
                    <a:lstStyle/>
                    <a:p>
                      <a:pPr algn="ctr" fontAlgn="b"/>
                      <a:r>
                        <a:rPr lang="es-MX" sz="1800" u="none" strike="noStrike" dirty="0">
                          <a:effectLst/>
                        </a:rPr>
                        <a:t>7</a:t>
                      </a:r>
                      <a:endParaRPr lang="es-MX" sz="1800" b="0" i="0" u="none" strike="noStrike" dirty="0">
                        <a:solidFill>
                          <a:srgbClr val="000000"/>
                        </a:solidFill>
                        <a:effectLst/>
                        <a:latin typeface="Calibri"/>
                      </a:endParaRPr>
                    </a:p>
                  </a:txBody>
                  <a:tcPr marL="6305" marR="6305" marT="6305" marB="0" anchor="ctr"/>
                </a:tc>
                <a:tc>
                  <a:txBody>
                    <a:bodyPr/>
                    <a:lstStyle/>
                    <a:p>
                      <a:pPr algn="ctr" fontAlgn="b"/>
                      <a:r>
                        <a:rPr lang="es-MX" sz="1800" u="none" strike="noStrike">
                          <a:effectLst/>
                        </a:rPr>
                        <a:t>3</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dirty="0">
                          <a:effectLst/>
                        </a:rPr>
                        <a:t>7</a:t>
                      </a:r>
                      <a:endParaRPr lang="es-MX" sz="1800" b="0" i="0" u="none" strike="noStrike" dirty="0">
                        <a:solidFill>
                          <a:srgbClr val="000000"/>
                        </a:solidFill>
                        <a:effectLst/>
                        <a:latin typeface="Calibri"/>
                      </a:endParaRPr>
                    </a:p>
                  </a:txBody>
                  <a:tcPr marL="6305" marR="6305" marT="6305" marB="0" anchor="ctr"/>
                </a:tc>
              </a:tr>
              <a:tr h="550697">
                <a:tc>
                  <a:txBody>
                    <a:bodyPr/>
                    <a:lstStyle/>
                    <a:p>
                      <a:pPr algn="just" fontAlgn="ctr"/>
                      <a:r>
                        <a:rPr lang="es-MX" sz="1600" u="none" strike="noStrike" dirty="0" smtClean="0">
                          <a:effectLst/>
                        </a:rPr>
                        <a:t>Ingles a2</a:t>
                      </a:r>
                      <a:endParaRPr lang="es-MX" sz="1600" b="0" i="0" u="none" strike="noStrike" dirty="0">
                        <a:solidFill>
                          <a:srgbClr val="000000"/>
                        </a:solidFill>
                        <a:effectLst/>
                        <a:latin typeface="Arial"/>
                      </a:endParaRPr>
                    </a:p>
                  </a:txBody>
                  <a:tcPr marL="6305" marR="6305" marT="6305" marB="0" anchor="ctr"/>
                </a:tc>
                <a:tc>
                  <a:txBody>
                    <a:bodyPr/>
                    <a:lstStyle/>
                    <a:p>
                      <a:pPr algn="ctr" fontAlgn="b"/>
                      <a:r>
                        <a:rPr lang="es-MX" sz="1800" u="none" strike="noStrike" dirty="0">
                          <a:effectLst/>
                        </a:rPr>
                        <a:t>17</a:t>
                      </a:r>
                      <a:endParaRPr lang="es-MX" sz="1800" b="0" i="0" u="none" strike="noStrike" dirty="0">
                        <a:solidFill>
                          <a:srgbClr val="000000"/>
                        </a:solidFill>
                        <a:effectLst/>
                        <a:latin typeface="Calibri"/>
                      </a:endParaRPr>
                    </a:p>
                  </a:txBody>
                  <a:tcPr marL="6305" marR="6305" marT="6305" marB="0" anchor="ctr"/>
                </a:tc>
                <a:tc>
                  <a:txBody>
                    <a:bodyPr/>
                    <a:lstStyle/>
                    <a:p>
                      <a:pPr algn="ctr" fontAlgn="b"/>
                      <a:r>
                        <a:rPr lang="es-MX" sz="1800" u="none" strike="noStrike" dirty="0">
                          <a:effectLst/>
                        </a:rPr>
                        <a:t>29</a:t>
                      </a:r>
                      <a:endParaRPr lang="es-MX" sz="1800" b="0" i="0" u="none" strike="noStrike" dirty="0">
                        <a:solidFill>
                          <a:srgbClr val="000000"/>
                        </a:solidFill>
                        <a:effectLst/>
                        <a:latin typeface="Calibri"/>
                      </a:endParaRPr>
                    </a:p>
                  </a:txBody>
                  <a:tcPr marL="6305" marR="6305" marT="6305" marB="0" anchor="ctr"/>
                </a:tc>
                <a:tc>
                  <a:txBody>
                    <a:bodyPr/>
                    <a:lstStyle/>
                    <a:p>
                      <a:pPr algn="ctr" fontAlgn="b"/>
                      <a:r>
                        <a:rPr lang="es-MX" sz="1800" u="none" strike="noStrike" dirty="0">
                          <a:effectLst/>
                        </a:rPr>
                        <a:t>3</a:t>
                      </a:r>
                      <a:endParaRPr lang="es-MX" sz="1800" b="0" i="0" u="none" strike="noStrike" dirty="0">
                        <a:solidFill>
                          <a:srgbClr val="000000"/>
                        </a:solidFill>
                        <a:effectLst/>
                        <a:latin typeface="Calibri"/>
                      </a:endParaRPr>
                    </a:p>
                  </a:txBody>
                  <a:tcPr marL="6305" marR="6305" marT="6305" marB="0" anchor="ctr"/>
                </a:tc>
                <a:tc>
                  <a:txBody>
                    <a:bodyPr/>
                    <a:lstStyle/>
                    <a:p>
                      <a:pPr algn="ctr" fontAlgn="b"/>
                      <a:r>
                        <a:rPr lang="es-MX" sz="1800" u="none" strike="noStrike" dirty="0">
                          <a:effectLst/>
                        </a:rPr>
                        <a:t>7</a:t>
                      </a:r>
                      <a:endParaRPr lang="es-MX" sz="1800" b="0" i="0" u="none" strike="noStrike" dirty="0">
                        <a:solidFill>
                          <a:srgbClr val="000000"/>
                        </a:solidFill>
                        <a:effectLst/>
                        <a:latin typeface="Calibri"/>
                      </a:endParaRPr>
                    </a:p>
                  </a:txBody>
                  <a:tcPr marL="6305" marR="6305" marT="6305" marB="0" anchor="ctr"/>
                </a:tc>
              </a:tr>
              <a:tr h="550697">
                <a:tc>
                  <a:txBody>
                    <a:bodyPr/>
                    <a:lstStyle/>
                    <a:p>
                      <a:pPr algn="just" fontAlgn="ctr"/>
                      <a:r>
                        <a:rPr lang="es-MX" sz="1600" u="none" strike="noStrike" dirty="0" smtClean="0">
                          <a:effectLst/>
                        </a:rPr>
                        <a:t>Estrategia de trabajo docente</a:t>
                      </a:r>
                      <a:endParaRPr lang="es-MX" sz="1600" b="0" i="0" u="none" strike="noStrike" dirty="0">
                        <a:solidFill>
                          <a:srgbClr val="000000"/>
                        </a:solidFill>
                        <a:effectLst/>
                        <a:latin typeface="Arial"/>
                      </a:endParaRPr>
                    </a:p>
                  </a:txBody>
                  <a:tcPr marL="6305" marR="6305" marT="6305" marB="0" anchor="ctr"/>
                </a:tc>
                <a:tc>
                  <a:txBody>
                    <a:bodyPr/>
                    <a:lstStyle/>
                    <a:p>
                      <a:pPr algn="ctr" fontAlgn="b"/>
                      <a:r>
                        <a:rPr lang="es-MX" sz="1800" u="none" strike="noStrike">
                          <a:effectLst/>
                        </a:rPr>
                        <a:t>14</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24</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6</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dirty="0">
                          <a:effectLst/>
                        </a:rPr>
                        <a:t>14</a:t>
                      </a:r>
                      <a:endParaRPr lang="es-MX" sz="1800" b="0" i="0" u="none" strike="noStrike" dirty="0">
                        <a:solidFill>
                          <a:srgbClr val="000000"/>
                        </a:solidFill>
                        <a:effectLst/>
                        <a:latin typeface="Calibri"/>
                      </a:endParaRPr>
                    </a:p>
                  </a:txBody>
                  <a:tcPr marL="6305" marR="6305" marT="6305" marB="0" anchor="ctr"/>
                </a:tc>
              </a:tr>
              <a:tr h="550697">
                <a:tc>
                  <a:txBody>
                    <a:bodyPr/>
                    <a:lstStyle/>
                    <a:p>
                      <a:pPr algn="just" fontAlgn="ctr"/>
                      <a:r>
                        <a:rPr lang="es-MX" sz="1600" u="none" strike="noStrike" dirty="0" smtClean="0">
                          <a:effectLst/>
                        </a:rPr>
                        <a:t>Evaluación para el aprendizaje</a:t>
                      </a:r>
                      <a:endParaRPr lang="es-MX" sz="1600" b="0" i="0" u="none" strike="noStrike" dirty="0">
                        <a:solidFill>
                          <a:srgbClr val="000000"/>
                        </a:solidFill>
                        <a:effectLst/>
                        <a:latin typeface="Arial"/>
                      </a:endParaRPr>
                    </a:p>
                  </a:txBody>
                  <a:tcPr marL="6305" marR="6305" marT="6305" marB="0" anchor="ctr"/>
                </a:tc>
                <a:tc>
                  <a:txBody>
                    <a:bodyPr/>
                    <a:lstStyle/>
                    <a:p>
                      <a:pPr algn="ctr" fontAlgn="b"/>
                      <a:r>
                        <a:rPr lang="es-MX" sz="1800" u="none" strike="noStrike">
                          <a:effectLst/>
                        </a:rPr>
                        <a:t>42</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71</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dirty="0">
                          <a:effectLst/>
                        </a:rPr>
                        <a:t>4</a:t>
                      </a:r>
                      <a:endParaRPr lang="es-MX" sz="1800" b="0" i="0" u="none" strike="noStrike" dirty="0">
                        <a:solidFill>
                          <a:srgbClr val="000000"/>
                        </a:solidFill>
                        <a:effectLst/>
                        <a:latin typeface="Calibri"/>
                      </a:endParaRPr>
                    </a:p>
                  </a:txBody>
                  <a:tcPr marL="6305" marR="6305" marT="6305" marB="0" anchor="ctr"/>
                </a:tc>
                <a:tc>
                  <a:txBody>
                    <a:bodyPr/>
                    <a:lstStyle/>
                    <a:p>
                      <a:pPr algn="ctr" fontAlgn="b"/>
                      <a:r>
                        <a:rPr lang="es-MX" sz="1800" u="none" strike="noStrike" dirty="0">
                          <a:effectLst/>
                        </a:rPr>
                        <a:t>9</a:t>
                      </a:r>
                      <a:endParaRPr lang="es-MX" sz="1800" b="0" i="0" u="none" strike="noStrike" dirty="0">
                        <a:solidFill>
                          <a:srgbClr val="000000"/>
                        </a:solidFill>
                        <a:effectLst/>
                        <a:latin typeface="Calibri"/>
                      </a:endParaRPr>
                    </a:p>
                  </a:txBody>
                  <a:tcPr marL="6305" marR="6305" marT="6305" marB="0" anchor="ctr"/>
                </a:tc>
              </a:tr>
              <a:tr h="550697">
                <a:tc>
                  <a:txBody>
                    <a:bodyPr/>
                    <a:lstStyle/>
                    <a:p>
                      <a:pPr algn="just" fontAlgn="ctr"/>
                      <a:r>
                        <a:rPr lang="es-MX" sz="1600" u="none" strike="noStrike" dirty="0" smtClean="0">
                          <a:effectLst/>
                        </a:rPr>
                        <a:t>Educación física</a:t>
                      </a:r>
                      <a:endParaRPr lang="es-MX" sz="1600" b="0" i="0" u="none" strike="noStrike" dirty="0">
                        <a:solidFill>
                          <a:srgbClr val="000000"/>
                        </a:solidFill>
                        <a:effectLst/>
                        <a:latin typeface="Arial"/>
                      </a:endParaRPr>
                    </a:p>
                  </a:txBody>
                  <a:tcPr marL="6305" marR="6305" marT="6305" marB="0" anchor="ctr"/>
                </a:tc>
                <a:tc>
                  <a:txBody>
                    <a:bodyPr/>
                    <a:lstStyle/>
                    <a:p>
                      <a:pPr algn="ctr" fontAlgn="b"/>
                      <a:r>
                        <a:rPr lang="es-MX" sz="1800" u="none" strike="noStrike">
                          <a:effectLst/>
                        </a:rPr>
                        <a:t>20</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34</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dirty="0">
                          <a:effectLst/>
                        </a:rPr>
                        <a:t>4</a:t>
                      </a:r>
                      <a:endParaRPr lang="es-MX" sz="1800" b="0" i="0" u="none" strike="noStrike" dirty="0">
                        <a:solidFill>
                          <a:srgbClr val="000000"/>
                        </a:solidFill>
                        <a:effectLst/>
                        <a:latin typeface="Calibri"/>
                      </a:endParaRPr>
                    </a:p>
                  </a:txBody>
                  <a:tcPr marL="6305" marR="6305" marT="6305" marB="0" anchor="ctr"/>
                </a:tc>
                <a:tc>
                  <a:txBody>
                    <a:bodyPr/>
                    <a:lstStyle/>
                    <a:p>
                      <a:pPr algn="ctr" fontAlgn="b"/>
                      <a:r>
                        <a:rPr lang="es-MX" sz="1800" u="none" strike="noStrike" dirty="0">
                          <a:effectLst/>
                        </a:rPr>
                        <a:t>9</a:t>
                      </a:r>
                      <a:endParaRPr lang="es-MX" sz="1800" b="0" i="0" u="none" strike="noStrike" dirty="0">
                        <a:solidFill>
                          <a:srgbClr val="000000"/>
                        </a:solidFill>
                        <a:effectLst/>
                        <a:latin typeface="Calibri"/>
                      </a:endParaRPr>
                    </a:p>
                  </a:txBody>
                  <a:tcPr marL="6305" marR="6305" marT="6305" marB="0" anchor="ctr"/>
                </a:tc>
              </a:tr>
              <a:tr h="550697">
                <a:tc>
                  <a:txBody>
                    <a:bodyPr/>
                    <a:lstStyle/>
                    <a:p>
                      <a:pPr algn="just" fontAlgn="ctr"/>
                      <a:r>
                        <a:rPr lang="es-MX" sz="1600" u="none" strike="noStrike" dirty="0" smtClean="0">
                          <a:effectLst/>
                        </a:rPr>
                        <a:t>Educación histórica en el aula</a:t>
                      </a:r>
                      <a:endParaRPr lang="es-MX" sz="1600" b="0" i="0" u="none" strike="noStrike" dirty="0">
                        <a:solidFill>
                          <a:srgbClr val="000000"/>
                        </a:solidFill>
                        <a:effectLst/>
                        <a:latin typeface="Arial"/>
                      </a:endParaRPr>
                    </a:p>
                  </a:txBody>
                  <a:tcPr marL="6305" marR="6305" marT="6305" marB="0" anchor="ctr"/>
                </a:tc>
                <a:tc>
                  <a:txBody>
                    <a:bodyPr/>
                    <a:lstStyle/>
                    <a:p>
                      <a:pPr algn="ctr" fontAlgn="b"/>
                      <a:r>
                        <a:rPr lang="es-MX" sz="1800" u="none" strike="noStrike">
                          <a:effectLst/>
                        </a:rPr>
                        <a:t>20</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34</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4</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dirty="0">
                          <a:effectLst/>
                        </a:rPr>
                        <a:t>9</a:t>
                      </a:r>
                      <a:endParaRPr lang="es-MX" sz="1800" b="0" i="0" u="none" strike="noStrike" dirty="0">
                        <a:solidFill>
                          <a:srgbClr val="000000"/>
                        </a:solidFill>
                        <a:effectLst/>
                        <a:latin typeface="Calibri"/>
                      </a:endParaRPr>
                    </a:p>
                  </a:txBody>
                  <a:tcPr marL="6305" marR="6305" marT="6305" marB="0" anchor="ctr"/>
                </a:tc>
              </a:tr>
              <a:tr h="558876">
                <a:tc>
                  <a:txBody>
                    <a:bodyPr/>
                    <a:lstStyle/>
                    <a:p>
                      <a:pPr algn="just" fontAlgn="ctr"/>
                      <a:r>
                        <a:rPr lang="es-MX" sz="1600" u="none" strike="noStrike" dirty="0" smtClean="0">
                          <a:effectLst/>
                        </a:rPr>
                        <a:t>Desarrollo de competencias lingüísticas</a:t>
                      </a:r>
                      <a:endParaRPr lang="es-MX" sz="1600" b="0" i="0" u="none" strike="noStrike" dirty="0">
                        <a:solidFill>
                          <a:srgbClr val="000000"/>
                        </a:solidFill>
                        <a:effectLst/>
                        <a:latin typeface="Arial"/>
                      </a:endParaRPr>
                    </a:p>
                  </a:txBody>
                  <a:tcPr marL="6305" marR="6305" marT="6305" marB="0" anchor="ctr"/>
                </a:tc>
                <a:tc>
                  <a:txBody>
                    <a:bodyPr/>
                    <a:lstStyle/>
                    <a:p>
                      <a:pPr algn="ctr" fontAlgn="b"/>
                      <a:r>
                        <a:rPr lang="es-MX" sz="1800" u="none" strike="noStrike">
                          <a:effectLst/>
                        </a:rPr>
                        <a:t>0</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0</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a:effectLst/>
                        </a:rPr>
                        <a:t>0</a:t>
                      </a:r>
                      <a:endParaRPr lang="es-MX" sz="1800" b="0" i="0" u="none" strike="noStrike">
                        <a:solidFill>
                          <a:srgbClr val="000000"/>
                        </a:solidFill>
                        <a:effectLst/>
                        <a:latin typeface="Calibri"/>
                      </a:endParaRPr>
                    </a:p>
                  </a:txBody>
                  <a:tcPr marL="6305" marR="6305" marT="6305" marB="0" anchor="ctr"/>
                </a:tc>
                <a:tc>
                  <a:txBody>
                    <a:bodyPr/>
                    <a:lstStyle/>
                    <a:p>
                      <a:pPr algn="ctr" fontAlgn="b"/>
                      <a:r>
                        <a:rPr lang="es-MX" sz="1800" u="none" strike="noStrike" dirty="0">
                          <a:effectLst/>
                        </a:rPr>
                        <a:t>0</a:t>
                      </a:r>
                      <a:endParaRPr lang="es-MX" sz="1800" b="0" i="0" u="none" strike="noStrike" dirty="0">
                        <a:solidFill>
                          <a:srgbClr val="000000"/>
                        </a:solidFill>
                        <a:effectLst/>
                        <a:latin typeface="Calibri"/>
                      </a:endParaRPr>
                    </a:p>
                  </a:txBody>
                  <a:tcPr marL="6305" marR="6305" marT="6305" marB="0" anchor="ctr"/>
                </a:tc>
              </a:tr>
            </a:tbl>
          </a:graphicData>
        </a:graphic>
      </p:graphicFrame>
    </p:spTree>
    <p:extLst>
      <p:ext uri="{BB962C8B-B14F-4D97-AF65-F5344CB8AC3E}">
        <p14:creationId xmlns:p14="http://schemas.microsoft.com/office/powerpoint/2010/main" val="18787991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1143000"/>
          </a:xfrm>
        </p:spPr>
        <p:txBody>
          <a:bodyPr/>
          <a:lstStyle/>
          <a:p>
            <a:r>
              <a:rPr lang="es-ES_tradnl" dirty="0" smtClean="0"/>
              <a:t>Cuarto semestre</a:t>
            </a:r>
            <a:endParaRPr lang="es-ES" dirty="0"/>
          </a:p>
        </p:txBody>
      </p:sp>
      <p:graphicFrame>
        <p:nvGraphicFramePr>
          <p:cNvPr id="3" name="3 Gráfico"/>
          <p:cNvGraphicFramePr>
            <a:graphicFrameLocks/>
          </p:cNvGraphicFramePr>
          <p:nvPr>
            <p:extLst>
              <p:ext uri="{D42A27DB-BD31-4B8C-83A1-F6EECF244321}">
                <p14:modId xmlns:p14="http://schemas.microsoft.com/office/powerpoint/2010/main" val="733863437"/>
              </p:ext>
            </p:extLst>
          </p:nvPr>
        </p:nvGraphicFramePr>
        <p:xfrm>
          <a:off x="0" y="1196752"/>
          <a:ext cx="9144000" cy="55446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791552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6632"/>
            <a:ext cx="8229600" cy="1143000"/>
          </a:xfrm>
        </p:spPr>
        <p:txBody>
          <a:bodyPr>
            <a:noAutofit/>
          </a:bodyPr>
          <a:lstStyle/>
          <a:p>
            <a:r>
              <a:rPr lang="es-MX" sz="3200" dirty="0" smtClean="0"/>
              <a:t>AGUERO REYES DANIELA GISEL </a:t>
            </a:r>
            <a:br>
              <a:rPr lang="es-MX" sz="3200" dirty="0" smtClean="0"/>
            </a:br>
            <a:r>
              <a:rPr lang="es-MX" sz="3200" b="1" i="1" dirty="0" smtClean="0"/>
              <a:t>2°A</a:t>
            </a:r>
            <a:r>
              <a:rPr lang="es-MX" sz="3200" dirty="0" smtClean="0"/>
              <a:t> </a:t>
            </a:r>
            <a:endParaRPr lang="es-MX" sz="3200" dirty="0"/>
          </a:p>
        </p:txBody>
      </p:sp>
      <p:sp>
        <p:nvSpPr>
          <p:cNvPr id="3" name="2 Marcador de contenido"/>
          <p:cNvSpPr>
            <a:spLocks noGrp="1"/>
          </p:cNvSpPr>
          <p:nvPr>
            <p:ph idx="1"/>
          </p:nvPr>
        </p:nvSpPr>
        <p:spPr>
          <a:xfrm>
            <a:off x="457200" y="1412776"/>
            <a:ext cx="8229600" cy="4525963"/>
          </a:xfrm>
        </p:spPr>
        <p:txBody>
          <a:bodyPr>
            <a:normAutofit/>
          </a:bodyPr>
          <a:lstStyle/>
          <a:p>
            <a:r>
              <a:rPr lang="es-MX" sz="2800" dirty="0" smtClean="0"/>
              <a:t>Primer evaluación</a:t>
            </a:r>
          </a:p>
          <a:p>
            <a:endParaRPr lang="es-MX" sz="2800" dirty="0"/>
          </a:p>
          <a:p>
            <a:endParaRPr lang="es-MX" sz="2800" dirty="0" smtClean="0"/>
          </a:p>
          <a:p>
            <a:endParaRPr lang="es-MX" sz="2800" dirty="0"/>
          </a:p>
          <a:p>
            <a:endParaRPr lang="es-MX" sz="2800" dirty="0" smtClean="0"/>
          </a:p>
          <a:p>
            <a:r>
              <a:rPr lang="es-MX" sz="2800" dirty="0" smtClean="0"/>
              <a:t>Semestre anterior</a:t>
            </a:r>
          </a:p>
          <a:p>
            <a:pPr marL="457200" lvl="1" indent="0">
              <a:buNone/>
            </a:pPr>
            <a:r>
              <a:rPr lang="es-MX" sz="2400" dirty="0" smtClean="0"/>
              <a:t>9/21</a:t>
            </a:r>
            <a:endParaRPr lang="es-MX" sz="2400" dirty="0"/>
          </a:p>
        </p:txBody>
      </p:sp>
      <p:graphicFrame>
        <p:nvGraphicFramePr>
          <p:cNvPr id="6" name="5 Tabla"/>
          <p:cNvGraphicFramePr>
            <a:graphicFrameLocks noGrp="1"/>
          </p:cNvGraphicFramePr>
          <p:nvPr>
            <p:extLst>
              <p:ext uri="{D42A27DB-BD31-4B8C-83A1-F6EECF244321}">
                <p14:modId xmlns:p14="http://schemas.microsoft.com/office/powerpoint/2010/main" val="3616692487"/>
              </p:ext>
            </p:extLst>
          </p:nvPr>
        </p:nvGraphicFramePr>
        <p:xfrm>
          <a:off x="539552" y="2132856"/>
          <a:ext cx="8147248" cy="1656184"/>
        </p:xfrm>
        <a:graphic>
          <a:graphicData uri="http://schemas.openxmlformats.org/drawingml/2006/table">
            <a:tbl>
              <a:tblPr>
                <a:tableStyleId>{5C22544A-7EE6-4342-B048-85BDC9FD1C3A}</a:tableStyleId>
              </a:tblPr>
              <a:tblGrid>
                <a:gridCol w="1880134"/>
                <a:gridCol w="6267114"/>
              </a:tblGrid>
              <a:tr h="828092">
                <a:tc>
                  <a:txBody>
                    <a:bodyPr/>
                    <a:lstStyle/>
                    <a:p>
                      <a:pPr algn="ctr" fontAlgn="b"/>
                      <a:r>
                        <a:rPr lang="es-MX" sz="2000" u="none" strike="noStrike" dirty="0">
                          <a:effectLst/>
                        </a:rPr>
                        <a:t>3</a:t>
                      </a:r>
                      <a:endParaRPr lang="es-MX" sz="2000" b="0" i="0" u="none" strike="noStrike" dirty="0">
                        <a:solidFill>
                          <a:srgbClr val="000000"/>
                        </a:solidFill>
                        <a:effectLst/>
                        <a:latin typeface="Verdana"/>
                      </a:endParaRPr>
                    </a:p>
                  </a:txBody>
                  <a:tcPr marL="9496" marR="9496" marT="9496" marB="0" anchor="ctr"/>
                </a:tc>
                <a:tc>
                  <a:txBody>
                    <a:bodyPr/>
                    <a:lstStyle/>
                    <a:p>
                      <a:pPr algn="l" fontAlgn="b"/>
                      <a:r>
                        <a:rPr lang="es-MX" sz="2000" u="none" strike="noStrike" dirty="0">
                          <a:effectLst/>
                        </a:rPr>
                        <a:t>TEORÍA PEDAGÓGICA</a:t>
                      </a:r>
                      <a:endParaRPr lang="es-MX" sz="2000" b="0" i="0" u="none" strike="noStrike" dirty="0">
                        <a:solidFill>
                          <a:srgbClr val="000000"/>
                        </a:solidFill>
                        <a:effectLst/>
                        <a:latin typeface="Verdana"/>
                      </a:endParaRPr>
                    </a:p>
                  </a:txBody>
                  <a:tcPr marL="9496" marR="9496" marT="9496" marB="0" anchor="ctr"/>
                </a:tc>
              </a:tr>
              <a:tr h="828092">
                <a:tc>
                  <a:txBody>
                    <a:bodyPr/>
                    <a:lstStyle/>
                    <a:p>
                      <a:pPr algn="ctr" fontAlgn="b"/>
                      <a:r>
                        <a:rPr lang="es-MX" sz="2000" u="none" strike="noStrike">
                          <a:effectLst/>
                        </a:rPr>
                        <a:t>4</a:t>
                      </a:r>
                      <a:endParaRPr lang="es-MX" sz="2000" b="0" i="0" u="none" strike="noStrike">
                        <a:solidFill>
                          <a:srgbClr val="000000"/>
                        </a:solidFill>
                        <a:effectLst/>
                        <a:latin typeface="Verdana"/>
                      </a:endParaRPr>
                    </a:p>
                  </a:txBody>
                  <a:tcPr marL="9496" marR="9496" marT="9496" marB="0" anchor="ctr"/>
                </a:tc>
                <a:tc>
                  <a:txBody>
                    <a:bodyPr/>
                    <a:lstStyle/>
                    <a:p>
                      <a:pPr algn="l" fontAlgn="b"/>
                      <a:r>
                        <a:rPr lang="es-MX" sz="2000" u="none" strike="noStrike" dirty="0">
                          <a:effectLst/>
                        </a:rPr>
                        <a:t>EDUCACIÓN HISTÓRICA EN EL AULA</a:t>
                      </a:r>
                      <a:endParaRPr lang="es-MX" sz="2000" b="0" i="0" u="none" strike="noStrike" dirty="0">
                        <a:solidFill>
                          <a:srgbClr val="000000"/>
                        </a:solidFill>
                        <a:effectLst/>
                        <a:latin typeface="Verdana"/>
                      </a:endParaRPr>
                    </a:p>
                  </a:txBody>
                  <a:tcPr marL="9496" marR="9496" marT="9496" marB="0" anchor="ctr"/>
                </a:tc>
              </a:tr>
            </a:tbl>
          </a:graphicData>
        </a:graphic>
      </p:graphicFrame>
      <p:pic>
        <p:nvPicPr>
          <p:cNvPr id="9" name="3 Marcador de contenido"/>
          <p:cNvPicPr>
            <a:picLocks noChangeAspect="1"/>
          </p:cNvPicPr>
          <p:nvPr/>
        </p:nvPicPr>
        <p:blipFill rotWithShape="1">
          <a:blip r:embed="rId2" cstate="print">
            <a:extLst>
              <a:ext uri="{28A0092B-C50C-407E-A947-70E740481C1C}">
                <a14:useLocalDpi xmlns:a14="http://schemas.microsoft.com/office/drawing/2010/main" val="0"/>
              </a:ext>
            </a:extLst>
          </a:blip>
          <a:srcRect l="7752" t="28208" r="9096" b="52108"/>
          <a:stretch/>
        </p:blipFill>
        <p:spPr>
          <a:xfrm>
            <a:off x="471385" y="5013176"/>
            <a:ext cx="8277079" cy="1463524"/>
          </a:xfrm>
          <a:prstGeom prst="rect">
            <a:avLst/>
          </a:prstGeom>
        </p:spPr>
      </p:pic>
    </p:spTree>
    <p:extLst>
      <p:ext uri="{BB962C8B-B14F-4D97-AF65-F5344CB8AC3E}">
        <p14:creationId xmlns:p14="http://schemas.microsoft.com/office/powerpoint/2010/main" val="32266217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MX" sz="3200" dirty="0" smtClean="0"/>
              <a:t>CARMONA ALVAREZ VANESSA </a:t>
            </a:r>
            <a:br>
              <a:rPr lang="es-MX" sz="3200" dirty="0" smtClean="0"/>
            </a:br>
            <a:r>
              <a:rPr lang="es-MX" sz="3200" b="1" i="1" dirty="0" smtClean="0"/>
              <a:t>2°A</a:t>
            </a:r>
            <a:endParaRPr lang="es-MX" sz="3200" dirty="0"/>
          </a:p>
        </p:txBody>
      </p:sp>
      <p:sp>
        <p:nvSpPr>
          <p:cNvPr id="3" name="2 Marcador de contenido"/>
          <p:cNvSpPr>
            <a:spLocks noGrp="1"/>
          </p:cNvSpPr>
          <p:nvPr>
            <p:ph idx="1"/>
          </p:nvPr>
        </p:nvSpPr>
        <p:spPr/>
        <p:txBody>
          <a:bodyPr/>
          <a:lstStyle/>
          <a:p>
            <a:r>
              <a:rPr lang="es-MX" dirty="0" smtClean="0"/>
              <a:t>Primer evaluación</a:t>
            </a:r>
          </a:p>
          <a:p>
            <a:endParaRPr lang="es-MX" dirty="0"/>
          </a:p>
          <a:p>
            <a:endParaRPr lang="es-MX" dirty="0" smtClean="0"/>
          </a:p>
          <a:p>
            <a:endParaRPr lang="es-MX" dirty="0"/>
          </a:p>
          <a:p>
            <a:endParaRPr lang="es-MX" dirty="0" smtClean="0"/>
          </a:p>
          <a:p>
            <a:r>
              <a:rPr lang="es-MX" dirty="0"/>
              <a:t>Semestre anterior</a:t>
            </a:r>
            <a:endParaRPr lang="es-MX" dirty="0" smtClean="0"/>
          </a:p>
          <a:p>
            <a:pPr marL="0" indent="0">
              <a:buNone/>
            </a:pPr>
            <a:endParaRPr lang="es-MX" dirty="0" smtClean="0"/>
          </a:p>
          <a:p>
            <a:endParaRPr lang="es-MX" dirty="0"/>
          </a:p>
        </p:txBody>
      </p:sp>
      <p:graphicFrame>
        <p:nvGraphicFramePr>
          <p:cNvPr id="6" name="5 Tabla"/>
          <p:cNvGraphicFramePr>
            <a:graphicFrameLocks noGrp="1"/>
          </p:cNvGraphicFramePr>
          <p:nvPr>
            <p:extLst>
              <p:ext uri="{D42A27DB-BD31-4B8C-83A1-F6EECF244321}">
                <p14:modId xmlns:p14="http://schemas.microsoft.com/office/powerpoint/2010/main" val="2147707469"/>
              </p:ext>
            </p:extLst>
          </p:nvPr>
        </p:nvGraphicFramePr>
        <p:xfrm>
          <a:off x="457200" y="2492896"/>
          <a:ext cx="8229600" cy="1512168"/>
        </p:xfrm>
        <a:graphic>
          <a:graphicData uri="http://schemas.openxmlformats.org/drawingml/2006/table">
            <a:tbl>
              <a:tblPr>
                <a:tableStyleId>{5C22544A-7EE6-4342-B048-85BDC9FD1C3A}</a:tableStyleId>
              </a:tblPr>
              <a:tblGrid>
                <a:gridCol w="1899138"/>
                <a:gridCol w="6330462"/>
              </a:tblGrid>
              <a:tr h="756084">
                <a:tc>
                  <a:txBody>
                    <a:bodyPr/>
                    <a:lstStyle/>
                    <a:p>
                      <a:pPr algn="ctr" fontAlgn="b"/>
                      <a:r>
                        <a:rPr lang="es-MX" sz="2000" u="none" strike="noStrike" dirty="0">
                          <a:effectLst/>
                        </a:rPr>
                        <a:t>4.33</a:t>
                      </a:r>
                      <a:endParaRPr lang="es-MX" sz="2000" b="0" i="0" u="none" strike="noStrike" dirty="0">
                        <a:solidFill>
                          <a:srgbClr val="000000"/>
                        </a:solidFill>
                        <a:effectLst/>
                        <a:latin typeface="Verdana"/>
                      </a:endParaRPr>
                    </a:p>
                  </a:txBody>
                  <a:tcPr marL="9496" marR="9496" marT="9496" marB="0" anchor="ctr"/>
                </a:tc>
                <a:tc>
                  <a:txBody>
                    <a:bodyPr/>
                    <a:lstStyle/>
                    <a:p>
                      <a:pPr algn="l" fontAlgn="b"/>
                      <a:r>
                        <a:rPr lang="es-MX" sz="2000" u="none" strike="noStrike" dirty="0">
                          <a:effectLst/>
                        </a:rPr>
                        <a:t>TEORÍA PEDAGÓGICA</a:t>
                      </a:r>
                      <a:endParaRPr lang="es-MX" sz="2000" b="0" i="0" u="none" strike="noStrike" dirty="0">
                        <a:solidFill>
                          <a:srgbClr val="000000"/>
                        </a:solidFill>
                        <a:effectLst/>
                        <a:latin typeface="Verdana"/>
                      </a:endParaRPr>
                    </a:p>
                  </a:txBody>
                  <a:tcPr marL="9496" marR="9496" marT="9496" marB="0" anchor="ctr"/>
                </a:tc>
              </a:tr>
              <a:tr h="756084">
                <a:tc>
                  <a:txBody>
                    <a:bodyPr/>
                    <a:lstStyle/>
                    <a:p>
                      <a:pPr algn="ctr" fontAlgn="b"/>
                      <a:r>
                        <a:rPr lang="es-MX" sz="2000" u="none" strike="noStrike">
                          <a:effectLst/>
                        </a:rPr>
                        <a:t>4.13</a:t>
                      </a:r>
                      <a:endParaRPr lang="es-MX" sz="2000" b="0" i="0" u="none" strike="noStrike">
                        <a:solidFill>
                          <a:srgbClr val="000000"/>
                        </a:solidFill>
                        <a:effectLst/>
                        <a:latin typeface="Verdana"/>
                      </a:endParaRPr>
                    </a:p>
                  </a:txBody>
                  <a:tcPr marL="9496" marR="9496" marT="9496" marB="0" anchor="ctr"/>
                </a:tc>
                <a:tc>
                  <a:txBody>
                    <a:bodyPr/>
                    <a:lstStyle/>
                    <a:p>
                      <a:pPr algn="l" fontAlgn="b"/>
                      <a:r>
                        <a:rPr lang="es-MX" sz="2000" u="none" strike="noStrike" dirty="0">
                          <a:effectLst/>
                        </a:rPr>
                        <a:t>EVALUACIÓN PARA EL APRENDIZAJE</a:t>
                      </a:r>
                      <a:endParaRPr lang="es-MX" sz="2000" b="0" i="0" u="none" strike="noStrike" dirty="0">
                        <a:solidFill>
                          <a:srgbClr val="000000"/>
                        </a:solidFill>
                        <a:effectLst/>
                        <a:latin typeface="Verdana"/>
                      </a:endParaRPr>
                    </a:p>
                  </a:txBody>
                  <a:tcPr marL="9496" marR="9496" marT="9496" marB="0" anchor="ctr"/>
                </a:tc>
              </a:tr>
            </a:tbl>
          </a:graphicData>
        </a:graphic>
      </p:graphicFrame>
      <p:pic>
        <p:nvPicPr>
          <p:cNvPr id="7" name="5 Marcador de contenido"/>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004" t="45239" b="35992"/>
          <a:stretch/>
        </p:blipFill>
        <p:spPr>
          <a:xfrm>
            <a:off x="432526" y="5157192"/>
            <a:ext cx="8257014" cy="1244692"/>
          </a:xfrm>
          <a:prstGeom prst="rect">
            <a:avLst/>
          </a:prstGeom>
        </p:spPr>
      </p:pic>
    </p:spTree>
    <p:extLst>
      <p:ext uri="{BB962C8B-B14F-4D97-AF65-F5344CB8AC3E}">
        <p14:creationId xmlns:p14="http://schemas.microsoft.com/office/powerpoint/2010/main" val="9154390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sz="3200" dirty="0" smtClean="0"/>
              <a:t>VIELMA GONZÁLEZ YAHAIRA SARAHY </a:t>
            </a:r>
            <a:br>
              <a:rPr lang="es-MX" sz="3200" dirty="0" smtClean="0"/>
            </a:br>
            <a:r>
              <a:rPr lang="es-MX" sz="3200" b="1" i="1" dirty="0" smtClean="0"/>
              <a:t>2°A</a:t>
            </a:r>
            <a:r>
              <a:rPr lang="es-MX" sz="3200" dirty="0" smtClean="0"/>
              <a:t> </a:t>
            </a:r>
            <a:endParaRPr lang="es-MX" sz="3200" dirty="0"/>
          </a:p>
        </p:txBody>
      </p:sp>
      <p:sp>
        <p:nvSpPr>
          <p:cNvPr id="3" name="2 Marcador de contenido"/>
          <p:cNvSpPr>
            <a:spLocks noGrp="1"/>
          </p:cNvSpPr>
          <p:nvPr>
            <p:ph idx="1"/>
          </p:nvPr>
        </p:nvSpPr>
        <p:spPr/>
        <p:txBody>
          <a:bodyPr/>
          <a:lstStyle/>
          <a:p>
            <a:r>
              <a:rPr lang="es-MX" dirty="0" smtClean="0"/>
              <a:t>Primer evaluación</a:t>
            </a:r>
          </a:p>
          <a:p>
            <a:endParaRPr lang="es-MX" dirty="0"/>
          </a:p>
          <a:p>
            <a:endParaRPr lang="es-MX" dirty="0" smtClean="0"/>
          </a:p>
          <a:p>
            <a:pPr marL="0" indent="0">
              <a:buNone/>
            </a:pPr>
            <a:endParaRPr lang="es-MX" dirty="0" smtClean="0"/>
          </a:p>
          <a:p>
            <a:r>
              <a:rPr lang="es-MX" dirty="0"/>
              <a:t>Semestre </a:t>
            </a:r>
            <a:r>
              <a:rPr lang="es-MX" dirty="0" smtClean="0"/>
              <a:t>anterior</a:t>
            </a:r>
          </a:p>
          <a:p>
            <a:endParaRPr lang="es-MX" dirty="0" smtClean="0"/>
          </a:p>
          <a:p>
            <a:endParaRPr lang="es-MX" dirty="0"/>
          </a:p>
        </p:txBody>
      </p:sp>
      <p:graphicFrame>
        <p:nvGraphicFramePr>
          <p:cNvPr id="4" name="3 Tabla"/>
          <p:cNvGraphicFramePr>
            <a:graphicFrameLocks noGrp="1"/>
          </p:cNvGraphicFramePr>
          <p:nvPr>
            <p:extLst>
              <p:ext uri="{D42A27DB-BD31-4B8C-83A1-F6EECF244321}">
                <p14:modId xmlns:p14="http://schemas.microsoft.com/office/powerpoint/2010/main" val="2818100666"/>
              </p:ext>
            </p:extLst>
          </p:nvPr>
        </p:nvGraphicFramePr>
        <p:xfrm>
          <a:off x="899592" y="2492896"/>
          <a:ext cx="7272808" cy="1287948"/>
        </p:xfrm>
        <a:graphic>
          <a:graphicData uri="http://schemas.openxmlformats.org/drawingml/2006/table">
            <a:tbl>
              <a:tblPr>
                <a:tableStyleId>{5C22544A-7EE6-4342-B048-85BDC9FD1C3A}</a:tableStyleId>
              </a:tblPr>
              <a:tblGrid>
                <a:gridCol w="1678340"/>
                <a:gridCol w="5594468"/>
              </a:tblGrid>
              <a:tr h="417714">
                <a:tc>
                  <a:txBody>
                    <a:bodyPr/>
                    <a:lstStyle/>
                    <a:p>
                      <a:pPr algn="ctr" fontAlgn="b"/>
                      <a:r>
                        <a:rPr lang="es-MX" sz="2000" u="none" strike="noStrike" dirty="0">
                          <a:effectLst/>
                        </a:rPr>
                        <a:t>2.5</a:t>
                      </a:r>
                      <a:endParaRPr lang="es-MX" sz="2000" b="0" i="0" u="none" strike="noStrike" dirty="0">
                        <a:solidFill>
                          <a:srgbClr val="000000"/>
                        </a:solidFill>
                        <a:effectLst/>
                        <a:latin typeface="Verdana"/>
                      </a:endParaRPr>
                    </a:p>
                  </a:txBody>
                  <a:tcPr marL="9496" marR="9496" marT="9496" marB="0" anchor="ctr"/>
                </a:tc>
                <a:tc>
                  <a:txBody>
                    <a:bodyPr/>
                    <a:lstStyle/>
                    <a:p>
                      <a:pPr algn="l" fontAlgn="b"/>
                      <a:r>
                        <a:rPr lang="es-MX" sz="2000" u="none" strike="noStrike">
                          <a:effectLst/>
                        </a:rPr>
                        <a:t>INGLÉS A2</a:t>
                      </a:r>
                      <a:endParaRPr lang="es-MX" sz="2000" b="0" i="0" u="none" strike="noStrike">
                        <a:solidFill>
                          <a:srgbClr val="000000"/>
                        </a:solidFill>
                        <a:effectLst/>
                        <a:latin typeface="Verdana"/>
                      </a:endParaRPr>
                    </a:p>
                  </a:txBody>
                  <a:tcPr marL="9496" marR="9496" marT="9496" marB="0" anchor="ctr"/>
                </a:tc>
              </a:tr>
              <a:tr h="435117">
                <a:tc>
                  <a:txBody>
                    <a:bodyPr/>
                    <a:lstStyle/>
                    <a:p>
                      <a:pPr algn="ctr" fontAlgn="b"/>
                      <a:r>
                        <a:rPr lang="es-MX" sz="2000" u="none" strike="noStrike" dirty="0">
                          <a:effectLst/>
                        </a:rPr>
                        <a:t>4.13</a:t>
                      </a:r>
                      <a:endParaRPr lang="es-MX" sz="2000" b="0" i="0" u="none" strike="noStrike" dirty="0">
                        <a:solidFill>
                          <a:srgbClr val="000000"/>
                        </a:solidFill>
                        <a:effectLst/>
                        <a:latin typeface="Verdana"/>
                      </a:endParaRPr>
                    </a:p>
                  </a:txBody>
                  <a:tcPr marL="9496" marR="9496" marT="9496" marB="0" anchor="ctr"/>
                </a:tc>
                <a:tc>
                  <a:txBody>
                    <a:bodyPr/>
                    <a:lstStyle/>
                    <a:p>
                      <a:pPr algn="l" fontAlgn="b"/>
                      <a:r>
                        <a:rPr lang="es-MX" sz="2000" u="none" strike="noStrike" dirty="0">
                          <a:effectLst/>
                        </a:rPr>
                        <a:t>EVALUACIÓN PARA EL APRENDIZAJE</a:t>
                      </a:r>
                      <a:endParaRPr lang="es-MX" sz="2000" b="0" i="0" u="none" strike="noStrike" dirty="0">
                        <a:solidFill>
                          <a:srgbClr val="000000"/>
                        </a:solidFill>
                        <a:effectLst/>
                        <a:latin typeface="Verdana"/>
                      </a:endParaRPr>
                    </a:p>
                  </a:txBody>
                  <a:tcPr marL="9496" marR="9496" marT="9496" marB="0" anchor="ctr"/>
                </a:tc>
              </a:tr>
              <a:tr h="435117">
                <a:tc>
                  <a:txBody>
                    <a:bodyPr/>
                    <a:lstStyle/>
                    <a:p>
                      <a:pPr algn="ctr" fontAlgn="b"/>
                      <a:r>
                        <a:rPr lang="es-MX" sz="2000" u="none" strike="noStrike">
                          <a:effectLst/>
                        </a:rPr>
                        <a:t>4.34</a:t>
                      </a:r>
                      <a:endParaRPr lang="es-MX" sz="2000" b="0" i="0" u="none" strike="noStrike">
                        <a:solidFill>
                          <a:srgbClr val="000000"/>
                        </a:solidFill>
                        <a:effectLst/>
                        <a:latin typeface="Verdana"/>
                      </a:endParaRPr>
                    </a:p>
                  </a:txBody>
                  <a:tcPr marL="9496" marR="9496" marT="9496" marB="0" anchor="ctr"/>
                </a:tc>
                <a:tc>
                  <a:txBody>
                    <a:bodyPr/>
                    <a:lstStyle/>
                    <a:p>
                      <a:pPr algn="l" fontAlgn="b"/>
                      <a:r>
                        <a:rPr lang="es-MX" sz="2000" u="none" strike="noStrike" dirty="0">
                          <a:effectLst/>
                        </a:rPr>
                        <a:t>EDUCACIÓN FÍSICA </a:t>
                      </a:r>
                      <a:endParaRPr lang="es-MX" sz="2000" b="0" i="0" u="none" strike="noStrike" dirty="0">
                        <a:solidFill>
                          <a:srgbClr val="000000"/>
                        </a:solidFill>
                        <a:effectLst/>
                        <a:latin typeface="Verdana"/>
                      </a:endParaRPr>
                    </a:p>
                  </a:txBody>
                  <a:tcPr marL="9496" marR="9496" marT="9496" marB="0" anchor="ctr"/>
                </a:tc>
              </a:tr>
            </a:tbl>
          </a:graphicData>
        </a:graphic>
      </p:graphicFrame>
      <p:pic>
        <p:nvPicPr>
          <p:cNvPr id="6" name="5 Imagen"/>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58" t="79216" r="7797" b="3269"/>
          <a:stretch/>
        </p:blipFill>
        <p:spPr>
          <a:xfrm>
            <a:off x="467544" y="4869160"/>
            <a:ext cx="8352928" cy="1289360"/>
          </a:xfrm>
          <a:prstGeom prst="rect">
            <a:avLst/>
          </a:prstGeom>
        </p:spPr>
      </p:pic>
    </p:spTree>
    <p:extLst>
      <p:ext uri="{BB962C8B-B14F-4D97-AF65-F5344CB8AC3E}">
        <p14:creationId xmlns:p14="http://schemas.microsoft.com/office/powerpoint/2010/main" val="248880428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TotalTime>
  <Words>591</Words>
  <Application>Microsoft Office PowerPoint</Application>
  <PresentationFormat>Presentación en pantalla (4:3)</PresentationFormat>
  <Paragraphs>331</Paragraphs>
  <Slides>24</Slides>
  <Notes>0</Notes>
  <HiddenSlides>0</HiddenSlides>
  <MMClips>0</MMClips>
  <ScaleCrop>false</ScaleCrop>
  <HeadingPairs>
    <vt:vector size="4" baseType="variant">
      <vt:variant>
        <vt:lpstr>Tema</vt:lpstr>
      </vt:variant>
      <vt:variant>
        <vt:i4>1</vt:i4>
      </vt:variant>
      <vt:variant>
        <vt:lpstr>Títulos de diapositiva</vt:lpstr>
      </vt:variant>
      <vt:variant>
        <vt:i4>24</vt:i4>
      </vt:variant>
    </vt:vector>
  </HeadingPairs>
  <TitlesOfParts>
    <vt:vector size="25" baseType="lpstr">
      <vt:lpstr>Tema de Office</vt:lpstr>
      <vt:lpstr>Seguimiento del plan de acción de Evaluación</vt:lpstr>
      <vt:lpstr>No. de exámenes reprobados</vt:lpstr>
      <vt:lpstr>Presentación de PowerPoint</vt:lpstr>
      <vt:lpstr>Segundo semestre</vt:lpstr>
      <vt:lpstr>Presentación de PowerPoint</vt:lpstr>
      <vt:lpstr>Cuarto semestre</vt:lpstr>
      <vt:lpstr>AGUERO REYES DANIELA GISEL  2°A </vt:lpstr>
      <vt:lpstr>CARMONA ALVAREZ VANESSA  2°A</vt:lpstr>
      <vt:lpstr>VIELMA GONZÁLEZ YAHAIRA SARAHY  2°A </vt:lpstr>
      <vt:lpstr>GONZÁLEZ CANO MARIELA DENIS 2°B </vt:lpstr>
      <vt:lpstr>HERNÁNDEZ MEDRANO FANNY 2°B  </vt:lpstr>
      <vt:lpstr>LÓPEZ DENA ROXANA ARACELY 2°B</vt:lpstr>
      <vt:lpstr>NUÑEZ MARTÍNEZ VANESSA 2°B</vt:lpstr>
      <vt:lpstr>Presentación de PowerPoint</vt:lpstr>
      <vt:lpstr>Sexto semestre</vt:lpstr>
      <vt:lpstr>HUERTA MARTÍNEZ CECILIA ALEJANDRA 3°A</vt:lpstr>
      <vt:lpstr>LOZANO ACOSTA ELVIA KARINA 3°A</vt:lpstr>
      <vt:lpstr>SALAZAR ROSALES ROCIO ANAYARI 3°B</vt:lpstr>
      <vt:lpstr>GOVEA FIERRO ESTELA 3°C</vt:lpstr>
      <vt:lpstr>LÓPEZ RAMOS PATRICIA GABRIELA 3°C</vt:lpstr>
      <vt:lpstr>VALDEZ FLORES DANIELA DEL CARMEN 3°C</vt:lpstr>
      <vt:lpstr>Presentación de PowerPoint</vt:lpstr>
      <vt:lpstr>Ejemplo de comentarios</vt:lpstr>
      <vt:lpstr>Presentación de PowerPoint</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OfficeDepot</dc:creator>
  <cp:lastModifiedBy>SubDireccionTecnica</cp:lastModifiedBy>
  <cp:revision>21</cp:revision>
  <dcterms:created xsi:type="dcterms:W3CDTF">2016-03-16T00:51:14Z</dcterms:created>
  <dcterms:modified xsi:type="dcterms:W3CDTF">2016-03-16T20:13:07Z</dcterms:modified>
</cp:coreProperties>
</file>