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6" r:id="rId2"/>
    <p:sldId id="257" r:id="rId3"/>
    <p:sldId id="258" r:id="rId4"/>
    <p:sldId id="259" r:id="rId5"/>
    <p:sldId id="261" r:id="rId6"/>
    <p:sldId id="267" r:id="rId7"/>
    <p:sldId id="268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0D409-B6FB-4261-9B3E-9F3027EB4119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EED00-5B52-4AB0-B5A8-95DB0EB12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23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64C1FB-DD33-49C4-8DE4-EB1448D714CB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50965-5BE0-4BE9-8943-D46F46A4BB8E}" type="datetimeFigureOut">
              <a:rPr lang="es-ES" smtClean="0"/>
              <a:pPr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BC87-F36A-4945-9A7F-B97AB8167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m/imgres?imgurl=http://www.teknicenter.es/images/54000-1.jpg&amp;imgrefurl=http://www.teknicenter.es/industrial-vestuario-c-221_222_226.html%3Fpage%3D5%26sort%3D2d&amp;usg=__VNshjvMk29vtYETEmm-qnruz938=&amp;h=500&amp;w=414&amp;sz=216&amp;hl=es&amp;start=1&amp;zoom=1&amp;tbnid=oWc6rgvpYtTz9M:&amp;tbnh=130&amp;tbnw=108&amp;prev=/images%3Fq%3Dchaqueta%2Bhombre%26hl%3Des%26gbv%3D2%26tbs%3Disch:1&amp;itbs=1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m/imgres?imgurl=http://store.captainsgear2.com/catalog/CoosaBlueshirt-W.jpg&amp;imgrefurl=http://store.captainsgear2.com/servlet/-strse-67/royal-blue-shirt-USCG/Detail&amp;usg=__KnLgv6kXj_1hQBy3Xq8KE0QqZrE=&amp;h=355&amp;w=281&amp;sz=14&amp;hl=es&amp;start=3&amp;zoom=1&amp;tbnid=GU9yrId6MgffnM:&amp;tbnh=121&amp;tbnw=96&amp;prev=/images?q=blue+shirt&amp;hl=es&amp;gbv=2&amp;tbs=isch:1&amp;itb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m/imgres?imgurl=http://www.89decibeles.com/files/u12677/jacket_de_cuero.jpg&amp;imgrefurl=http://www.89decibeles.com/comunidad/foro/20839&amp;usg=__kq6rhJijhExkJYna3kRbHzxNQ2A=&amp;h=500&amp;w=450&amp;sz=27&amp;hl=es&amp;start=4&amp;zoom=1&amp;tbnid=jYe-eGKi6cS5mM:&amp;tbnh=130&amp;tbnw=117&amp;prev=/images%3Fq%3Djacket%2Bde%2Bcuero%26hl%3Des%26gbv%3D2%26tbs%3Disch:1&amp;itbs=1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hyperlink" Target="http://www.google.cm/imgres?imgurl=http://networkblog.littlefallsnetwork.com/uploaded_images/red-shirt-711680.jpg&amp;imgrefurl=http://networkblog.littlefallsnetwork.com/&amp;usg=__jZbMDk_9s5SLByBgBUCsQ2h4waw=&amp;h=315&amp;w=320&amp;sz=12&amp;hl=es&amp;start=1&amp;zoom=1&amp;tbnid=wHFVjDz4oaoJrM:&amp;tbnh=116&amp;tbnw=118&amp;prev=/images?q=red+shirt&amp;hl=es&amp;gbv=2&amp;tbs=isch:1&amp;itbs=1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www.google.cm/imgres?imgurl=http://www.sz-wholesale.com/uploadFiles/pajamas_568.jpg&amp;imgrefurl=http://www.sz-wholesale.com/shenzhen_China_products/Pajamas_1.htm&amp;usg=__VR2g3FEigdD7zpi1YqkCWzaSo1U=&amp;h=353&amp;w=340&amp;sz=29&amp;hl=es&amp;start=1&amp;zoom=1&amp;tbnid=UinNs1C-Ho_QqM:&amp;tbnh=121&amp;tbnw=117&amp;prev=/images%3Fq%3Dpajamas%26hl%3Des%26gbv%3D2%26tbs%3Disch:1&amp;itbs=1" TargetMode="External"/><Relationship Id="rId3" Type="http://schemas.openxmlformats.org/officeDocument/2006/relationships/hyperlink" Target="http://www.google.cm/imgres?imgurl=http://aryanwear.com/images/CamoPants1.jpg&amp;imgrefurl=http://aryanwear.com/clothing-pants-c-96_66.html&amp;usg=__xCslWjF_ev4naIFx6x6ighKGBog=&amp;h=400&amp;w=400&amp;sz=21&amp;hl=es&amp;start=1&amp;zoom=1&amp;tbnid=uDrJ4RyL7yCDcM:&amp;tbnh=124&amp;tbnw=124&amp;prev=/images?q=pants&amp;hl=es&amp;gbv=2&amp;tbs=isch:1&amp;itbs=1" TargetMode="External"/><Relationship Id="rId7" Type="http://schemas.openxmlformats.org/officeDocument/2006/relationships/hyperlink" Target="http://www.google.com.mx/imgres?imgurl=https://www.vanmildert.com/mens-1/shoes-106/nicholas-deakins-pistol-loafers-146092-4164_medium.jpg&amp;imgrefurl=https://www.vanmildert.com/mens-1/shoes-106/nicholas-deakins-pistol-loafers-146092.htm&amp;usg=__V9EufNW2hRBvOchueSaPIBGzGWA=&amp;h=346&amp;w=346&amp;sz=13&amp;hl=es&amp;start=15&amp;zoom=1&amp;um=1&amp;itbs=1&amp;tbnid=aZTw1UcAlGRLJM:&amp;tbnh=120&amp;tbnw=120&amp;prev=/images?q=loafers&amp;um=1&amp;hl=es&amp;safe=active&amp;rlz=1R2ADBS_enMX368&amp;tbs=isch:1" TargetMode="Externa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://www.google.cm/imgres?imgurl=http://img.diytrade.com/cdimg/613440/7879486/0/1232377067/100_cotton_pajamas_sexy_sleeping_wear.jpg&amp;imgrefurl=http://www.diytrade.com/china/4/products/5019850/100_cotton_pajamas_sexy_sleeping_wear.html&amp;usg=__bn7oNfZAy17cW3yKHWbVSAnBVB0=&amp;h=498&amp;w=433&amp;sz=99&amp;hl=es&amp;start=28&amp;zoom=1&amp;tbnid=CL_pL1FDqWsYuM:&amp;tbnh=130&amp;tbnw=113&amp;prev=/images%3Fq%3Dpajamas%26start%3D20%26hl%3Des%26sa%3DN%26gbv%3D2%26tbs%3Disch:1&amp;itbs=1" TargetMode="External"/><Relationship Id="rId5" Type="http://schemas.openxmlformats.org/officeDocument/2006/relationships/hyperlink" Target="http://www.google.com.mx/imgres?imgurl=http://www.getkempt.com/photos/oxfords.jpg&amp;imgrefurl=http://www.getkempt.com/object/hungry-like-the-wolf.php&amp;usg=__BcU4cLb0MRls4ILYm9_xUUNgEGA=&amp;h=309&amp;w=429&amp;sz=21&amp;hl=es&amp;start=2&amp;zoom=1&amp;um=1&amp;itbs=1&amp;tbnid=XL7uP-YU3-KKdM:&amp;tbnh=91&amp;tbnw=126&amp;prev=/images?q=oxfords&amp;um=1&amp;hl=es&amp;tbs=isch:1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google.cm/imgres?imgurl=http://mtm-lojaonline.com/images/pants-pro-jt.gif&amp;imgrefurl=http://mtm-lojaonline.com/index.php?manufacturers_id=18&amp;language=es&amp;osCsid=b068875ea9edeb270067029b56742f65&amp;usg=__b0cI7LU_2SCmq2LqvLgOEaiyekg=&amp;h=600&amp;w=600&amp;sz=73&amp;hl=es&amp;start=15&amp;zoom=1&amp;tbnid=0UIcGEzvewz7uM:&amp;tbnh=135&amp;tbnw=135&amp;prev=/images?q=pants&amp;hl=es&amp;gbv=2&amp;tbs=isch:1&amp;itbs=1" TargetMode="Externa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m/imgres?imgurl=http://www.bobpitch.com/anon/freeradical_rachel_weisz.jpg&amp;imgrefurl=http://forums.allaboutjazz.com/showthread.php?t=14708&amp;page=29&amp;usg=__kOhygQvV_qk3stVNG-I-WQcEkfM=&amp;h=600&amp;w=532&amp;sz=50&amp;hl=es&amp;start=11&amp;zoom=1&amp;tbnid=j0ejwQj2wwzmfM:&amp;tbnh=135&amp;tbnw=120&amp;prev=/images?q=intelligent+woman&amp;hl=es&amp;gbv=2&amp;tbs=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google.cm/imgres?imgurl=http://eslatele.com/wp-content/uploads/betty.jpg&amp;imgrefurl=http://eslatele.com/2008/05/dexter-y-ugly-betty-se-estrenaran-al-fin-en-cuatro.html&amp;usg=__dpC_rR7gMiuxZD1FNmkHVwZB9cg=&amp;h=599&amp;w=450&amp;sz=307&amp;hl=es&amp;start=8&amp;zoom=1&amp;tbnid=R4smFfMWtuglYM:&amp;tbnh=135&amp;tbnw=101&amp;prev=/images?q=ugly+betty&amp;hl=es&amp;gbv=2&amp;tbs=isch:1&amp;itbs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6" t="33951" r="20574" b="25150"/>
          <a:stretch/>
        </p:blipFill>
        <p:spPr bwMode="auto">
          <a:xfrm>
            <a:off x="4240924" y="116632"/>
            <a:ext cx="47955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29310" r="36092" b="36115"/>
          <a:stretch/>
        </p:blipFill>
        <p:spPr bwMode="auto">
          <a:xfrm>
            <a:off x="179512" y="3356992"/>
            <a:ext cx="3816424" cy="333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t="36773" r="30000" b="35563"/>
          <a:stretch/>
        </p:blipFill>
        <p:spPr bwMode="auto">
          <a:xfrm>
            <a:off x="107504" y="614854"/>
            <a:ext cx="4104456" cy="267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33829" r="52562" b="37665"/>
          <a:stretch/>
        </p:blipFill>
        <p:spPr bwMode="auto">
          <a:xfrm>
            <a:off x="4211960" y="3573016"/>
            <a:ext cx="46805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t="31437" r="50306" b="63499"/>
          <a:stretch/>
        </p:blipFill>
        <p:spPr bwMode="auto">
          <a:xfrm>
            <a:off x="276342" y="-27384"/>
            <a:ext cx="3143530" cy="6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5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40787"/>
              </p:ext>
            </p:extLst>
          </p:nvPr>
        </p:nvGraphicFramePr>
        <p:xfrm>
          <a:off x="179513" y="3717032"/>
          <a:ext cx="8784975" cy="207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488165"/>
                <a:gridCol w="1464162"/>
                <a:gridCol w="1296146"/>
                <a:gridCol w="1800201"/>
                <a:gridCol w="1296140"/>
              </a:tblGrid>
              <a:tr h="895786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Words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that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in   </a:t>
                      </a:r>
                      <a:r>
                        <a:rPr lang="es-E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just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add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" sz="1600" u="none" baseline="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s-ES" sz="105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Words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that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in   </a:t>
                      </a:r>
                      <a:r>
                        <a:rPr lang="es-E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ommit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 y  </a:t>
                      </a:r>
                      <a:r>
                        <a:rPr lang="es-E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add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</a:p>
                    <a:p>
                      <a:pPr algn="ctr"/>
                      <a:r>
                        <a:rPr lang="es-ES" sz="1400" u="none" baseline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s-ES" sz="1050" u="non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u="none" baseline="0" dirty="0" err="1" smtClean="0">
                          <a:latin typeface="Arial" pitchFamily="34" charset="0"/>
                          <a:cs typeface="Arial" pitchFamily="34" charset="0"/>
                        </a:rPr>
                        <a:t>ier</a:t>
                      </a:r>
                      <a:endParaRPr lang="es-ES" sz="1050" u="non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Short 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words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that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consonant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preceded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by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vowel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double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s-E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consonant</a:t>
                      </a:r>
                      <a:endParaRPr lang="es-E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Words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two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sylables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just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add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S" sz="1600" dirty="0" err="1" smtClean="0"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ending</a:t>
                      </a:r>
                      <a:endParaRPr lang="es-E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Words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mo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re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than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three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sylables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add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adjective</a:t>
                      </a:r>
                      <a:endParaRPr lang="es-E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>
                          <a:latin typeface="Arial" pitchFamily="34" charset="0"/>
                          <a:cs typeface="Arial" pitchFamily="34" charset="0"/>
                        </a:rPr>
                        <a:t>Irregular  </a:t>
                      </a:r>
                      <a:r>
                        <a:rPr lang="es-ES" sz="1050" dirty="0" err="1" smtClean="0">
                          <a:latin typeface="Arial" pitchFamily="34" charset="0"/>
                          <a:cs typeface="Arial" pitchFamily="34" charset="0"/>
                        </a:rPr>
                        <a:t>adjectives</a:t>
                      </a:r>
                      <a:r>
                        <a:rPr lang="es-E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E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3499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Large</a:t>
                      </a:r>
                      <a:r>
                        <a:rPr lang="es-ES" sz="1200" dirty="0" smtClean="0"/>
                        <a:t> /</a:t>
                      </a:r>
                    </a:p>
                    <a:p>
                      <a:r>
                        <a:rPr lang="es-ES" sz="1200" dirty="0" err="1" smtClean="0"/>
                        <a:t>Larger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pretty</a:t>
                      </a:r>
                      <a:r>
                        <a:rPr lang="es-ES" sz="1200" dirty="0" smtClean="0"/>
                        <a:t>/</a:t>
                      </a:r>
                    </a:p>
                    <a:p>
                      <a:r>
                        <a:rPr lang="es-ES" sz="1200" dirty="0" err="1" smtClean="0"/>
                        <a:t>prettier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Big/</a:t>
                      </a:r>
                    </a:p>
                    <a:p>
                      <a:r>
                        <a:rPr lang="es-ES" sz="1200" dirty="0" err="1" smtClean="0"/>
                        <a:t>Bigger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Tall</a:t>
                      </a:r>
                      <a:r>
                        <a:rPr lang="es-ES" sz="1200" dirty="0" smtClean="0"/>
                        <a:t>/</a:t>
                      </a:r>
                    </a:p>
                    <a:p>
                      <a:r>
                        <a:rPr lang="es-ES" sz="1200" dirty="0" smtClean="0"/>
                        <a:t>Taller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Expensive</a:t>
                      </a:r>
                      <a:r>
                        <a:rPr lang="es-ES" sz="1200" dirty="0" smtClean="0"/>
                        <a:t>/</a:t>
                      </a:r>
                    </a:p>
                    <a:p>
                      <a:r>
                        <a:rPr lang="es-ES" sz="1200" dirty="0" smtClean="0"/>
                        <a:t>More </a:t>
                      </a:r>
                      <a:r>
                        <a:rPr lang="es-ES" sz="1200" dirty="0" err="1" smtClean="0"/>
                        <a:t>expensive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Good</a:t>
                      </a:r>
                      <a:r>
                        <a:rPr lang="es-ES" sz="1200" dirty="0" smtClean="0"/>
                        <a:t>/</a:t>
                      </a:r>
                    </a:p>
                    <a:p>
                      <a:r>
                        <a:rPr lang="es-ES" sz="1200" dirty="0" err="1" smtClean="0"/>
                        <a:t>better</a:t>
                      </a:r>
                      <a:endParaRPr lang="es-ES" sz="1200" dirty="0"/>
                    </a:p>
                  </a:txBody>
                  <a:tcPr/>
                </a:tc>
              </a:tr>
              <a:tr h="255680"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</a:tr>
              <a:tr h="403839"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07504" y="9746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1.- </a:t>
            </a:r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on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following</a:t>
            </a:r>
            <a:r>
              <a:rPr lang="es-MX" sz="1400" dirty="0" smtClean="0"/>
              <a:t> link </a:t>
            </a:r>
            <a:r>
              <a:rPr lang="es-MX" sz="1400" dirty="0" err="1" smtClean="0"/>
              <a:t>watch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rules of </a:t>
            </a:r>
            <a:r>
              <a:rPr lang="es-MX" sz="1400" dirty="0" err="1" smtClean="0"/>
              <a:t>comparatives</a:t>
            </a:r>
            <a:r>
              <a:rPr lang="es-MX" sz="1400" dirty="0" smtClean="0"/>
              <a:t> use</a:t>
            </a:r>
          </a:p>
          <a:p>
            <a:r>
              <a:rPr lang="es-MX" sz="1400" u="sng" dirty="0" smtClean="0">
                <a:solidFill>
                  <a:srgbClr val="0000FF"/>
                </a:solidFill>
              </a:rPr>
              <a:t>https://www.youtube.com/watch?v=UeVtGgMd8H0</a:t>
            </a:r>
            <a:endParaRPr lang="es-MX" sz="1400" u="sng" dirty="0">
              <a:solidFill>
                <a:srgbClr val="0000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3284984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2.- Complete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following</a:t>
            </a:r>
            <a:r>
              <a:rPr lang="es-MX" sz="1400" dirty="0" smtClean="0"/>
              <a:t> chart </a:t>
            </a:r>
            <a:r>
              <a:rPr lang="es-MX" sz="1400" dirty="0" err="1" smtClean="0"/>
              <a:t>with</a:t>
            </a:r>
            <a:r>
              <a:rPr lang="es-MX" sz="1400" dirty="0" smtClean="0"/>
              <a:t> </a:t>
            </a:r>
            <a:r>
              <a:rPr lang="es-MX" sz="1400" dirty="0" err="1" smtClean="0"/>
              <a:t>two</a:t>
            </a:r>
            <a:r>
              <a:rPr lang="es-MX" sz="1400" dirty="0" smtClean="0"/>
              <a:t> </a:t>
            </a:r>
            <a:r>
              <a:rPr lang="es-MX" sz="1400" dirty="0" err="1" smtClean="0"/>
              <a:t>adjectives</a:t>
            </a:r>
            <a:r>
              <a:rPr lang="es-MX" sz="1400" dirty="0" smtClean="0"/>
              <a:t> </a:t>
            </a:r>
            <a:r>
              <a:rPr lang="es-MX" sz="1400" dirty="0" err="1" smtClean="0"/>
              <a:t>on</a:t>
            </a:r>
            <a:r>
              <a:rPr lang="es-MX" sz="1400" dirty="0" smtClean="0"/>
              <a:t> </a:t>
            </a:r>
            <a:r>
              <a:rPr lang="es-MX" sz="1400" dirty="0" err="1" smtClean="0"/>
              <a:t>each</a:t>
            </a:r>
            <a:r>
              <a:rPr lang="es-MX" sz="1400" dirty="0" smtClean="0"/>
              <a:t> gap  </a:t>
            </a:r>
            <a:endParaRPr lang="es-MX" sz="1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2" t="24092" r="28506" b="27356"/>
          <a:stretch/>
        </p:blipFill>
        <p:spPr bwMode="auto">
          <a:xfrm>
            <a:off x="179512" y="692696"/>
            <a:ext cx="4752528" cy="25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79512" y="6402814"/>
            <a:ext cx="3760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u="sng" dirty="0" smtClean="0">
                <a:solidFill>
                  <a:srgbClr val="0000FF"/>
                </a:solidFill>
              </a:rPr>
              <a:t>http://gamestolearnenglish.com/compare/</a:t>
            </a:r>
            <a:endParaRPr lang="es-MX" sz="1600" u="sng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6145559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3.-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Click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link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play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practice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copy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paste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final score.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285750" y="2124720"/>
            <a:ext cx="8643938" cy="584200"/>
          </a:xfrm>
        </p:spPr>
        <p:txBody>
          <a:bodyPr>
            <a:normAutofit/>
          </a:bodyPr>
          <a:lstStyle/>
          <a:p>
            <a:r>
              <a:rPr lang="es-ES" sz="2000" dirty="0" err="1" smtClean="0"/>
              <a:t>This</a:t>
            </a:r>
            <a:r>
              <a:rPr lang="es-ES" sz="2000" dirty="0" smtClean="0"/>
              <a:t> </a:t>
            </a:r>
            <a:r>
              <a:rPr lang="es-ES" sz="2000" dirty="0" err="1" smtClean="0"/>
              <a:t>blue</a:t>
            </a:r>
            <a:r>
              <a:rPr lang="es-ES" sz="2000" dirty="0" smtClean="0"/>
              <a:t> </a:t>
            </a:r>
            <a:r>
              <a:rPr lang="es-ES" sz="2000" dirty="0" err="1" smtClean="0"/>
              <a:t>shirt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                                                                    </a:t>
            </a:r>
            <a:r>
              <a:rPr lang="es-ES" sz="2000" dirty="0" err="1" smtClean="0"/>
              <a:t>than</a:t>
            </a:r>
            <a:r>
              <a:rPr lang="es-ES" sz="2000" dirty="0" smtClean="0"/>
              <a:t>  </a:t>
            </a:r>
            <a:r>
              <a:rPr lang="es-ES" sz="2000" dirty="0" err="1" smtClean="0"/>
              <a:t>this</a:t>
            </a:r>
            <a:r>
              <a:rPr lang="es-ES" sz="2000" dirty="0" smtClean="0"/>
              <a:t> red </a:t>
            </a:r>
            <a:r>
              <a:rPr lang="es-ES" sz="2000" dirty="0" err="1" smtClean="0"/>
              <a:t>shirt</a:t>
            </a:r>
            <a:endParaRPr lang="es-ES" sz="20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07504" y="4068936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0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000" dirty="0">
                <a:latin typeface="+mj-lt"/>
                <a:ea typeface="+mj-ea"/>
                <a:cs typeface="+mj-cs"/>
              </a:rPr>
              <a:t> 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DKNY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s-ES" sz="2000" dirty="0" err="1" smtClean="0">
                <a:latin typeface="+mj-lt"/>
                <a:ea typeface="+mj-ea"/>
                <a:cs typeface="+mj-cs"/>
              </a:rPr>
              <a:t>scarf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  </a:t>
            </a:r>
            <a:r>
              <a:rPr lang="es-ES" sz="2000" dirty="0" err="1">
                <a:latin typeface="+mj-lt"/>
                <a:ea typeface="+mj-ea"/>
                <a:cs typeface="+mj-cs"/>
              </a:rPr>
              <a:t>is</a:t>
            </a:r>
            <a:r>
              <a:rPr lang="es-ES" sz="2000" dirty="0">
                <a:latin typeface="+mj-lt"/>
                <a:ea typeface="+mj-ea"/>
                <a:cs typeface="+mj-cs"/>
              </a:rPr>
              <a:t>                                                        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                  </a:t>
            </a:r>
            <a:r>
              <a:rPr lang="es-ES" sz="2000" dirty="0" err="1" smtClean="0">
                <a:latin typeface="+mj-lt"/>
                <a:ea typeface="+mj-ea"/>
                <a:cs typeface="+mj-cs"/>
              </a:rPr>
              <a:t>than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  </a:t>
            </a:r>
            <a:r>
              <a:rPr lang="es-ES" sz="2000" dirty="0" err="1" smtClean="0">
                <a:latin typeface="+mj-lt"/>
                <a:ea typeface="+mj-ea"/>
                <a:cs typeface="+mj-cs"/>
              </a:rPr>
              <a:t>this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s-ES" sz="2000" dirty="0" err="1" smtClean="0">
                <a:latin typeface="+mj-lt"/>
                <a:ea typeface="+mj-ea"/>
                <a:cs typeface="+mj-cs"/>
              </a:rPr>
              <a:t>one</a:t>
            </a:r>
            <a:endParaRPr lang="es-E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3317" name="5 CuadroTexto"/>
          <p:cNvSpPr txBox="1">
            <a:spLocks noChangeArrowheads="1"/>
          </p:cNvSpPr>
          <p:nvPr/>
        </p:nvSpPr>
        <p:spPr bwMode="auto">
          <a:xfrm>
            <a:off x="3143250" y="2267580"/>
            <a:ext cx="3057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Bernard MT Condensed" pitchFamily="18" charset="0"/>
              </a:rPr>
              <a:t>more </a:t>
            </a:r>
            <a:r>
              <a:rPr lang="es-ES" dirty="0" err="1">
                <a:solidFill>
                  <a:srgbClr val="00B050"/>
                </a:solidFill>
                <a:latin typeface="Bernard MT Condensed" pitchFamily="18" charset="0"/>
              </a:rPr>
              <a:t>small</a:t>
            </a:r>
            <a:r>
              <a:rPr lang="es-ES" dirty="0">
                <a:solidFill>
                  <a:srgbClr val="00B050"/>
                </a:solidFill>
                <a:latin typeface="Bernard MT Condensed" pitchFamily="18" charset="0"/>
              </a:rPr>
              <a:t>           </a:t>
            </a:r>
            <a:r>
              <a:rPr lang="es-ES" dirty="0" err="1">
                <a:solidFill>
                  <a:srgbClr val="00B050"/>
                </a:solidFill>
                <a:latin typeface="Bernard MT Condensed" pitchFamily="18" charset="0"/>
              </a:rPr>
              <a:t>smaller</a:t>
            </a:r>
            <a:endParaRPr lang="es-ES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13318" name="7 CuadroTexto"/>
          <p:cNvSpPr txBox="1">
            <a:spLocks noChangeArrowheads="1"/>
          </p:cNvSpPr>
          <p:nvPr/>
        </p:nvSpPr>
        <p:spPr bwMode="auto">
          <a:xfrm>
            <a:off x="2883490" y="4139788"/>
            <a:ext cx="3632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Bernard MT Condensed" pitchFamily="18" charset="0"/>
              </a:rPr>
              <a:t>more </a:t>
            </a:r>
            <a:r>
              <a:rPr lang="es-ES" dirty="0" err="1">
                <a:solidFill>
                  <a:srgbClr val="00B050"/>
                </a:solidFill>
                <a:latin typeface="Bernard MT Condensed" pitchFamily="18" charset="0"/>
              </a:rPr>
              <a:t>expensive</a:t>
            </a:r>
            <a:r>
              <a:rPr lang="es-ES" dirty="0">
                <a:solidFill>
                  <a:srgbClr val="00B050"/>
                </a:solidFill>
                <a:latin typeface="Bernard MT Condensed" pitchFamily="18" charset="0"/>
              </a:rPr>
              <a:t>  </a:t>
            </a:r>
            <a:r>
              <a:rPr lang="es-ES" dirty="0" smtClean="0">
                <a:solidFill>
                  <a:srgbClr val="00B050"/>
                </a:solidFill>
                <a:latin typeface="Bernard MT Condensed" pitchFamily="18" charset="0"/>
              </a:rPr>
              <a:t>    </a:t>
            </a:r>
            <a:r>
              <a:rPr lang="es-ES" dirty="0" err="1" smtClean="0">
                <a:solidFill>
                  <a:srgbClr val="00B050"/>
                </a:solidFill>
                <a:latin typeface="Bernard MT Condensed" pitchFamily="18" charset="0"/>
              </a:rPr>
              <a:t>expensiver</a:t>
            </a:r>
            <a:endParaRPr lang="es-ES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pic>
        <p:nvPicPr>
          <p:cNvPr id="13320" name="Picture 9" descr="http://t2.gstatic.com/images?q=tbn:GU9yrId6MgffnM:http://store.captainsgear2.com/catalog/CoosaBlueshirt-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836712"/>
            <a:ext cx="91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http://t1.gstatic.com/images?q=tbn:wHFVjDz4oaoJrM:http://networkblog.littlefallsnetwork.com/uploaded_images/red-shirt-7116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9863" y="885652"/>
            <a:ext cx="148113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51520" y="1793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excercies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circle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correct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comparative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form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142875" y="6157168"/>
            <a:ext cx="900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wool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jacket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is</a:t>
            </a:r>
            <a:r>
              <a:rPr lang="es-ES" sz="2400" dirty="0">
                <a:latin typeface="+mj-lt"/>
                <a:ea typeface="+mj-ea"/>
                <a:cs typeface="+mj-cs"/>
              </a:rPr>
              <a:t>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leather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jacket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9 CuadroTexto"/>
          <p:cNvSpPr txBox="1">
            <a:spLocks noChangeArrowheads="1"/>
          </p:cNvSpPr>
          <p:nvPr/>
        </p:nvSpPr>
        <p:spPr bwMode="auto">
          <a:xfrm>
            <a:off x="2786063" y="6341318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 dirty="0">
                <a:solidFill>
                  <a:srgbClr val="00B050"/>
                </a:solidFill>
                <a:latin typeface="Bernard MT Condensed" pitchFamily="18" charset="0"/>
              </a:rPr>
              <a:t>more </a:t>
            </a:r>
            <a:r>
              <a:rPr lang="es-ES" sz="2000" dirty="0" err="1">
                <a:solidFill>
                  <a:srgbClr val="00B050"/>
                </a:solidFill>
                <a:latin typeface="Bernard MT Condensed" pitchFamily="18" charset="0"/>
              </a:rPr>
              <a:t>warm</a:t>
            </a:r>
            <a:r>
              <a:rPr lang="es-ES" sz="2000" dirty="0">
                <a:solidFill>
                  <a:srgbClr val="00B050"/>
                </a:solidFill>
                <a:latin typeface="Bernard MT Condensed" pitchFamily="18" charset="0"/>
              </a:rPr>
              <a:t>                </a:t>
            </a:r>
            <a:r>
              <a:rPr lang="es-ES" sz="2000" dirty="0" err="1">
                <a:solidFill>
                  <a:srgbClr val="00B050"/>
                </a:solidFill>
                <a:latin typeface="Bernard MT Condensed" pitchFamily="18" charset="0"/>
              </a:rPr>
              <a:t>warmer</a:t>
            </a:r>
            <a:r>
              <a:rPr lang="es-ES" sz="2000" dirty="0">
                <a:solidFill>
                  <a:srgbClr val="00B050"/>
                </a:solidFill>
                <a:latin typeface="Bernard MT Condensed" pitchFamily="18" charset="0"/>
              </a:rPr>
              <a:t>     </a:t>
            </a:r>
          </a:p>
        </p:txBody>
      </p:sp>
      <p:pic>
        <p:nvPicPr>
          <p:cNvPr id="17" name="Picture 23" descr="http://t2.gstatic.com/images?q=tbn:jYe-eGKi6cS5mM:http://www.89decibeles.com/files/u12677/jacket_de_cuer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81" y="4945684"/>
            <a:ext cx="1353303" cy="129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http://t2.gstatic.com/images?q=tbn:oWc6rgvpYtTz9M:http://www.teknicenter.es/images/54000-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725144"/>
            <a:ext cx="1337915" cy="15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elilhaam.com/media/catalog/product/cache/1/small_image/293x/95a5c1922b639306f4800d2fd3ddd007/s/c/scarf7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1512168" cy="16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cx.images-amazon.com/images/I/51STqd2L6cL._SX342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995">
            <a:off x="6388452" y="2755451"/>
            <a:ext cx="1735943" cy="14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http://t1.gstatic.com/images?q=tbn:uDrJ4RyL7yCDcM:http://aryanwear.com/images/CamoPant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025" y="1895847"/>
            <a:ext cx="1181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285750" y="1143000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 err="1">
                <a:latin typeface="+mj-lt"/>
                <a:ea typeface="+mj-ea"/>
                <a:cs typeface="+mj-cs"/>
              </a:rPr>
              <a:t>These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shoes</a:t>
            </a:r>
            <a:r>
              <a:rPr lang="es-ES" sz="2400" dirty="0">
                <a:latin typeface="+mj-lt"/>
                <a:ea typeface="+mj-ea"/>
                <a:cs typeface="+mj-cs"/>
              </a:rPr>
              <a:t> are    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se </a:t>
            </a:r>
            <a:r>
              <a:rPr lang="es-ES" sz="2400" dirty="0" err="1">
                <a:latin typeface="+mj-lt"/>
                <a:ea typeface="+mj-ea"/>
                <a:cs typeface="+mj-cs"/>
              </a:rPr>
              <a:t>ones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4 CuadroTexto"/>
          <p:cNvSpPr txBox="1">
            <a:spLocks noChangeArrowheads="1"/>
          </p:cNvSpPr>
          <p:nvPr/>
        </p:nvSpPr>
        <p:spPr bwMode="auto">
          <a:xfrm>
            <a:off x="3143250" y="1285875"/>
            <a:ext cx="240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big           bigger</a:t>
            </a:r>
          </a:p>
        </p:txBody>
      </p:sp>
      <p:pic>
        <p:nvPicPr>
          <p:cNvPr id="14341" name="Picture 12" descr="http://t2.gstatic.com/images?q=tbn:XL7uP-YU3-KKdM:http://www.getkempt.com/photos/oxford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2288" y="276225"/>
            <a:ext cx="1200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http://t0.gstatic.com/images?q=tbn:aZTw1UcAlGRLJM:https://www.vanmildert.com/mens-1/shoes-106/nicholas-deakins-pistol-loafers-146092-4164_mediu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88" y="0"/>
            <a:ext cx="15716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285750" y="3492872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 err="1">
                <a:latin typeface="+mj-lt"/>
                <a:ea typeface="+mj-ea"/>
                <a:cs typeface="+mj-cs"/>
              </a:rPr>
              <a:t>These</a:t>
            </a:r>
            <a:r>
              <a:rPr lang="es-ES" sz="2400" dirty="0">
                <a:latin typeface="+mj-lt"/>
                <a:ea typeface="+mj-ea"/>
                <a:cs typeface="+mj-cs"/>
              </a:rPr>
              <a:t> pants are                                </a:t>
            </a:r>
            <a:r>
              <a:rPr lang="es-ES" sz="2400" dirty="0" smtClean="0">
                <a:latin typeface="+mj-lt"/>
                <a:ea typeface="+mj-ea"/>
                <a:cs typeface="+mj-cs"/>
              </a:rPr>
              <a:t>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these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ones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4344" name="8 CuadroTexto"/>
          <p:cNvSpPr txBox="1">
            <a:spLocks noChangeArrowheads="1"/>
          </p:cNvSpPr>
          <p:nvPr/>
        </p:nvSpPr>
        <p:spPr bwMode="auto">
          <a:xfrm>
            <a:off x="3000375" y="3605585"/>
            <a:ext cx="3214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>
                <a:solidFill>
                  <a:srgbClr val="00B050"/>
                </a:solidFill>
                <a:latin typeface="Bernard MT Condensed" pitchFamily="18" charset="0"/>
              </a:rPr>
              <a:t>more </a:t>
            </a:r>
            <a:r>
              <a:rPr lang="es-ES" sz="2000" dirty="0" err="1" smtClean="0">
                <a:solidFill>
                  <a:srgbClr val="00B050"/>
                </a:solidFill>
                <a:latin typeface="Bernard MT Condensed" pitchFamily="18" charset="0"/>
              </a:rPr>
              <a:t>large</a:t>
            </a:r>
            <a:r>
              <a:rPr lang="es-ES" sz="2000" dirty="0" smtClean="0">
                <a:solidFill>
                  <a:srgbClr val="00B050"/>
                </a:solidFill>
                <a:latin typeface="Bernard MT Condensed" pitchFamily="18" charset="0"/>
              </a:rPr>
              <a:t>          </a:t>
            </a:r>
            <a:r>
              <a:rPr lang="es-ES" sz="2000" dirty="0" err="1" smtClean="0">
                <a:solidFill>
                  <a:srgbClr val="00B050"/>
                </a:solidFill>
                <a:latin typeface="Bernard MT Condensed" pitchFamily="18" charset="0"/>
              </a:rPr>
              <a:t>larger</a:t>
            </a:r>
            <a:endParaRPr lang="es-ES" sz="20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pic>
        <p:nvPicPr>
          <p:cNvPr id="14348" name="Picture 14" descr="http://t0.gstatic.com/images?q=tbn:0UIcGEzvewz7uM:http://mtm-lojaonline.com/images/pants-pro-jt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63" y="2076822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214313" y="6085160"/>
            <a:ext cx="8643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 err="1">
                <a:latin typeface="+mj-lt"/>
                <a:ea typeface="+mj-ea"/>
                <a:cs typeface="+mj-cs"/>
              </a:rPr>
              <a:t>These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pajamas</a:t>
            </a:r>
            <a:r>
              <a:rPr lang="es-ES" sz="2400" dirty="0">
                <a:latin typeface="+mj-lt"/>
                <a:ea typeface="+mj-ea"/>
                <a:cs typeface="+mj-cs"/>
              </a:rPr>
              <a:t> are    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se </a:t>
            </a:r>
            <a:r>
              <a:rPr lang="es-ES" sz="2400" dirty="0" err="1">
                <a:latin typeface="+mj-lt"/>
                <a:ea typeface="+mj-ea"/>
                <a:cs typeface="+mj-cs"/>
              </a:rPr>
              <a:t>ones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2857500" y="6228035"/>
            <a:ext cx="357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00B050"/>
                </a:solidFill>
                <a:latin typeface="Bernard MT Condensed" pitchFamily="18" charset="0"/>
              </a:rPr>
              <a:t>more conforfable            confortabler</a:t>
            </a:r>
          </a:p>
        </p:txBody>
      </p:sp>
      <p:pic>
        <p:nvPicPr>
          <p:cNvPr id="16" name="Picture 17" descr="http://t1.gstatic.com/images?q=tbn:CL_pL1FDqWsYuM:http://img.diytrade.com/cdimg/613440/7879486/0/1232377067/100_cotton_pajamas_sexy_sleeping_wear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430985"/>
            <a:ext cx="17192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ttp://t1.gstatic.com/images?q=tbn:UinNs1C-Ho_QqM:http://www.sz-wholesale.com/uploadFiles/pajamas_56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804">
            <a:off x="6134100" y="4305572"/>
            <a:ext cx="1662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55575" y="3599953"/>
            <a:ext cx="8736905" cy="2853383"/>
            <a:chOff x="155575" y="-144463"/>
            <a:chExt cx="8736905" cy="2853383"/>
          </a:xfrm>
        </p:grpSpPr>
        <p:sp>
          <p:nvSpPr>
            <p:cNvPr id="4" name="1 Título"/>
            <p:cNvSpPr txBox="1">
              <a:spLocks/>
            </p:cNvSpPr>
            <p:nvPr/>
          </p:nvSpPr>
          <p:spPr bwMode="auto">
            <a:xfrm>
              <a:off x="576064" y="2124720"/>
              <a:ext cx="8316416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" sz="2400" dirty="0">
                  <a:latin typeface="+mj-lt"/>
                  <a:ea typeface="+mj-ea"/>
                  <a:cs typeface="+mj-cs"/>
                </a:rPr>
                <a:t>Juanita  </a:t>
              </a:r>
              <a:r>
                <a:rPr lang="es-ES" sz="2400" dirty="0" err="1">
                  <a:latin typeface="+mj-lt"/>
                  <a:ea typeface="+mj-ea"/>
                  <a:cs typeface="+mj-cs"/>
                </a:rPr>
                <a:t>is</a:t>
              </a:r>
              <a:r>
                <a:rPr lang="es-ES" sz="2400" dirty="0">
                  <a:latin typeface="+mj-lt"/>
                  <a:ea typeface="+mj-ea"/>
                  <a:cs typeface="+mj-cs"/>
                </a:rPr>
                <a:t>                                                            </a:t>
              </a:r>
              <a:r>
                <a:rPr lang="es-ES" sz="2400" dirty="0" smtClean="0">
                  <a:latin typeface="+mj-lt"/>
                  <a:ea typeface="+mj-ea"/>
                  <a:cs typeface="+mj-cs"/>
                </a:rPr>
                <a:t>                </a:t>
              </a:r>
              <a:r>
                <a:rPr lang="es-ES" sz="2400" dirty="0" err="1" smtClean="0">
                  <a:latin typeface="+mj-lt"/>
                  <a:ea typeface="+mj-ea"/>
                  <a:cs typeface="+mj-cs"/>
                </a:rPr>
                <a:t>than</a:t>
              </a:r>
              <a:r>
                <a:rPr lang="es-ES" sz="2400" dirty="0" smtClean="0">
                  <a:latin typeface="+mj-lt"/>
                  <a:ea typeface="+mj-ea"/>
                  <a:cs typeface="+mj-cs"/>
                </a:rPr>
                <a:t>  </a:t>
              </a:r>
              <a:r>
                <a:rPr lang="es-ES" sz="2400" dirty="0">
                  <a:latin typeface="+mj-lt"/>
                  <a:ea typeface="+mj-ea"/>
                  <a:cs typeface="+mj-cs"/>
                </a:rPr>
                <a:t>Betty</a:t>
              </a:r>
            </a:p>
          </p:txBody>
        </p:sp>
        <p:sp>
          <p:nvSpPr>
            <p:cNvPr id="16390" name="4 CuadroTexto"/>
            <p:cNvSpPr txBox="1">
              <a:spLocks noChangeArrowheads="1"/>
            </p:cNvSpPr>
            <p:nvPr/>
          </p:nvSpPr>
          <p:spPr bwMode="auto">
            <a:xfrm>
              <a:off x="2857500" y="189696"/>
              <a:ext cx="3571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pretty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prettier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</a:p>
          </p:txBody>
        </p:sp>
        <p:sp>
          <p:nvSpPr>
            <p:cNvPr id="16391" name="5 CuadroTexto"/>
            <p:cNvSpPr txBox="1">
              <a:spLocks noChangeArrowheads="1"/>
            </p:cNvSpPr>
            <p:nvPr/>
          </p:nvSpPr>
          <p:spPr bwMode="auto">
            <a:xfrm>
              <a:off x="2411760" y="1732746"/>
              <a:ext cx="48245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intelligent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        </a:t>
              </a:r>
              <a:r>
                <a:rPr lang="es-E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intelligenter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  <a:endParaRPr lang="es-E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16392" name="6 CuadroTexto"/>
            <p:cNvSpPr txBox="1">
              <a:spLocks noChangeArrowheads="1"/>
            </p:cNvSpPr>
            <p:nvPr/>
          </p:nvSpPr>
          <p:spPr bwMode="auto">
            <a:xfrm>
              <a:off x="2267744" y="2204864"/>
              <a:ext cx="54572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conservative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     </a:t>
              </a:r>
              <a:r>
                <a:rPr lang="es-E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conservativer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  <a:endParaRPr lang="es-E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16393" name="7 CuadroTexto"/>
            <p:cNvSpPr txBox="1">
              <a:spLocks noChangeArrowheads="1"/>
            </p:cNvSpPr>
            <p:nvPr/>
          </p:nvSpPr>
          <p:spPr bwMode="auto">
            <a:xfrm>
              <a:off x="2857500" y="661184"/>
              <a:ext cx="3571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thin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   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</a:t>
              </a:r>
              <a:r>
                <a:rPr lang="es-E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thinner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  <a:endParaRPr lang="es-E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16394" name="8 CuadroTexto"/>
            <p:cNvSpPr txBox="1">
              <a:spLocks noChangeArrowheads="1"/>
            </p:cNvSpPr>
            <p:nvPr/>
          </p:nvSpPr>
          <p:spPr bwMode="auto">
            <a:xfrm>
              <a:off x="2857500" y="1189821"/>
              <a:ext cx="3571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old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    </a:t>
              </a:r>
              <a:r>
                <a:rPr lang="es-E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older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  <a:endParaRPr lang="es-E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pic>
          <p:nvPicPr>
            <p:cNvPr id="16396" name="Picture 17" descr="http://t3.gstatic.com/images?q=tbn:j0ejwQj2wwzmfM:http://www.bobpitch.com/anon/freeradical_rachel_weisz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88640"/>
              <a:ext cx="1382553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23" descr="http://t2.gstatic.com/images?q=tbn:R4smFfMWtuglYM:http://eslatele.com/wp-content/uploads/betty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5264" y="96665"/>
              <a:ext cx="1577176" cy="2108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AutoShape 2" descr="Resultado de imagen para silver earrings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20550" y="180504"/>
            <a:ext cx="8643938" cy="2672432"/>
            <a:chOff x="32518" y="3140968"/>
            <a:chExt cx="8643938" cy="2672432"/>
          </a:xfrm>
        </p:grpSpPr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2518" y="5229200"/>
              <a:ext cx="864393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" sz="2000" dirty="0" err="1">
                  <a:latin typeface="+mj-lt"/>
                  <a:ea typeface="+mj-ea"/>
                  <a:cs typeface="+mj-cs"/>
                </a:rPr>
                <a:t>The</a:t>
              </a:r>
              <a:r>
                <a:rPr lang="es-ES" sz="2000" dirty="0">
                  <a:latin typeface="+mj-lt"/>
                  <a:ea typeface="+mj-ea"/>
                  <a:cs typeface="+mj-cs"/>
                </a:rPr>
                <a:t> </a:t>
              </a:r>
              <a:r>
                <a:rPr lang="es-ES" sz="2000" dirty="0" err="1">
                  <a:latin typeface="+mj-lt"/>
                  <a:ea typeface="+mj-ea"/>
                  <a:cs typeface="+mj-cs"/>
                </a:rPr>
                <a:t>gold</a:t>
              </a:r>
              <a:r>
                <a:rPr lang="es-ES" sz="2000" dirty="0">
                  <a:latin typeface="+mj-lt"/>
                  <a:ea typeface="+mj-ea"/>
                  <a:cs typeface="+mj-cs"/>
                </a:rPr>
                <a:t> </a:t>
              </a:r>
              <a:r>
                <a:rPr lang="es-ES" sz="2000" dirty="0" err="1" smtClean="0">
                  <a:latin typeface="+mj-lt"/>
                  <a:ea typeface="+mj-ea"/>
                  <a:cs typeface="+mj-cs"/>
                </a:rPr>
                <a:t>earings</a:t>
              </a:r>
              <a:r>
                <a:rPr lang="es-ES" sz="2000" dirty="0" smtClean="0">
                  <a:latin typeface="+mj-lt"/>
                  <a:ea typeface="+mj-ea"/>
                  <a:cs typeface="+mj-cs"/>
                </a:rPr>
                <a:t> are                                                                          </a:t>
              </a:r>
              <a:r>
                <a:rPr lang="es-ES" sz="2000" dirty="0" err="1" smtClean="0">
                  <a:latin typeface="+mj-lt"/>
                  <a:ea typeface="+mj-ea"/>
                  <a:cs typeface="+mj-cs"/>
                </a:rPr>
                <a:t>than</a:t>
              </a:r>
              <a:r>
                <a:rPr lang="es-ES" sz="2000" dirty="0" smtClean="0">
                  <a:latin typeface="+mj-lt"/>
                  <a:ea typeface="+mj-ea"/>
                  <a:cs typeface="+mj-cs"/>
                </a:rPr>
                <a:t>  </a:t>
              </a:r>
              <a:r>
                <a:rPr lang="es-ES" sz="2000" dirty="0" err="1">
                  <a:latin typeface="+mj-lt"/>
                  <a:ea typeface="+mj-ea"/>
                  <a:cs typeface="+mj-cs"/>
                </a:rPr>
                <a:t>the</a:t>
              </a:r>
              <a:r>
                <a:rPr lang="es-ES" sz="2000" dirty="0">
                  <a:latin typeface="+mj-lt"/>
                  <a:ea typeface="+mj-ea"/>
                  <a:cs typeface="+mj-cs"/>
                </a:rPr>
                <a:t> </a:t>
              </a:r>
              <a:r>
                <a:rPr lang="es-ES" sz="2000" dirty="0" err="1">
                  <a:latin typeface="+mj-lt"/>
                  <a:ea typeface="+mj-ea"/>
                  <a:cs typeface="+mj-cs"/>
                </a:rPr>
                <a:t>silver</a:t>
              </a:r>
              <a:r>
                <a:rPr lang="es-ES" sz="2000" dirty="0">
                  <a:latin typeface="+mj-lt"/>
                  <a:ea typeface="+mj-ea"/>
                  <a:cs typeface="+mj-cs"/>
                </a:rPr>
                <a:t> </a:t>
              </a:r>
              <a:r>
                <a:rPr lang="es-ES" sz="2000" dirty="0" err="1" smtClean="0">
                  <a:latin typeface="+mj-lt"/>
                  <a:ea typeface="+mj-ea"/>
                  <a:cs typeface="+mj-cs"/>
                </a:rPr>
                <a:t>ones</a:t>
              </a:r>
              <a:endParaRPr lang="es-ES" sz="2000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28" name="Picture 4" descr="http://i00.i.aliimg.com/wsphoto/v0/564670616/E168-Wholesale-Price-925-Silver-Fashion-Design-Earring-Fashion-Earring-Jewelry-Free-Shipping-Earring-Silver-Desig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140968"/>
              <a:ext cx="230425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shiels.com.au/media/catalog/product/9/c/9ct-gold-filled-cubic-zirconia-hoop-earrings-15250511-a_15-07-08-12-04-04-shiels-jewellers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C371"/>
                </a:clrFrom>
                <a:clrTo>
                  <a:srgbClr val="EDC37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429000"/>
              <a:ext cx="1944216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2 CuadroTexto"/>
            <p:cNvSpPr txBox="1">
              <a:spLocks noChangeArrowheads="1"/>
            </p:cNvSpPr>
            <p:nvPr/>
          </p:nvSpPr>
          <p:spPr bwMode="auto">
            <a:xfrm>
              <a:off x="1999109" y="4293096"/>
              <a:ext cx="6533331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good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       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gooder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      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better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</a:t>
              </a:r>
            </a:p>
          </p:txBody>
        </p:sp>
        <p:sp>
          <p:nvSpPr>
            <p:cNvPr id="24" name="3 CuadroTexto"/>
            <p:cNvSpPr txBox="1">
              <a:spLocks noChangeArrowheads="1"/>
            </p:cNvSpPr>
            <p:nvPr/>
          </p:nvSpPr>
          <p:spPr bwMode="auto">
            <a:xfrm>
              <a:off x="2051720" y="4941168"/>
              <a:ext cx="631730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bad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    </a:t>
              </a:r>
              <a:r>
                <a:rPr lang="es-ES" sz="2000" dirty="0" smtClean="0">
                  <a:solidFill>
                    <a:srgbClr val="00B050"/>
                  </a:solidFill>
                  <a:latin typeface="Bernard MT Condensed" pitchFamily="18" charset="0"/>
                </a:rPr>
                <a:t>     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badder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      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worse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19158" r="16666" b="24749"/>
          <a:stretch/>
        </p:blipFill>
        <p:spPr bwMode="auto">
          <a:xfrm>
            <a:off x="35496" y="332656"/>
            <a:ext cx="90509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4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7839" r="27701" b="25517"/>
          <a:stretch/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399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226</Words>
  <Application>Microsoft Office PowerPoint</Application>
  <PresentationFormat>Presentación en pantalla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This blue shirt is                                                                     than  this red shirt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  adjectives</dc:title>
  <dc:creator>alejandra</dc:creator>
  <cp:lastModifiedBy>pc</cp:lastModifiedBy>
  <cp:revision>18</cp:revision>
  <dcterms:created xsi:type="dcterms:W3CDTF">2012-11-06T00:27:47Z</dcterms:created>
  <dcterms:modified xsi:type="dcterms:W3CDTF">2016-04-14T00:25:40Z</dcterms:modified>
</cp:coreProperties>
</file>