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B83E9-7041-0A30-5D27-373CB24970DB}" v="1172" dt="2024-09-04T01:21:47.045"/>
    <p1510:client id="{84C2BB1B-B859-B1D0-0841-1DF24DDFEAA8}" v="47" dt="2024-09-04T21:10:20.077"/>
    <p1510:client id="{AD37F695-3D2D-4BE8-8E4E-E420D22B05B9}" v="848" dt="2024-09-04T21:21:08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2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9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4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0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5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3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7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7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0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4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9/4/2024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‹Nº›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762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7818AA9-82F7-46F6-8A83-1A6258163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 descr="Vectores e ilustraciones de Fondo Celeste para descargar gratis">
            <a:extLst>
              <a:ext uri="{FF2B5EF4-FFF2-40B4-BE49-F238E27FC236}">
                <a16:creationId xmlns:a16="http://schemas.microsoft.com/office/drawing/2014/main" id="{15A60A71-64C3-124E-15DC-EBE9A5BE4E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b="1541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D1AEF23-0033-6756-69C5-B31AF7A3E14D}"/>
              </a:ext>
            </a:extLst>
          </p:cNvPr>
          <p:cNvSpPr txBox="1"/>
          <p:nvPr/>
        </p:nvSpPr>
        <p:spPr>
          <a:xfrm>
            <a:off x="1808256" y="-1495"/>
            <a:ext cx="806375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6000" dirty="0">
                <a:latin typeface="Comic Sans MS"/>
                <a:ea typeface="Calibri"/>
                <a:cs typeface="Calibri"/>
              </a:rPr>
              <a:t>DIFERENTES TIPOS DE SOFTWARE Y HARDWARE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5173C0-7481-CB00-0321-7CCFC5B41982}"/>
              </a:ext>
            </a:extLst>
          </p:cNvPr>
          <p:cNvSpPr txBox="1"/>
          <p:nvPr/>
        </p:nvSpPr>
        <p:spPr>
          <a:xfrm>
            <a:off x="3327400" y="2844800"/>
            <a:ext cx="528320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dirty="0">
                <a:ea typeface="Calibri"/>
                <a:cs typeface="Calibri"/>
              </a:rPr>
              <a:t>ALUMNA: ALONDRA VANESSA FRANCO CEPEDA</a:t>
            </a:r>
            <a:endParaRPr lang="es-ES" sz="2400">
              <a:ea typeface="Calibri"/>
              <a:cs typeface="Calibri"/>
            </a:endParaRPr>
          </a:p>
          <a:p>
            <a:pPr algn="ctr"/>
            <a:r>
              <a:rPr lang="es-ES" sz="2400" dirty="0">
                <a:ea typeface="Calibri"/>
                <a:cs typeface="Calibri"/>
              </a:rPr>
              <a:t>ESCUELA NORMAL DE EDUCACIÓN PRESSCOLAR</a:t>
            </a:r>
          </a:p>
          <a:p>
            <a:pPr algn="ctr"/>
            <a:r>
              <a:rPr lang="es-ES" sz="2400" dirty="0">
                <a:ea typeface="Calibri"/>
                <a:cs typeface="Calibri"/>
              </a:rPr>
              <a:t>LICENCIATURA EN EDUCACION INICIAL </a:t>
            </a:r>
          </a:p>
          <a:p>
            <a:pPr algn="ctr"/>
            <a:r>
              <a:rPr lang="es-ES" sz="2400" dirty="0">
                <a:ea typeface="Calibri"/>
                <a:cs typeface="Calibri"/>
              </a:rPr>
              <a:t>CULTURAS DIGITALES PARA LA DOCENCIA  HÍBRIDA</a:t>
            </a:r>
            <a:r>
              <a:rPr lang="es-ES" dirty="0">
                <a:ea typeface="Calibri"/>
                <a:cs typeface="Calibri"/>
              </a:rPr>
              <a:t> </a:t>
            </a:r>
          </a:p>
        </p:txBody>
      </p:sp>
      <p:pic>
        <p:nvPicPr>
          <p:cNvPr id="29" name="Imagen 28" descr="SOFTWARE | Aniwin">
            <a:extLst>
              <a:ext uri="{FF2B5EF4-FFF2-40B4-BE49-F238E27FC236}">
                <a16:creationId xmlns:a16="http://schemas.microsoft.com/office/drawing/2014/main" id="{447E8C49-4CF4-38C3-81B8-CFEDF7C66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0000">
            <a:off x="9516889" y="2573964"/>
            <a:ext cx="2332318" cy="1559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Imagen 30" descr="Software - Qué es, tipos, ejemplos y qué es el hardware">
            <a:extLst>
              <a:ext uri="{FF2B5EF4-FFF2-40B4-BE49-F238E27FC236}">
                <a16:creationId xmlns:a16="http://schemas.microsoft.com/office/drawing/2014/main" id="{888EC31B-BA7D-3A1C-1814-9E1DC93D4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720000">
            <a:off x="267448" y="2744695"/>
            <a:ext cx="2438400" cy="1219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" name="Imagen 31" descr="Software: Qué Es, Tipos y Ejemplos | Redeweb">
            <a:extLst>
              <a:ext uri="{FF2B5EF4-FFF2-40B4-BE49-F238E27FC236}">
                <a16:creationId xmlns:a16="http://schemas.microsoft.com/office/drawing/2014/main" id="{2107958D-E902-4481-2F29-68557F2A9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0000">
            <a:off x="8780929" y="4750099"/>
            <a:ext cx="2743199" cy="154132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3" name="Imagen 32" descr="Qué es Hardware (definición y concepto) - Enciclopedia Significados">
            <a:extLst>
              <a:ext uri="{FF2B5EF4-FFF2-40B4-BE49-F238E27FC236}">
                <a16:creationId xmlns:a16="http://schemas.microsoft.com/office/drawing/2014/main" id="{B7A6B9A8-585D-7532-40F2-324CC757C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960000">
            <a:off x="578224" y="4409888"/>
            <a:ext cx="27432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9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B7818AA9-82F7-46F6-8A83-1A6258163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 descr="Vectores e ilustraciones de Fondo Celeste para descargar gratis">
            <a:extLst>
              <a:ext uri="{FF2B5EF4-FFF2-40B4-BE49-F238E27FC236}">
                <a16:creationId xmlns:a16="http://schemas.microsoft.com/office/drawing/2014/main" id="{B84862B4-7561-1281-A7C6-D446152818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b="1541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D144459-7FD4-8F1D-610E-181614F37C86}"/>
              </a:ext>
            </a:extLst>
          </p:cNvPr>
          <p:cNvSpPr txBox="1"/>
          <p:nvPr/>
        </p:nvSpPr>
        <p:spPr>
          <a:xfrm>
            <a:off x="1841500" y="241300"/>
            <a:ext cx="78486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6000" dirty="0">
                <a:latin typeface="Comic Sans MS"/>
                <a:ea typeface="Calibri"/>
                <a:cs typeface="Calibri"/>
              </a:rPr>
              <a:t>SOFTWARE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21F33AB-C7D1-8664-DCE8-2C3DC2182765}"/>
              </a:ext>
            </a:extLst>
          </p:cNvPr>
          <p:cNvSpPr txBox="1"/>
          <p:nvPr/>
        </p:nvSpPr>
        <p:spPr>
          <a:xfrm>
            <a:off x="311150" y="1333499"/>
            <a:ext cx="109093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4400">
                <a:solidFill>
                  <a:srgbClr val="040C28"/>
                </a:solidFill>
                <a:latin typeface="Comic Sans MS"/>
                <a:ea typeface="Calibri"/>
                <a:cs typeface="Calibri"/>
              </a:rPr>
              <a:t>¿QUÉ ES 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F28766-1A8C-65E1-7336-5B39DA69F3DE}"/>
              </a:ext>
            </a:extLst>
          </p:cNvPr>
          <p:cNvSpPr txBox="1"/>
          <p:nvPr/>
        </p:nvSpPr>
        <p:spPr>
          <a:xfrm>
            <a:off x="190499" y="2349499"/>
            <a:ext cx="80264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000" dirty="0">
                <a:latin typeface="Comic Sans MS"/>
                <a:ea typeface="SantanderMicro-Bold"/>
                <a:cs typeface="SantanderMicro-Bold"/>
              </a:rPr>
              <a:t>Es un conjunto de instrucciones, algoritmos y partes visuales que nos permiten interactuar con un dispositivo electrónico</a:t>
            </a:r>
            <a:r>
              <a:rPr lang="es-ES" sz="2000" dirty="0">
                <a:latin typeface="Comic Sans MS"/>
                <a:ea typeface="SantanderMicro"/>
                <a:cs typeface="SantanderMicro"/>
              </a:rPr>
              <a:t> de una forma sencilla. </a:t>
            </a:r>
          </a:p>
          <a:p>
            <a:pPr algn="just"/>
            <a:r>
              <a:rPr lang="es-ES" sz="2000" dirty="0">
                <a:latin typeface="Comic Sans MS"/>
                <a:ea typeface="SantanderMicro"/>
                <a:cs typeface="SantanderMicro"/>
              </a:rPr>
              <a:t>Se trata de </a:t>
            </a:r>
            <a:r>
              <a:rPr lang="es-ES" sz="2000" dirty="0">
                <a:latin typeface="Comic Sans MS"/>
                <a:ea typeface="SantanderMicro-Bold"/>
                <a:cs typeface="SantanderMicro-Bold"/>
              </a:rPr>
              <a:t>la parte más intangible de los ordenadores o smartphones</a:t>
            </a:r>
            <a:r>
              <a:rPr lang="es-ES" sz="2000" dirty="0">
                <a:latin typeface="Comic Sans MS"/>
                <a:ea typeface="SantanderMicro"/>
                <a:cs typeface="SantanderMicro"/>
              </a:rPr>
              <a:t>, la cual permite interactuar y visualizar datos de manera gráfica. Sin el software, los dispositivos actuales no serían de uso común y quedarían reservados tan solo para expertos, dado que su uso no sería comprensible para la mayoría de la población.</a:t>
            </a:r>
            <a:endParaRPr lang="es-ES" sz="2000">
              <a:latin typeface="Comic Sans MS"/>
            </a:endParaRPr>
          </a:p>
        </p:txBody>
      </p:sp>
      <p:pic>
        <p:nvPicPr>
          <p:cNvPr id="10" name="Imagen 9" descr="Programación informática software informático, software, diverso,  computadora png | PNGEgg">
            <a:extLst>
              <a:ext uri="{FF2B5EF4-FFF2-40B4-BE49-F238E27FC236}">
                <a16:creationId xmlns:a16="http://schemas.microsoft.com/office/drawing/2014/main" id="{A0DEE150-D445-FB17-C02E-F295FBF7C1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27273" t="55952" r="127273" b="-56548"/>
          <a:stretch/>
        </p:blipFill>
        <p:spPr>
          <a:xfrm>
            <a:off x="6692900" y="4871720"/>
            <a:ext cx="1397002" cy="1076985"/>
          </a:xfrm>
          <a:prstGeom prst="rect">
            <a:avLst/>
          </a:prstGeom>
        </p:spPr>
      </p:pic>
      <p:pic>
        <p:nvPicPr>
          <p:cNvPr id="12" name="Imagen 11" descr="Software, Informatica">
            <a:extLst>
              <a:ext uri="{FF2B5EF4-FFF2-40B4-BE49-F238E27FC236}">
                <a16:creationId xmlns:a16="http://schemas.microsoft.com/office/drawing/2014/main" id="{B4A94EC2-DE32-AF98-10BF-E76220F46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663" y="2962999"/>
            <a:ext cx="3213100" cy="225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495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7818AA9-82F7-46F6-8A83-1A6258163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 descr="Vectores e ilustraciones de Fondo Celeste para descargar gratis">
            <a:extLst>
              <a:ext uri="{FF2B5EF4-FFF2-40B4-BE49-F238E27FC236}">
                <a16:creationId xmlns:a16="http://schemas.microsoft.com/office/drawing/2014/main" id="{BCE46202-C864-5320-BFC2-93166FB340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b="1541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B10F8B4-2C7D-0230-5220-46F9BA005540}"/>
              </a:ext>
            </a:extLst>
          </p:cNvPr>
          <p:cNvSpPr txBox="1"/>
          <p:nvPr/>
        </p:nvSpPr>
        <p:spPr>
          <a:xfrm>
            <a:off x="501648" y="349248"/>
            <a:ext cx="6997699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latin typeface="Comic Sans MS"/>
                <a:ea typeface="Calibri"/>
                <a:cs typeface="Calibri"/>
              </a:rPr>
              <a:t>SOFTWARE DE SISTEMAS:</a:t>
            </a:r>
            <a:r>
              <a:rPr lang="es-ES" sz="2000" dirty="0">
                <a:latin typeface="Calibri"/>
                <a:ea typeface="Calibri"/>
                <a:cs typeface="Calibri"/>
              </a:rPr>
              <a:t> </a:t>
            </a:r>
            <a:r>
              <a:rPr lang="es-ES" sz="2000" dirty="0">
                <a:latin typeface="Comic Sans MS"/>
                <a:ea typeface="Calibri"/>
                <a:cs typeface="Calibri"/>
              </a:rPr>
              <a:t>En informática, se conoce como software de sistema o software de base a la serie de programas preinstalados en el computador  o sistema informático y que permiten interactuar con el Sistema Operativo (el software que rige el funcionamiento del sistema todo y garantiza su operatividad), para dar soporte a otros programas  y garantizar el control digital del Hardware.</a:t>
            </a:r>
            <a:br>
              <a:rPr lang="es-ES" sz="2000" dirty="0">
                <a:latin typeface="Comic Sans MS"/>
                <a:ea typeface="Calibri"/>
                <a:cs typeface="Calibri"/>
              </a:rPr>
            </a:br>
            <a:endParaRPr lang="es-ES" sz="2000" dirty="0">
              <a:latin typeface="Montserrat"/>
              <a:ea typeface="Calibri"/>
              <a:cs typeface="Calibri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670CEF-6F2F-5527-F710-4258AA48166F}"/>
              </a:ext>
            </a:extLst>
          </p:cNvPr>
          <p:cNvSpPr txBox="1"/>
          <p:nvPr/>
        </p:nvSpPr>
        <p:spPr>
          <a:xfrm>
            <a:off x="514350" y="3619500"/>
            <a:ext cx="569595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latin typeface="Comic Sans MS"/>
                <a:ea typeface="Calibri"/>
                <a:cs typeface="Calibri"/>
              </a:rPr>
              <a:t>SOFWARE DE APLICACIÓN:</a:t>
            </a:r>
            <a:r>
              <a:rPr lang="es-ES" sz="24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  </a:t>
            </a:r>
            <a:r>
              <a:rPr lang="es-ES" sz="2000" dirty="0">
                <a:solidFill>
                  <a:srgbClr val="1F1F1F"/>
                </a:solidFill>
                <a:latin typeface="Comic Sans MS"/>
                <a:ea typeface="+mn-lt"/>
                <a:cs typeface="+mn-lt"/>
              </a:rPr>
              <a:t>El software de aplicaciones </a:t>
            </a:r>
            <a:r>
              <a:rPr lang="es-ES" sz="2000" dirty="0">
                <a:solidFill>
                  <a:srgbClr val="040C28"/>
                </a:solidFill>
                <a:latin typeface="Comic Sans MS"/>
                <a:ea typeface="+mn-lt"/>
                <a:cs typeface="+mn-lt"/>
              </a:rPr>
              <a:t>nos permite realizar todo tipo de tareas, ya sean laborales, de entretenimiento, de diseño gráfico, para navegar por internet, etc</a:t>
            </a:r>
            <a:r>
              <a:rPr lang="es-ES" sz="2000" dirty="0">
                <a:solidFill>
                  <a:srgbClr val="1F1F1F"/>
                </a:solidFill>
                <a:latin typeface="Comic Sans MS"/>
                <a:ea typeface="+mn-lt"/>
                <a:cs typeface="+mn-lt"/>
              </a:rPr>
              <a:t>. Algunos de los millones de programas que existen son Word, Excel, Google Chrome o Adobe Photoshop.</a:t>
            </a:r>
            <a:endParaRPr lang="es-ES" sz="2000">
              <a:latin typeface="Comic Sans MS"/>
              <a:ea typeface="Calibri"/>
              <a:cs typeface="Calibri"/>
            </a:endParaRPr>
          </a:p>
        </p:txBody>
      </p:sp>
      <p:pic>
        <p:nvPicPr>
          <p:cNvPr id="29" name="Imagen 28" descr="PRINCIPALES SOFTWARE DE APLICACIÓN EN EL MERCADO | Escuelas Wikia | Fandom">
            <a:extLst>
              <a:ext uri="{FF2B5EF4-FFF2-40B4-BE49-F238E27FC236}">
                <a16:creationId xmlns:a16="http://schemas.microsoft.com/office/drawing/2014/main" id="{5C80E087-7DA0-04C6-9175-CD81DEEEE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850" y="3956606"/>
            <a:ext cx="3238499" cy="1510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1" name="Imagen 30" descr="Clasificación de software de sistemas y aplicaciones – Conogasi">
            <a:extLst>
              <a:ext uri="{FF2B5EF4-FFF2-40B4-BE49-F238E27FC236}">
                <a16:creationId xmlns:a16="http://schemas.microsoft.com/office/drawing/2014/main" id="{EC16463C-FBEE-5FDF-52E3-32B2D57A5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150" y="655585"/>
            <a:ext cx="2743200" cy="1660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944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7818AA9-82F7-46F6-8A83-1A6258163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 descr="Vectores e ilustraciones de Fondo Celeste para descargar gratis">
            <a:extLst>
              <a:ext uri="{FF2B5EF4-FFF2-40B4-BE49-F238E27FC236}">
                <a16:creationId xmlns:a16="http://schemas.microsoft.com/office/drawing/2014/main" id="{6F1DAC82-C65D-DF88-A0AA-E9B2353DB6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b="15414"/>
          <a:stretch/>
        </p:blipFill>
        <p:spPr>
          <a:xfrm>
            <a:off x="-5908" y="10"/>
            <a:ext cx="12192001" cy="68579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55038A6-7D46-1D21-2311-72910653011F}"/>
              </a:ext>
            </a:extLst>
          </p:cNvPr>
          <p:cNvSpPr txBox="1"/>
          <p:nvPr/>
        </p:nvSpPr>
        <p:spPr>
          <a:xfrm>
            <a:off x="192272" y="503274"/>
            <a:ext cx="547370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latin typeface="Comic Sans MS"/>
                <a:ea typeface="Calibri"/>
                <a:cs typeface="Calibri"/>
              </a:rPr>
              <a:t>SOFTWARE DE PROGRAMACIÓN:</a:t>
            </a:r>
            <a:r>
              <a:rPr lang="es-ES" sz="2000" dirty="0">
                <a:latin typeface="Comic Sans MS"/>
                <a:ea typeface="Calibri"/>
                <a:cs typeface="Calibri"/>
              </a:rPr>
              <a:t> </a:t>
            </a:r>
            <a:r>
              <a:rPr lang="es-ES" sz="2000" dirty="0">
                <a:solidFill>
                  <a:srgbClr val="1F1F1F"/>
                </a:solidFill>
                <a:latin typeface="Comic Sans MS"/>
                <a:ea typeface="+mn-lt"/>
                <a:cs typeface="+mn-lt"/>
              </a:rPr>
              <a:t>Es el </a:t>
            </a:r>
            <a:r>
              <a:rPr lang="es-ES" sz="2000" dirty="0">
                <a:solidFill>
                  <a:srgbClr val="040C28"/>
                </a:solidFill>
                <a:latin typeface="Comic Sans MS"/>
                <a:ea typeface="+mn-lt"/>
                <a:cs typeface="+mn-lt"/>
              </a:rPr>
              <a:t>conjunto de herramientas que permiten al programador desarrollar programas de informática, usando diferentes alternativas y lenguajes de programación, de una manera práctica</a:t>
            </a:r>
            <a:r>
              <a:rPr lang="es-ES" sz="2000" dirty="0">
                <a:solidFill>
                  <a:srgbClr val="1F1F1F"/>
                </a:solidFill>
                <a:latin typeface="Comic Sans MS"/>
                <a:ea typeface="+mn-lt"/>
                <a:cs typeface="+mn-lt"/>
              </a:rPr>
              <a:t>. Incluyen en forma básica: Editores de texto.</a:t>
            </a:r>
            <a:endParaRPr lang="es-ES" sz="2000" dirty="0">
              <a:latin typeface="Comic Sans MS"/>
              <a:ea typeface="Calibri"/>
              <a:cs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EFBCAF-6732-B83D-E57F-825D42EB8340}"/>
              </a:ext>
            </a:extLst>
          </p:cNvPr>
          <p:cNvSpPr txBox="1"/>
          <p:nvPr/>
        </p:nvSpPr>
        <p:spPr>
          <a:xfrm>
            <a:off x="419100" y="3618023"/>
            <a:ext cx="5248346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latin typeface="Comic Sans MS"/>
              </a:rPr>
              <a:t>SOFTWARE DE </a:t>
            </a:r>
            <a:r>
              <a:rPr lang="es-ES" sz="2400">
                <a:latin typeface="Comic Sans MS"/>
              </a:rPr>
              <a:t>GESTIÓN:</a:t>
            </a:r>
            <a:endParaRPr lang="es-ES" sz="2400" dirty="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  <a:p>
            <a:r>
              <a:rPr lang="es-ES" sz="2000" dirty="0">
                <a:solidFill>
                  <a:srgbClr val="040C28"/>
                </a:solidFill>
                <a:latin typeface="Comic Sans MS"/>
                <a:ea typeface="+mn-lt"/>
                <a:cs typeface="+mn-lt"/>
              </a:rPr>
              <a:t>Es un sistema diseñado para ayudar a simplificar grandes proyectos y tareas</a:t>
            </a:r>
            <a:r>
              <a:rPr lang="es-ES" sz="2000" dirty="0">
                <a:solidFill>
                  <a:srgbClr val="1F1F1F"/>
                </a:solidFill>
                <a:latin typeface="Comic Sans MS"/>
                <a:ea typeface="+mn-lt"/>
                <a:cs typeface="+mn-lt"/>
              </a:rPr>
              <a:t>, además facilita la colaboración de un trabajo en equipo y sus diferentes actividades. Su principal objetivo es aumentar la productividad en los procesos y la operación de un negocio.</a:t>
            </a:r>
            <a:endParaRPr lang="es-ES" sz="2000">
              <a:latin typeface="Comic Sans MS"/>
            </a:endParaRPr>
          </a:p>
        </p:txBody>
      </p:sp>
      <p:pic>
        <p:nvPicPr>
          <p:cNvPr id="2" name="Imagen 1" descr="Software de gestión empresarial y sistemas ERP ¿alguna diferencia? - Blog  Yunbit Software">
            <a:extLst>
              <a:ext uri="{FF2B5EF4-FFF2-40B4-BE49-F238E27FC236}">
                <a16:creationId xmlns:a16="http://schemas.microsoft.com/office/drawing/2014/main" id="{C448C52E-E0AD-A759-6A7B-58884CE21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935" y="4204237"/>
            <a:ext cx="3623337" cy="2035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agen 2" descr="Los 7 mejores softwares de programación - Epitech Spain">
            <a:extLst>
              <a:ext uri="{FF2B5EF4-FFF2-40B4-BE49-F238E27FC236}">
                <a16:creationId xmlns:a16="http://schemas.microsoft.com/office/drawing/2014/main" id="{EAC6F7C6-3B19-3959-8D08-B0D4C5446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935" y="502240"/>
            <a:ext cx="2518736" cy="1328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 descr="🥇 Los 6 mejores software de programacion【Programa YA】">
            <a:extLst>
              <a:ext uri="{FF2B5EF4-FFF2-40B4-BE49-F238E27FC236}">
                <a16:creationId xmlns:a16="http://schemas.microsoft.com/office/drawing/2014/main" id="{39DB59BC-BFC5-A443-117B-0EA7BF00E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9609" y="1898355"/>
            <a:ext cx="2743200" cy="1714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127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7818AA9-82F7-46F6-8A83-1A6258163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 descr="Vectores e ilustraciones de Fondo Celeste para descargar gratis">
            <a:extLst>
              <a:ext uri="{FF2B5EF4-FFF2-40B4-BE49-F238E27FC236}">
                <a16:creationId xmlns:a16="http://schemas.microsoft.com/office/drawing/2014/main" id="{69973639-B79A-983F-675D-F1A8B2941D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b="15414"/>
          <a:stretch/>
        </p:blipFill>
        <p:spPr>
          <a:xfrm>
            <a:off x="442" y="10"/>
            <a:ext cx="12192001" cy="685799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65D123-3060-EF8C-6D10-1DC4BA6FAD67}"/>
              </a:ext>
            </a:extLst>
          </p:cNvPr>
          <p:cNvSpPr txBox="1"/>
          <p:nvPr/>
        </p:nvSpPr>
        <p:spPr>
          <a:xfrm>
            <a:off x="1655430" y="341717"/>
            <a:ext cx="84328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MX" sz="6000" dirty="0">
                <a:latin typeface="Comic Sans MS"/>
              </a:rPr>
              <a:t>HARDWARE</a:t>
            </a:r>
            <a:endParaRPr lang="es-MX" sz="6000" dirty="0"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E518EC-F2D6-B50A-B5FD-C6CE5598473D}"/>
              </a:ext>
            </a:extLst>
          </p:cNvPr>
          <p:cNvSpPr txBox="1"/>
          <p:nvPr/>
        </p:nvSpPr>
        <p:spPr>
          <a:xfrm>
            <a:off x="355599" y="1574799"/>
            <a:ext cx="6502399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4400" dirty="0">
                <a:latin typeface="Comic Sans MS"/>
                <a:ea typeface="Calibri"/>
                <a:cs typeface="Calibri"/>
              </a:rPr>
              <a:t>¿QUÉ ES ?</a:t>
            </a:r>
            <a:endParaRPr lang="es-MX" sz="4400">
              <a:latin typeface="Comic Sans MS"/>
            </a:endParaRPr>
          </a:p>
          <a:p>
            <a:endParaRPr lang="es-MX" sz="2400" dirty="0">
              <a:latin typeface="Comic Sans MS"/>
              <a:ea typeface="Calibri"/>
              <a:cs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1D80E2-E61D-E45D-F8AA-B5DB3A995AB9}"/>
              </a:ext>
            </a:extLst>
          </p:cNvPr>
          <p:cNvSpPr txBox="1"/>
          <p:nvPr/>
        </p:nvSpPr>
        <p:spPr>
          <a:xfrm>
            <a:off x="774700" y="2476500"/>
            <a:ext cx="593090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MX" sz="2000" dirty="0">
                <a:solidFill>
                  <a:srgbClr val="333333"/>
                </a:solidFill>
                <a:latin typeface="Comic Sans MS"/>
                <a:ea typeface="Roboto"/>
                <a:cs typeface="Roboto"/>
              </a:rPr>
              <a:t>Hardware es la parte física de un ordenador o sistema informático. Está formado por los componentes eléctricos, electrónicos, electromecánicos y mecánicos. Tales como circuitos de cables y luz, placas, memorias, discos duros, dispositivos periféricos y cualquier otro material en estado físico que sea necesario para hacer que el equipo funcione.</a:t>
            </a:r>
            <a:endParaRPr lang="es-MX" sz="2000">
              <a:latin typeface="Comic Sans MS"/>
            </a:endParaRPr>
          </a:p>
        </p:txBody>
      </p:sp>
      <p:pic>
        <p:nvPicPr>
          <p:cNvPr id="7" name="Imagen 6" descr="Qué es Hardware? - Issuu">
            <a:extLst>
              <a:ext uri="{FF2B5EF4-FFF2-40B4-BE49-F238E27FC236}">
                <a16:creationId xmlns:a16="http://schemas.microsoft.com/office/drawing/2014/main" id="{4B5A5491-E0BE-838D-E793-F8C8349D4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700" y="1573893"/>
            <a:ext cx="3346450" cy="3964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89733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7818AA9-82F7-46F6-8A83-1A6258163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 descr="Vectores e ilustraciones de Fondo Celeste para descargar gratis">
            <a:extLst>
              <a:ext uri="{FF2B5EF4-FFF2-40B4-BE49-F238E27FC236}">
                <a16:creationId xmlns:a16="http://schemas.microsoft.com/office/drawing/2014/main" id="{6D816E7A-802C-6DD8-F9DA-3AC8A0F7A1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b="15414"/>
          <a:stretch/>
        </p:blipFill>
        <p:spPr>
          <a:xfrm>
            <a:off x="442" y="10"/>
            <a:ext cx="12192001" cy="68579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8458FF-87B2-E785-7070-5C1D92386455}"/>
              </a:ext>
            </a:extLst>
          </p:cNvPr>
          <p:cNvSpPr txBox="1"/>
          <p:nvPr/>
        </p:nvSpPr>
        <p:spPr>
          <a:xfrm>
            <a:off x="305095" y="533694"/>
            <a:ext cx="5981700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s-MX" sz="2400" baseline="0">
                <a:solidFill>
                  <a:srgbClr val="000000"/>
                </a:solidFill>
                <a:latin typeface="Comic Sans MS"/>
                <a:ea typeface="Segoe UI"/>
                <a:cs typeface="Segoe UI"/>
              </a:rPr>
              <a:t>HARDWARE DE PROCESAMIENTO:</a:t>
            </a:r>
            <a:r>
              <a:rPr lang="en-US" sz="2400">
                <a:latin typeface="Comic Sans MS"/>
                <a:ea typeface="Segoe UI"/>
                <a:cs typeface="Segoe UI"/>
              </a:rPr>
              <a:t>​</a:t>
            </a:r>
          </a:p>
          <a:p>
            <a:pPr rtl="0"/>
            <a:r>
              <a:rPr lang="es-MX" sz="2000" baseline="0">
                <a:solidFill>
                  <a:srgbClr val="1F1F1F"/>
                </a:solidFill>
                <a:latin typeface="Comic Sans MS"/>
                <a:ea typeface="Segoe UI"/>
                <a:cs typeface="Segoe UI"/>
              </a:rPr>
              <a:t>El hardware de procesamiento es el </a:t>
            </a:r>
            <a:r>
              <a:rPr lang="es-MX" sz="2000" baseline="0">
                <a:solidFill>
                  <a:srgbClr val="040C28"/>
                </a:solidFill>
                <a:latin typeface="Comic Sans MS"/>
                <a:ea typeface="Segoe UI"/>
                <a:cs typeface="Segoe UI"/>
              </a:rPr>
              <a:t>encargado de ejecutar las instrucciones enviadas por el propio software del dispositivo</a:t>
            </a:r>
            <a:r>
              <a:rPr lang="es-MX" sz="2000" baseline="0">
                <a:solidFill>
                  <a:srgbClr val="1F1F1F"/>
                </a:solidFill>
                <a:latin typeface="Comic Sans MS"/>
                <a:ea typeface="Segoe UI"/>
                <a:cs typeface="Segoe UI"/>
              </a:rPr>
              <a:t>. Los dispositivos de procesamiento tienen una función en la computadora que es recibir, guardar datos, vinculando las tareas y peticiones que se realicen obteniendo un resultado determinado.</a:t>
            </a:r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EEAC0F-22E7-5CB6-84DC-6C242E5C5FB2}"/>
              </a:ext>
            </a:extLst>
          </p:cNvPr>
          <p:cNvSpPr txBox="1"/>
          <p:nvPr/>
        </p:nvSpPr>
        <p:spPr>
          <a:xfrm>
            <a:off x="342899" y="3517899"/>
            <a:ext cx="6362699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2400" dirty="0">
                <a:latin typeface="Comic Sans MS"/>
                <a:ea typeface="Calibri"/>
                <a:cs typeface="Calibri"/>
              </a:rPr>
              <a:t>HARDWARE DE ALMACENAMIENTO:</a:t>
            </a:r>
            <a:r>
              <a:rPr lang="es-MX" sz="24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 </a:t>
            </a:r>
            <a:r>
              <a:rPr lang="es-MX" sz="2000" dirty="0">
                <a:solidFill>
                  <a:srgbClr val="1F1F1F"/>
                </a:solidFill>
                <a:latin typeface="Comic Sans MS"/>
                <a:ea typeface="+mn-lt"/>
                <a:cs typeface="+mn-lt"/>
              </a:rPr>
              <a:t>Un dispositivo de almacenamiento es un </a:t>
            </a:r>
            <a:r>
              <a:rPr lang="es-MX" sz="2000" dirty="0">
                <a:solidFill>
                  <a:srgbClr val="040C28"/>
                </a:solidFill>
                <a:latin typeface="Comic Sans MS"/>
                <a:ea typeface="+mn-lt"/>
                <a:cs typeface="+mn-lt"/>
              </a:rPr>
              <a:t>hardware que se utiliza principalmente para almacenar datos</a:t>
            </a:r>
            <a:r>
              <a:rPr lang="es-MX" sz="2000" dirty="0">
                <a:solidFill>
                  <a:srgbClr val="1F1F1F"/>
                </a:solidFill>
                <a:latin typeface="Comic Sans MS"/>
                <a:ea typeface="+mn-lt"/>
                <a:cs typeface="+mn-lt"/>
              </a:rPr>
              <a:t>. Todas las computadoras de escritorio, portátiles, </a:t>
            </a:r>
            <a:r>
              <a:rPr lang="es-MX" sz="2000" dirty="0" err="1">
                <a:solidFill>
                  <a:srgbClr val="1F1F1F"/>
                </a:solidFill>
                <a:latin typeface="Comic Sans MS"/>
                <a:ea typeface="+mn-lt"/>
                <a:cs typeface="+mn-lt"/>
              </a:rPr>
              <a:t>tablets</a:t>
            </a:r>
            <a:r>
              <a:rPr lang="es-MX" sz="2000" dirty="0">
                <a:solidFill>
                  <a:srgbClr val="1F1F1F"/>
                </a:solidFill>
                <a:latin typeface="Comic Sans MS"/>
                <a:ea typeface="+mn-lt"/>
                <a:cs typeface="+mn-lt"/>
              </a:rPr>
              <a:t> y teléfonos inteligentes tienen algún tipo de dispositivo de almacenamiento.</a:t>
            </a:r>
            <a:endParaRPr lang="es-MX" sz="2000" dirty="0">
              <a:latin typeface="Comic Sans MS"/>
            </a:endParaRPr>
          </a:p>
        </p:txBody>
      </p:sp>
      <p:pic>
        <p:nvPicPr>
          <p:cNvPr id="5" name="Imagen 4" descr="Sistemas De Almacenamiento – Arquitectura de Hardware ECCI">
            <a:extLst>
              <a:ext uri="{FF2B5EF4-FFF2-40B4-BE49-F238E27FC236}">
                <a16:creationId xmlns:a16="http://schemas.microsoft.com/office/drawing/2014/main" id="{D3A1A913-B6D4-2B62-EE1A-9A61398E5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568" y="2639504"/>
            <a:ext cx="2146596" cy="1879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n 5" descr="Almacenamiento de información - Hardware de ordenador - Picuino">
            <a:extLst>
              <a:ext uri="{FF2B5EF4-FFF2-40B4-BE49-F238E27FC236}">
                <a16:creationId xmlns:a16="http://schemas.microsoft.com/office/drawing/2014/main" id="{11FB7E30-D415-8C66-5444-429447263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423" y="4994816"/>
            <a:ext cx="2743200" cy="15939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Conceptos Básicos de Hardware">
            <a:extLst>
              <a:ext uri="{FF2B5EF4-FFF2-40B4-BE49-F238E27FC236}">
                <a16:creationId xmlns:a16="http://schemas.microsoft.com/office/drawing/2014/main" id="{9BEDB8CA-CC89-6AB3-DE85-227E85451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2324" y="533292"/>
            <a:ext cx="2743199" cy="16662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3863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7818AA9-82F7-46F6-8A83-1A6258163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Vectores e ilustraciones de Fondo Celeste para descargar gratis">
            <a:extLst>
              <a:ext uri="{FF2B5EF4-FFF2-40B4-BE49-F238E27FC236}">
                <a16:creationId xmlns:a16="http://schemas.microsoft.com/office/drawing/2014/main" id="{E06E7B81-85A9-3EFD-CC98-79A563C4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b="15414"/>
          <a:stretch/>
        </p:blipFill>
        <p:spPr>
          <a:xfrm>
            <a:off x="-1" y="-19040"/>
            <a:ext cx="12192001" cy="68579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BDA77E7-F0FB-3110-9D96-CC3A2B6E5E94}"/>
              </a:ext>
            </a:extLst>
          </p:cNvPr>
          <p:cNvSpPr txBox="1"/>
          <p:nvPr/>
        </p:nvSpPr>
        <p:spPr>
          <a:xfrm>
            <a:off x="406399" y="838199"/>
            <a:ext cx="6362699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2400">
                <a:latin typeface="Comic Sans MS"/>
                <a:ea typeface="Calibri"/>
                <a:cs typeface="Calibri"/>
              </a:rPr>
              <a:t>HADWARE DE ENTRADA:</a:t>
            </a:r>
            <a:r>
              <a:rPr lang="es-MX" sz="240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 </a:t>
            </a:r>
            <a:r>
              <a:rPr lang="es-MX" sz="200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D</a:t>
            </a:r>
            <a:r>
              <a:rPr lang="es-MX" sz="2000">
                <a:solidFill>
                  <a:srgbClr val="1F1F1F"/>
                </a:solidFill>
                <a:latin typeface="Comic Sans MS"/>
                <a:ea typeface="+mn-lt"/>
                <a:cs typeface="+mn-lt"/>
              </a:rPr>
              <a:t>ispositivos de entrada o dispositivos de alimentación (input) a los </a:t>
            </a:r>
            <a:r>
              <a:rPr lang="es-MX" sz="2000">
                <a:solidFill>
                  <a:srgbClr val="040C28"/>
                </a:solidFill>
                <a:latin typeface="Comic Sans MS"/>
                <a:ea typeface="+mn-lt"/>
                <a:cs typeface="+mn-lt"/>
              </a:rPr>
              <a:t>aparatos que permiten ingresar información al sistema informático, ya sea proveniente del usuario o de otra computadora</a:t>
            </a:r>
            <a:r>
              <a:rPr lang="es-MX" sz="2000">
                <a:solidFill>
                  <a:srgbClr val="1F1F1F"/>
                </a:solidFill>
                <a:latin typeface="Comic Sans MS"/>
                <a:ea typeface="+mn-lt"/>
                <a:cs typeface="+mn-lt"/>
              </a:rPr>
              <a:t>. Por ejemplo: el teclado, el mouse o el micrófono.</a:t>
            </a:r>
            <a:endParaRPr lang="es-MX" sz="2000">
              <a:latin typeface="Comic Sans M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1A8EDD-6E2F-45D6-520A-5C999F2771F1}"/>
              </a:ext>
            </a:extLst>
          </p:cNvPr>
          <p:cNvSpPr txBox="1"/>
          <p:nvPr/>
        </p:nvSpPr>
        <p:spPr>
          <a:xfrm>
            <a:off x="406400" y="3403599"/>
            <a:ext cx="6318250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2400">
                <a:latin typeface="Comic Sans MS"/>
                <a:ea typeface="Calibri"/>
                <a:cs typeface="Calibri"/>
              </a:rPr>
              <a:t>HADWARE DE SALIDA:</a:t>
            </a:r>
            <a:r>
              <a:rPr lang="es-MX" sz="240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 </a:t>
            </a:r>
            <a:r>
              <a:rPr lang="es-MX" sz="200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C</a:t>
            </a:r>
            <a:r>
              <a:rPr lang="es-MX" sz="2000">
                <a:solidFill>
                  <a:srgbClr val="474747"/>
                </a:solidFill>
                <a:latin typeface="Comic Sans MS"/>
                <a:ea typeface="+mn-lt"/>
                <a:cs typeface="+mn-lt"/>
              </a:rPr>
              <a:t>omo dispositivos de salida (output) a aquellos </a:t>
            </a:r>
            <a:r>
              <a:rPr lang="es-MX" sz="2000">
                <a:solidFill>
                  <a:srgbClr val="040C28"/>
                </a:solidFill>
                <a:latin typeface="Comic Sans MS"/>
                <a:ea typeface="+mn-lt"/>
                <a:cs typeface="+mn-lt"/>
              </a:rPr>
              <a:t>aparatos que permiten la extracción o recuperación de información proveniente de una computadora o sistema informático</a:t>
            </a:r>
            <a:r>
              <a:rPr lang="es-MX" sz="2000">
                <a:solidFill>
                  <a:srgbClr val="474747"/>
                </a:solidFill>
                <a:latin typeface="Comic Sans MS"/>
                <a:ea typeface="+mn-lt"/>
                <a:cs typeface="+mn-lt"/>
              </a:rPr>
              <a:t>. Por ejemplo: el monitor, los parlantes o la impresora.</a:t>
            </a:r>
            <a:endParaRPr lang="es-MX" sz="2000">
              <a:latin typeface="Comic Sans MS"/>
            </a:endParaRPr>
          </a:p>
        </p:txBody>
      </p:sp>
      <p:pic>
        <p:nvPicPr>
          <p:cNvPr id="5" name="Imagen 4" descr="PERIFÉRICOS DE ENTRADA, SALIDA Y ALMACENAMIENTO | Wikia  MarisolOrjuelaySirleyPaez | Fandom">
            <a:extLst>
              <a:ext uri="{FF2B5EF4-FFF2-40B4-BE49-F238E27FC236}">
                <a16:creationId xmlns:a16="http://schemas.microsoft.com/office/drawing/2014/main" id="{0767D218-CD03-0478-C1D1-8F6635E3E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297" y="245840"/>
            <a:ext cx="2413816" cy="1950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 descr="Dispositivos de salida - Software y Hardware">
            <a:extLst>
              <a:ext uri="{FF2B5EF4-FFF2-40B4-BE49-F238E27FC236}">
                <a16:creationId xmlns:a16="http://schemas.microsoft.com/office/drawing/2014/main" id="{029F2354-2743-1407-49CE-EE5B88706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7319" y="4628688"/>
            <a:ext cx="2317750" cy="1738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 descr="DISPOSITIVOS DE ENTRADA-SALIDA, ALMACENAMIENTO Y PROCESAMIENTO">
            <a:extLst>
              <a:ext uri="{FF2B5EF4-FFF2-40B4-BE49-F238E27FC236}">
                <a16:creationId xmlns:a16="http://schemas.microsoft.com/office/drawing/2014/main" id="{0087F3CB-B9FB-9974-1F82-8CD01C373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600" y="2457450"/>
            <a:ext cx="2628900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730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7818AA9-82F7-46F6-8A83-1A6258163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 descr="Vectores e ilustraciones de Fondo Celeste para descargar gratis">
            <a:extLst>
              <a:ext uri="{FF2B5EF4-FFF2-40B4-BE49-F238E27FC236}">
                <a16:creationId xmlns:a16="http://schemas.microsoft.com/office/drawing/2014/main" id="{B7C698BA-68E2-5119-D853-2B32A299AE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b="1541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7A99B07-B488-B55C-9569-425E64B1F67B}"/>
              </a:ext>
            </a:extLst>
          </p:cNvPr>
          <p:cNvSpPr txBox="1"/>
          <p:nvPr/>
        </p:nvSpPr>
        <p:spPr>
          <a:xfrm>
            <a:off x="330200" y="914400"/>
            <a:ext cx="8064500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MX" sz="2400" dirty="0">
                <a:latin typeface="Comic Sans MS"/>
                <a:ea typeface="Calibri"/>
                <a:cs typeface="Calibri"/>
              </a:rPr>
              <a:t>HARDWARE DE ENTRADA Y SALIDA: </a:t>
            </a:r>
            <a:endParaRPr lang="es-MX">
              <a:latin typeface="Calibri"/>
              <a:ea typeface="Calibri"/>
              <a:cs typeface="Calibri"/>
            </a:endParaRPr>
          </a:p>
          <a:p>
            <a:r>
              <a:rPr lang="es-MX" sz="2400" dirty="0">
                <a:latin typeface="Comic Sans MS"/>
                <a:ea typeface="Calibri"/>
                <a:cs typeface="Calibri"/>
              </a:rPr>
              <a:t>Los dispositivos de entrada/salida pueden llevar a cabo tanto las tareas de entrada como de salida de información,  razón por la cual se les denomina “mixtos” o </a:t>
            </a:r>
            <a:r>
              <a:rPr lang="es-MX" sz="2400" i="1" dirty="0">
                <a:latin typeface="Comic Sans MS"/>
                <a:ea typeface="Calibri"/>
                <a:cs typeface="Calibri"/>
              </a:rPr>
              <a:t>Input/Output</a:t>
            </a:r>
            <a:r>
              <a:rPr lang="es-MX" sz="2400" dirty="0">
                <a:latin typeface="Comic Sans MS"/>
                <a:ea typeface="Calibri"/>
                <a:cs typeface="Calibri"/>
              </a:rPr>
              <a:t> (I/O) (el inglés para entrada/salida). Algunos dispositivos lo hacen de forma simultánea y otros lo hacen por turnos.</a:t>
            </a:r>
            <a:endParaRPr lang="es-MX">
              <a:ea typeface="Calibri"/>
              <a:cs typeface="Calibri"/>
            </a:endParaRPr>
          </a:p>
          <a:p>
            <a:r>
              <a:rPr lang="es-MX" sz="2400" dirty="0">
                <a:latin typeface="Comic Sans MS"/>
                <a:ea typeface="Calibri"/>
                <a:cs typeface="Calibri"/>
              </a:rPr>
              <a:t>Cuando estos aparatos funcionan como dispositivos de entrada o </a:t>
            </a:r>
            <a:r>
              <a:rPr lang="es-MX" sz="2400" i="1" dirty="0">
                <a:latin typeface="Comic Sans MS"/>
                <a:ea typeface="Calibri"/>
                <a:cs typeface="Calibri"/>
              </a:rPr>
              <a:t>input </a:t>
            </a:r>
            <a:r>
              <a:rPr lang="es-MX" sz="2400" dirty="0">
                <a:latin typeface="Comic Sans MS"/>
                <a:ea typeface="Calibri"/>
                <a:cs typeface="Calibri"/>
              </a:rPr>
              <a:t>introducen en un sistema o computadora  nueva información, es decir, agrandan el contenido de la base de datos. Por ejemplo: Cuando una impresora multifunción escanea un documento y lo introduce a la computadora en formato de imagen.</a:t>
            </a:r>
            <a:endParaRPr lang="es-MX" sz="2400">
              <a:latin typeface="Comic Sans MS"/>
              <a:ea typeface="Calibri"/>
              <a:cs typeface="Calibri"/>
            </a:endParaRPr>
          </a:p>
        </p:txBody>
      </p:sp>
      <p:pic>
        <p:nvPicPr>
          <p:cNvPr id="3" name="Imagen 2" descr="DISPOSITIVOS DE ENTRADA Y SALIDA :: aprendiendotecnologia">
            <a:extLst>
              <a:ext uri="{FF2B5EF4-FFF2-40B4-BE49-F238E27FC236}">
                <a16:creationId xmlns:a16="http://schemas.microsoft.com/office/drawing/2014/main" id="{1A288BDD-050E-1A48-7ADE-7CD7CB58B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2184991"/>
            <a:ext cx="3670300" cy="2595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06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Vectores e ilustraciones de Fondo Celeste para descargar gratis">
            <a:extLst>
              <a:ext uri="{FF2B5EF4-FFF2-40B4-BE49-F238E27FC236}">
                <a16:creationId xmlns:a16="http://schemas.microsoft.com/office/drawing/2014/main" id="{418A5E7B-BFD7-ABE8-175B-E790269F4E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b="1541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38C5DFB-5F14-60B7-A973-20E1C3283C29}"/>
              </a:ext>
            </a:extLst>
          </p:cNvPr>
          <p:cNvSpPr txBox="1"/>
          <p:nvPr/>
        </p:nvSpPr>
        <p:spPr>
          <a:xfrm>
            <a:off x="1669279" y="2673542"/>
            <a:ext cx="885151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MX" sz="7200" dirty="0">
                <a:latin typeface="Comic Sans MS"/>
              </a:rPr>
              <a:t>GRACIAS......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98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ConfettiVTI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516</cp:revision>
  <dcterms:created xsi:type="dcterms:W3CDTF">2024-09-04T00:23:05Z</dcterms:created>
  <dcterms:modified xsi:type="dcterms:W3CDTF">2024-09-04T21:21:28Z</dcterms:modified>
</cp:coreProperties>
</file>