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3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2" r:id="rId2"/>
    <p:sldLayoutId id="2147483891" r:id="rId3"/>
    <p:sldLayoutId id="2147483890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sistem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software/#ixzz8l0AKHgrd" TargetMode="External"/><Relationship Id="rId5" Type="http://schemas.openxmlformats.org/officeDocument/2006/relationships/hyperlink" Target="https://concepto.de/servidor/" TargetMode="External"/><Relationship Id="rId4" Type="http://schemas.openxmlformats.org/officeDocument/2006/relationships/hyperlink" Target="https://concepto.de/sistema-operativ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ncepto.de/software-de-aplicacion/#ixzz8l0AddRd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opedia.com/es/definicion/monito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hopedia.com/es/definicion/disco-dur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hardware/#ixzz8l07WgHA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hardware/#ixzz8l08DkW00" TargetMode="External"/><Relationship Id="rId2" Type="http://schemas.openxmlformats.org/officeDocument/2006/relationships/hyperlink" Target="https://concepto.de/informac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ncepto.de/hardware/#ixzz8l08WL0f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ncepto.de/hardware/#ixzz8l08qAhe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hardware/#ixzz8l097kyz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sta superior del espacio de trabajo verde menta con computadora portátil, café, cuaderno, bolígrafo, gafas y mouse">
            <a:extLst>
              <a:ext uri="{FF2B5EF4-FFF2-40B4-BE49-F238E27FC236}">
                <a16:creationId xmlns:a16="http://schemas.microsoft.com/office/drawing/2014/main" id="{0E19A89D-B15D-94E4-804A-F73BFAEA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8" name="Rectangle 34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265714"/>
            <a:ext cx="12192002" cy="359228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4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5EB02B-382D-AFD8-3949-1000F710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1254"/>
            <a:ext cx="5729796" cy="3455994"/>
          </a:xfrm>
        </p:spPr>
        <p:txBody>
          <a:bodyPr anchor="t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es-MX" dirty="0"/>
              <a:t>CULTURAS DIGITALES PARA LA DOCENCIA HIBRIDA</a:t>
            </a:r>
            <a:br>
              <a:rPr lang="es-MX" dirty="0"/>
            </a:br>
            <a:br>
              <a:rPr lang="es-MX" dirty="0"/>
            </a:br>
            <a:r>
              <a:rPr lang="es-MX" dirty="0"/>
              <a:t>HARDWARE Y  SOFTWARE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3C4E13-59B4-9335-9E11-10BA514E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5075227"/>
            <a:ext cx="5448300" cy="906473"/>
          </a:xfrm>
        </p:spPr>
        <p:txBody>
          <a:bodyPr>
            <a:normAutofit/>
          </a:bodyPr>
          <a:lstStyle/>
          <a:p>
            <a:pPr algn="r"/>
            <a:r>
              <a:rPr lang="es-MX" sz="1700" dirty="0">
                <a:solidFill>
                  <a:srgbClr val="FFFFFF"/>
                </a:solidFill>
              </a:rPr>
              <a:t>PROFESOR:ALBINO BENJAMIN RAMIREZ AGUILAR</a:t>
            </a:r>
          </a:p>
          <a:p>
            <a:pPr algn="r"/>
            <a:r>
              <a:rPr lang="es-MX" sz="1700" dirty="0">
                <a:solidFill>
                  <a:srgbClr val="FFFFFF"/>
                </a:solidFill>
              </a:rPr>
              <a:t>ALUMNO (A): ALICIA ABIGAIL RODRIGUEZ SAUCEDA</a:t>
            </a:r>
          </a:p>
        </p:txBody>
      </p:sp>
      <p:pic>
        <p:nvPicPr>
          <p:cNvPr id="10242" name="Picture 2" descr="ESCUELA NORMAL DE EDUCACIÓN PREESCOLAR DE COAHUILA INVITA A EXAMEN DE ...">
            <a:extLst>
              <a:ext uri="{FF2B5EF4-FFF2-40B4-BE49-F238E27FC236}">
                <a16:creationId xmlns:a16="http://schemas.microsoft.com/office/drawing/2014/main" id="{5B84A613-15AB-095F-FA1E-303A41DB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71" y="3643313"/>
            <a:ext cx="1352965" cy="13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88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5406BD-170A-483E-B0EB-0C2552E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ipt de ordenador en una pantalla">
            <a:extLst>
              <a:ext uri="{FF2B5EF4-FFF2-40B4-BE49-F238E27FC236}">
                <a16:creationId xmlns:a16="http://schemas.microsoft.com/office/drawing/2014/main" id="{DB61318B-1591-B83C-B714-F0712768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11" b="-1"/>
          <a:stretch/>
        </p:blipFill>
        <p:spPr>
          <a:xfrm>
            <a:off x="20" y="10"/>
            <a:ext cx="81152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917E24-EE81-B1A5-2336-39F2F997F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225166" cy="2420756"/>
          </a:xfrm>
        </p:spPr>
        <p:txBody>
          <a:bodyPr anchor="t">
            <a:normAutofit/>
          </a:bodyPr>
          <a:lstStyle/>
          <a:p>
            <a:r>
              <a:rPr lang="es-MX" dirty="0"/>
              <a:t>SOFTWARE DE PROGRAMACION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A906D-F62A-5CA5-9D8C-9533FECB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932" y="914400"/>
            <a:ext cx="2689367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b="1" i="0">
              <a:effectLst/>
              <a:latin typeface="Satoshi"/>
            </a:endParaRPr>
          </a:p>
          <a:p>
            <a:pPr marL="0" indent="0">
              <a:buNone/>
            </a:pPr>
            <a:r>
              <a:rPr lang="es-MX" b="0" i="0">
                <a:effectLst/>
                <a:latin typeface="Satoshi"/>
              </a:rPr>
              <a:t>Es la clase de software que emplean los programadores y otros especialistas de la informática para crear otros software, como pueden ser juegos, procesadores de palabras o aplicaciones descargables para el móvil.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06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05AACD-5279-4270-B933-D48329B2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rjeta electrónica de circuitos en color azul">
            <a:extLst>
              <a:ext uri="{FF2B5EF4-FFF2-40B4-BE49-F238E27FC236}">
                <a16:creationId xmlns:a16="http://schemas.microsoft.com/office/drawing/2014/main" id="{3DBF1F27-FA96-11A9-D71D-FBAB5DE8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4" r="3827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1CC9B5-526F-E2F5-6ED4-76C5C0FF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1"/>
            <a:ext cx="4238748" cy="2371660"/>
          </a:xfrm>
        </p:spPr>
        <p:txBody>
          <a:bodyPr anchor="t">
            <a:normAutofit/>
          </a:bodyPr>
          <a:lstStyle/>
          <a:p>
            <a:r>
              <a:rPr lang="es-MX" dirty="0"/>
              <a:t>SOFTWARES DE SISTEMA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50A4B-4F03-2B53-E891-7C922B4F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641" y="914400"/>
            <a:ext cx="415795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Programas que dan al usuario la capacidad de relacionarse con el </a:t>
            </a:r>
            <a:r>
              <a:rPr lang="es-MX" b="0" i="0">
                <a:effectLst/>
                <a:latin typeface="Montserrat" panose="00000500000000000000" pitchFamily="2" charset="0"/>
                <a:hlinkClick r:id="rId3"/>
              </a:rPr>
              <a:t>sistema</a:t>
            </a:r>
            <a:r>
              <a:rPr lang="es-MX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, para ejercer control sobre el hardware. El software de sistema también se ofrece como soporte para otros programas. Por ejemplo: </a:t>
            </a:r>
            <a:r>
              <a:rPr lang="es-MX" b="0" i="0">
                <a:effectLst/>
                <a:latin typeface="Montserrat" panose="00000500000000000000" pitchFamily="2" charset="0"/>
                <a:hlinkClick r:id="rId4"/>
              </a:rPr>
              <a:t>sistemas operativos</a:t>
            </a:r>
            <a:r>
              <a:rPr lang="es-MX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 o </a:t>
            </a:r>
            <a:r>
              <a:rPr lang="es-MX" b="0" i="0">
                <a:effectLst/>
                <a:latin typeface="Montserrat" panose="00000500000000000000" pitchFamily="2" charset="0"/>
                <a:hlinkClick r:id="rId5"/>
              </a:rPr>
              <a:t>servidores</a:t>
            </a:r>
            <a:r>
              <a:rPr lang="es-MX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.</a:t>
            </a:r>
            <a:br>
              <a:rPr lang="es-MX" b="0" i="0">
                <a:effectLst/>
                <a:latin typeface="Montserrat" panose="00000500000000000000" pitchFamily="2" charset="0"/>
              </a:rPr>
            </a:br>
            <a:br>
              <a:rPr lang="es-MX" b="0" i="0">
                <a:effectLst/>
                <a:latin typeface="Montserrat" panose="00000500000000000000" pitchFamily="2" charset="0"/>
              </a:rPr>
            </a:br>
            <a:r>
              <a:rPr lang="es-MX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b="0" i="0">
                <a:effectLst/>
                <a:latin typeface="Montserrat" panose="00000500000000000000" pitchFamily="2" charset="0"/>
                <a:hlinkClick r:id="rId6"/>
              </a:rPr>
              <a:t>https://concepto.de/software/#ixzz8l0AKHgrd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920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7CD321-D52A-ABCB-5109-813B672C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914399"/>
            <a:ext cx="4787709" cy="1447801"/>
          </a:xfrm>
        </p:spPr>
        <p:txBody>
          <a:bodyPr anchor="b">
            <a:normAutofit/>
          </a:bodyPr>
          <a:lstStyle/>
          <a:p>
            <a:r>
              <a:rPr lang="es-MX" dirty="0"/>
              <a:t>SOFTWARE DE APLICACION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3B783-1A4F-8ED0-9E24-DA81AA4A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2" y="2884869"/>
            <a:ext cx="4787710" cy="33254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6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</a:t>
            </a:r>
            <a:r>
              <a:rPr lang="es-MX" sz="1600">
                <a:highlight>
                  <a:srgbClr val="FFFFFF"/>
                </a:highlight>
                <a:latin typeface="Montserrat" panose="00000500000000000000" pitchFamily="2" charset="0"/>
              </a:rPr>
              <a:t>E</a:t>
            </a:r>
            <a:r>
              <a:rPr lang="es-MX" sz="16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s un tipo específico de programas, también llamado “aplicación”, cuya función es </a:t>
            </a:r>
            <a:r>
              <a:rPr lang="es-MX" sz="1600" b="1" i="0">
                <a:effectLst/>
                <a:latin typeface="Montserrat" panose="00000500000000000000" pitchFamily="2" charset="0"/>
              </a:rPr>
              <a:t>permitir al usuario llevar a cabo tareas de distinto tipo y finalidad</a:t>
            </a:r>
            <a:r>
              <a:rPr lang="es-MX" sz="16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, como pueden ser trabajos, cálculos, navegación web, videojuegos y cualquier otro fin distinto al mantenimiento del sistema. En esto se diferencia del software de sistema.</a:t>
            </a:r>
            <a:br>
              <a:rPr lang="es-MX" sz="1600" b="0" i="0">
                <a:effectLst/>
                <a:latin typeface="Montserrat" panose="00000500000000000000" pitchFamily="2" charset="0"/>
              </a:rPr>
            </a:br>
            <a:br>
              <a:rPr lang="es-MX" sz="1600" b="0" i="0">
                <a:effectLst/>
                <a:latin typeface="Montserrat" panose="00000500000000000000" pitchFamily="2" charset="0"/>
              </a:rPr>
            </a:br>
            <a:r>
              <a:rPr lang="es-MX" sz="1600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sz="1600" b="0" i="0">
                <a:effectLst/>
                <a:latin typeface="Montserrat" panose="00000500000000000000" pitchFamily="2" charset="0"/>
                <a:hlinkClick r:id="rId2"/>
              </a:rPr>
              <a:t>https://concepto.de/software-de-aplicacion/#ixzz8l0AddRdP</a:t>
            </a:r>
            <a:endParaRPr lang="es-MX" sz="1600" b="0" i="0">
              <a:effectLst/>
              <a:latin typeface="Montserrat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s-MX" sz="1600"/>
          </a:p>
        </p:txBody>
      </p:sp>
      <p:pic>
        <p:nvPicPr>
          <p:cNvPr id="9218" name="Picture 2" descr="DESCUBRE LAS PRINCIPALES CARACTERÍSTICAS DEL SOFTWARE DE APLICACIÓN">
            <a:extLst>
              <a:ext uri="{FF2B5EF4-FFF2-40B4-BE49-F238E27FC236}">
                <a16:creationId xmlns:a16="http://schemas.microsoft.com/office/drawing/2014/main" id="{06D111B4-BCEE-6CAD-A556-713B9ADE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287" y="1960028"/>
            <a:ext cx="5223013" cy="29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006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15406BD-170A-483E-B0EB-0C2552E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verything You Need to Know About Computer Hardware">
            <a:extLst>
              <a:ext uri="{FF2B5EF4-FFF2-40B4-BE49-F238E27FC236}">
                <a16:creationId xmlns:a16="http://schemas.microsoft.com/office/drawing/2014/main" id="{07C72AA3-8A77-2689-048C-D8985AF4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3937" b="-1"/>
          <a:stretch/>
        </p:blipFill>
        <p:spPr bwMode="auto">
          <a:xfrm>
            <a:off x="20" y="10"/>
            <a:ext cx="81152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DF9C7B-ECCD-C221-13EE-F10892FB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225166" cy="2420756"/>
          </a:xfrm>
        </p:spPr>
        <p:txBody>
          <a:bodyPr anchor="t">
            <a:normAutofit/>
          </a:bodyPr>
          <a:lstStyle/>
          <a:p>
            <a:r>
              <a:rPr lang="es-MX" dirty="0"/>
              <a:t>QUE ES UN HARDWARE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D40C9-7146-F5FA-0191-7A303F6C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932" y="914400"/>
            <a:ext cx="2689367" cy="5295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700" b="0" i="0">
                <a:effectLst/>
                <a:highlight>
                  <a:srgbClr val="FFFFFF"/>
                </a:highlight>
                <a:latin typeface="helveticaregular"/>
              </a:rPr>
              <a:t>se refiere a los </a:t>
            </a:r>
            <a:r>
              <a:rPr lang="es-MX" sz="1700" b="1" i="0">
                <a:effectLst/>
                <a:highlight>
                  <a:srgbClr val="FFFFFF"/>
                </a:highlight>
                <a:latin typeface="Inter"/>
              </a:rPr>
              <a:t>elementos físicos que componen un ordenador o un sistema electrónico</a:t>
            </a:r>
            <a:r>
              <a:rPr lang="es-MX" sz="1700" b="0" i="0">
                <a:effectLst/>
                <a:highlight>
                  <a:srgbClr val="FFFFFF"/>
                </a:highlight>
                <a:latin typeface="helveticaregular"/>
              </a:rPr>
              <a:t> y a todo lo demás implicado que sea físicamente tangible. Esto incluye el </a:t>
            </a:r>
            <a:r>
              <a:rPr lang="es-MX" sz="1700" b="0" i="0" u="none" strike="noStrike">
                <a:effectLst/>
                <a:highlight>
                  <a:srgbClr val="FFFFFF"/>
                </a:highlight>
                <a:latin typeface="helveticaregular"/>
                <a:hlinkClick r:id="rId3"/>
              </a:rPr>
              <a:t>monitor</a:t>
            </a:r>
            <a:r>
              <a:rPr lang="es-MX" sz="1700" b="0" i="0">
                <a:effectLst/>
                <a:highlight>
                  <a:srgbClr val="FFFFFF"/>
                </a:highlight>
                <a:latin typeface="helveticaregular"/>
              </a:rPr>
              <a:t>, el </a:t>
            </a:r>
            <a:r>
              <a:rPr lang="es-MX" sz="1700" b="0" i="0" u="none" strike="noStrike">
                <a:effectLst/>
                <a:highlight>
                  <a:srgbClr val="FFFFFF"/>
                </a:highlight>
                <a:latin typeface="helveticaregular"/>
                <a:hlinkClick r:id="rId4"/>
              </a:rPr>
              <a:t>disco duro</a:t>
            </a:r>
            <a:r>
              <a:rPr lang="es-MX" sz="1700" b="0" i="0">
                <a:effectLst/>
                <a:highlight>
                  <a:srgbClr val="FFFFFF"/>
                </a:highlight>
                <a:latin typeface="helveticaregular"/>
              </a:rPr>
              <a:t>, la memoria y la CPU. El hardware trabaja mano a mano con el firmware y el software para que un ordenador funcione.</a:t>
            </a:r>
          </a:p>
          <a:p>
            <a:pPr>
              <a:lnSpc>
                <a:spcPct val="110000"/>
              </a:lnSpc>
            </a:pPr>
            <a:endParaRPr lang="es-MX" sz="1700"/>
          </a:p>
        </p:txBody>
      </p:sp>
    </p:spTree>
    <p:extLst>
      <p:ext uri="{BB962C8B-B14F-4D97-AF65-F5344CB8AC3E}">
        <p14:creationId xmlns:p14="http://schemas.microsoft.com/office/powerpoint/2010/main" val="1690316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1D311FB-CBD4-4C80-B73C-E65947091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ftware 101: A Complete Guide to the Different Types of Software - Coderus">
            <a:extLst>
              <a:ext uri="{FF2B5EF4-FFF2-40B4-BE49-F238E27FC236}">
                <a16:creationId xmlns:a16="http://schemas.microsoft.com/office/drawing/2014/main" id="{989379C7-79CC-D432-9DB0-135A40D9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1740"/>
          <a:stretch/>
        </p:blipFill>
        <p:spPr bwMode="auto">
          <a:xfrm>
            <a:off x="20" y="914400"/>
            <a:ext cx="73532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C25732-65EC-CB36-9F1B-AD97D3AF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1485133"/>
            <a:ext cx="4986428" cy="2626599"/>
          </a:xfrm>
        </p:spPr>
        <p:txBody>
          <a:bodyPr anchor="t">
            <a:normAutofit/>
          </a:bodyPr>
          <a:lstStyle/>
          <a:p>
            <a:r>
              <a:rPr lang="es-MX" dirty="0"/>
              <a:t>QUE ES UN SOFTWARE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EB5E9-EEB3-C782-E8AF-44940858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834620"/>
            <a:ext cx="3424328" cy="5375680"/>
          </a:xfrm>
        </p:spPr>
        <p:txBody>
          <a:bodyPr>
            <a:normAutofit/>
          </a:bodyPr>
          <a:lstStyle/>
          <a:p>
            <a:r>
              <a:rPr lang="es-MX" b="0" i="0">
                <a:effectLst/>
                <a:latin typeface="Satoshi"/>
              </a:rPr>
              <a:t>Un </a:t>
            </a:r>
            <a:r>
              <a:rPr lang="es-MX" b="1" i="0">
                <a:effectLst/>
                <a:latin typeface="Satoshi"/>
              </a:rPr>
              <a:t>software</a:t>
            </a:r>
            <a:r>
              <a:rPr lang="es-MX" b="0" i="0">
                <a:effectLst/>
                <a:latin typeface="Satoshi"/>
              </a:rPr>
              <a:t> es el conjunto de componentes intangibles que hace que funcionen ordenadores, móviles, </a:t>
            </a:r>
            <a:r>
              <a:rPr lang="es-MX" b="0" i="0" err="1">
                <a:effectLst/>
                <a:latin typeface="Satoshi"/>
              </a:rPr>
              <a:t>tablets</a:t>
            </a:r>
            <a:r>
              <a:rPr lang="es-MX" b="0" i="0">
                <a:effectLst/>
                <a:latin typeface="Satoshi"/>
              </a:rPr>
              <a:t> y otros dispositivos similares; estos componentes están constituidos por programas y aplicaciones (y por información del usuario, así como por los datos procesados), diseñados para cumplir determinadas funciones.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421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515406BD-170A-483E-B0EB-0C2552E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 Ejemplos De Dispositivos De Procesamiento – Nuevo Ejemplo">
            <a:extLst>
              <a:ext uri="{FF2B5EF4-FFF2-40B4-BE49-F238E27FC236}">
                <a16:creationId xmlns:a16="http://schemas.microsoft.com/office/drawing/2014/main" id="{6B6C9B76-0FA3-F2E3-B1E5-DD097DF1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8997"/>
          <a:stretch/>
        </p:blipFill>
        <p:spPr bwMode="auto">
          <a:xfrm>
            <a:off x="20" y="10"/>
            <a:ext cx="81152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E3BC45-60FA-032C-1B83-72F43FF5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225166" cy="2420756"/>
          </a:xfrm>
        </p:spPr>
        <p:txBody>
          <a:bodyPr anchor="t">
            <a:normAutofit/>
          </a:bodyPr>
          <a:lstStyle/>
          <a:p>
            <a:r>
              <a:rPr lang="es-MX" sz="3300"/>
              <a:t>HARDWARE DE PROCESAMIENTO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D613F-004B-7C8A-17A9-6581345D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932" y="914400"/>
            <a:ext cx="2689367" cy="52959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600" b="0" i="0">
                <a:effectLst/>
                <a:highlight>
                  <a:srgbClr val="FFFFFF"/>
                </a:highlight>
                <a:latin typeface="Montserrat" panose="020F0502020204030204" pitchFamily="2" charset="0"/>
              </a:rPr>
              <a:t> Es el corazón propiamente dicho del computador , donde reside su capacidad de realizar operaciones lógicas, es decir, sus cálculos. Corresponde a la Unidad Central de Proceso  o También se puede considerar como parte del hardware de procesamiento la placa madre o placa base , que conecta a todos los componentes.</a:t>
            </a:r>
            <a:br>
              <a:rPr lang="es-MX" sz="1600" b="0" i="0">
                <a:effectLst/>
                <a:latin typeface="Montserrat" panose="020F0502020204030204" pitchFamily="2" charset="0"/>
              </a:rPr>
            </a:br>
            <a:br>
              <a:rPr lang="es-MX" sz="1600" b="0" i="0">
                <a:effectLst/>
                <a:latin typeface="Montserrat" panose="020F0502020204030204" pitchFamily="2" charset="0"/>
              </a:rPr>
            </a:br>
            <a:r>
              <a:rPr lang="es-MX" sz="1600" b="0" i="0">
                <a:effectLst/>
                <a:latin typeface="Montserrat" panose="020F0502020204030204" pitchFamily="2" charset="0"/>
              </a:rPr>
              <a:t>Fuente: </a:t>
            </a:r>
            <a:r>
              <a:rPr lang="es-MX" sz="1600" b="0" i="0">
                <a:effectLst/>
                <a:latin typeface="Montserrat" panose="020F0502020204030204" pitchFamily="2" charset="0"/>
                <a:hlinkClick r:id="rId3"/>
              </a:rPr>
              <a:t>https://concepto.de/hardware/#ixzz8l07WgHAH</a:t>
            </a:r>
            <a:endParaRPr lang="es-MX" sz="1600" b="0" i="0">
              <a:effectLst/>
              <a:latin typeface="Montserrat" panose="020F05020202040302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s-MX" sz="1600"/>
          </a:p>
        </p:txBody>
      </p:sp>
    </p:spTree>
    <p:extLst>
      <p:ext uri="{BB962C8B-B14F-4D97-AF65-F5344CB8AC3E}">
        <p14:creationId xmlns:p14="http://schemas.microsoft.com/office/powerpoint/2010/main" val="30661644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D3206-93D5-B89C-B63F-892B0AC6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914399"/>
            <a:ext cx="4787709" cy="1447801"/>
          </a:xfrm>
        </p:spPr>
        <p:txBody>
          <a:bodyPr anchor="b">
            <a:normAutofit/>
          </a:bodyPr>
          <a:lstStyle/>
          <a:p>
            <a:r>
              <a:rPr lang="es-MX" dirty="0"/>
              <a:t>Hardware de almacenamiento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C1D0C-EEE5-9997-1521-07386555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2" y="2884869"/>
            <a:ext cx="4787710" cy="33254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7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Es la memoria del sistema. Se trata de unidades que permiten guardar la </a:t>
            </a:r>
            <a:r>
              <a:rPr lang="es-MX" sz="1700" b="0" i="0">
                <a:effectLst/>
                <a:latin typeface="Montserrat" panose="00000500000000000000" pitchFamily="2" charset="0"/>
                <a:hlinkClick r:id="rId2"/>
              </a:rPr>
              <a:t>información</a:t>
            </a:r>
            <a:r>
              <a:rPr lang="es-MX" sz="1700" b="0" i="0">
                <a:effectLst/>
                <a:latin typeface="Montserrat" panose="00000500000000000000" pitchFamily="2" charset="0"/>
              </a:rPr>
              <a:t> </a:t>
            </a:r>
            <a:r>
              <a:rPr lang="es-MX" sz="17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, tanto en soportes internos dentro de la máquina como en soportes extraíbles y portátiles. El principal componente de este tipo es la memoria de acceso aleatorio, más conocida como memoria RAM.</a:t>
            </a:r>
            <a:br>
              <a:rPr lang="es-MX" sz="1700" b="0" i="0">
                <a:effectLst/>
                <a:latin typeface="Montserrat" panose="00000500000000000000" pitchFamily="2" charset="0"/>
              </a:rPr>
            </a:br>
            <a:br>
              <a:rPr lang="es-MX" sz="1700" b="0" i="0">
                <a:effectLst/>
                <a:latin typeface="Montserrat" panose="00000500000000000000" pitchFamily="2" charset="0"/>
              </a:rPr>
            </a:br>
            <a:r>
              <a:rPr lang="es-MX" sz="1700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sz="1700" b="0" i="0">
                <a:effectLst/>
                <a:latin typeface="Montserrat" panose="00000500000000000000" pitchFamily="2" charset="0"/>
                <a:hlinkClick r:id="rId3"/>
              </a:rPr>
              <a:t>https://concepto.de/hardware/#ixzz8l08DkW00</a:t>
            </a:r>
            <a:endParaRPr lang="es-MX" sz="1700" b="0" i="0">
              <a:effectLst/>
              <a:latin typeface="Montserrat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s-MX" sz="1700"/>
          </a:p>
        </p:txBody>
      </p:sp>
      <p:pic>
        <p:nvPicPr>
          <p:cNvPr id="5122" name="Picture 2" descr="Informática 3...: LOS DISPOSITIVOS DE ALMACENAMIENTO">
            <a:extLst>
              <a:ext uri="{FF2B5EF4-FFF2-40B4-BE49-F238E27FC236}">
                <a16:creationId xmlns:a16="http://schemas.microsoft.com/office/drawing/2014/main" id="{B4F1D3DC-04CD-17CF-6966-DD7B5A93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287" y="687261"/>
            <a:ext cx="5223013" cy="54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26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0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69BD53-56E3-C30B-A50F-B24FF1F7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914399"/>
            <a:ext cx="9512110" cy="1447801"/>
          </a:xfrm>
        </p:spPr>
        <p:txBody>
          <a:bodyPr anchor="b">
            <a:normAutofit/>
          </a:bodyPr>
          <a:lstStyle/>
          <a:p>
            <a:r>
              <a:rPr lang="es-MX" dirty="0"/>
              <a:t>Hardware de entrada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3A206-460C-A9CC-E910-04F0B9FC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1" y="2884869"/>
            <a:ext cx="4801998" cy="305873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7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Son dispositivos que permiten ingresar información al sistema. Pueden estar integrados a la máquina o ser removibles. El teclado, el mouse, el micrófono y el escáner forman parte de este tipo de dispositivos.</a:t>
            </a:r>
            <a:br>
              <a:rPr lang="es-MX" sz="1700" b="0" i="0">
                <a:effectLst/>
                <a:latin typeface="Montserrat" panose="00000500000000000000" pitchFamily="2" charset="0"/>
              </a:rPr>
            </a:br>
            <a:br>
              <a:rPr lang="es-MX" sz="1700" b="0" i="0">
                <a:effectLst/>
                <a:latin typeface="Montserrat" panose="00000500000000000000" pitchFamily="2" charset="0"/>
              </a:rPr>
            </a:br>
            <a:r>
              <a:rPr lang="es-MX" sz="1700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sz="1700" b="0" i="0">
                <a:effectLst/>
                <a:latin typeface="Montserrat" panose="00000500000000000000" pitchFamily="2" charset="0"/>
                <a:hlinkClick r:id="rId2"/>
              </a:rPr>
              <a:t>https://concepto.de/hardware/#ixzz8l08WL0fu</a:t>
            </a:r>
            <a:endParaRPr lang="es-MX" sz="1700" b="0" i="0">
              <a:effectLst/>
              <a:latin typeface="Montserrat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s-MX" sz="1700"/>
          </a:p>
        </p:txBody>
      </p:sp>
      <p:pic>
        <p:nvPicPr>
          <p:cNvPr id="6146" name="Picture 2" descr="Todo Sobre El Hardware: DISPOSITIVOS DE ENTRADA">
            <a:extLst>
              <a:ext uri="{FF2B5EF4-FFF2-40B4-BE49-F238E27FC236}">
                <a16:creationId xmlns:a16="http://schemas.microsoft.com/office/drawing/2014/main" id="{8BBD34B5-3BD5-C89C-6730-75AC6C7F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735" y="2743200"/>
            <a:ext cx="486753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76EDC-823F-64E8-ACD6-212FC695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914399"/>
            <a:ext cx="4787709" cy="1447801"/>
          </a:xfrm>
        </p:spPr>
        <p:txBody>
          <a:bodyPr anchor="b">
            <a:normAutofit/>
          </a:bodyPr>
          <a:lstStyle/>
          <a:p>
            <a:r>
              <a:rPr lang="es-MX" dirty="0"/>
              <a:t>Hardware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43D62-D89F-34F4-61A4-8E35E520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2" y="2884869"/>
            <a:ext cx="4787710" cy="332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Son dispositivos semejantes a los de entrada, pero permiten extraer información del sistema. Entre este tipo de dispositivos se encuentran la impresora y los altavoces.</a:t>
            </a:r>
            <a:br>
              <a:rPr lang="es-MX" b="0" i="0">
                <a:effectLst/>
                <a:latin typeface="Montserrat" panose="00000500000000000000" pitchFamily="2" charset="0"/>
              </a:rPr>
            </a:br>
            <a:br>
              <a:rPr lang="es-MX" b="0" i="0">
                <a:effectLst/>
                <a:latin typeface="Montserrat" panose="00000500000000000000" pitchFamily="2" charset="0"/>
              </a:rPr>
            </a:br>
            <a:r>
              <a:rPr lang="es-MX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b="0" i="0">
                <a:effectLst/>
                <a:latin typeface="Montserrat" panose="00000500000000000000" pitchFamily="2" charset="0"/>
                <a:hlinkClick r:id="rId2"/>
              </a:rPr>
              <a:t>https://concepto.de/hardware/#ixzz8l08qAhey</a:t>
            </a:r>
            <a:endParaRPr lang="es-MX" b="0" i="0">
              <a:effectLst/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170" name="Picture 2" descr="Types of computer output devices and their functions - Know Computing">
            <a:extLst>
              <a:ext uri="{FF2B5EF4-FFF2-40B4-BE49-F238E27FC236}">
                <a16:creationId xmlns:a16="http://schemas.microsoft.com/office/drawing/2014/main" id="{0EC3514A-13E5-0272-F0DA-30E861FD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287" y="2031844"/>
            <a:ext cx="5223013" cy="27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849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396587-C15D-78B5-1449-F551A313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7701"/>
            <a:ext cx="3386227" cy="2406275"/>
          </a:xfrm>
        </p:spPr>
        <p:txBody>
          <a:bodyPr anchor="b">
            <a:normAutofit/>
          </a:bodyPr>
          <a:lstStyle/>
          <a:p>
            <a:r>
              <a:rPr lang="es-MX" dirty="0"/>
              <a:t>Hardware de entrada y salida</a:t>
            </a:r>
          </a:p>
        </p:txBody>
      </p:sp>
      <p:pic>
        <p:nvPicPr>
          <p:cNvPr id="8194" name="Picture 2" descr="Hardware: Clasificación del Hardware: Básico, Complementario, de ...">
            <a:extLst>
              <a:ext uri="{FF2B5EF4-FFF2-40B4-BE49-F238E27FC236}">
                <a16:creationId xmlns:a16="http://schemas.microsoft.com/office/drawing/2014/main" id="{1AB1A75D-4579-B160-9BA8-BAC0D2C1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92" y="863837"/>
            <a:ext cx="6840434" cy="51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D4467-8F43-E608-99C2-77833510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3429000"/>
            <a:ext cx="3390900" cy="2514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4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 Son aquellos dispositivos que combinan las funciones de entrada y de salida de información del sistema. Los discos rígidos y las memorias USB son componentes de entrada y salida.</a:t>
            </a:r>
            <a:br>
              <a:rPr lang="es-MX" sz="1400" b="0" i="0">
                <a:effectLst/>
                <a:latin typeface="Montserrat" panose="00000500000000000000" pitchFamily="2" charset="0"/>
              </a:rPr>
            </a:br>
            <a:br>
              <a:rPr lang="es-MX" sz="1400" b="0" i="0">
                <a:effectLst/>
                <a:latin typeface="Montserrat" panose="00000500000000000000" pitchFamily="2" charset="0"/>
              </a:rPr>
            </a:br>
            <a:r>
              <a:rPr lang="es-MX" sz="1400" b="0" i="0">
                <a:effectLst/>
                <a:latin typeface="Montserrat" panose="00000500000000000000" pitchFamily="2" charset="0"/>
              </a:rPr>
              <a:t>Fuente: </a:t>
            </a:r>
            <a:r>
              <a:rPr lang="es-MX" sz="1400" b="0" i="0">
                <a:effectLst/>
                <a:latin typeface="Montserrat" panose="00000500000000000000" pitchFamily="2" charset="0"/>
                <a:hlinkClick r:id="rId3"/>
              </a:rPr>
              <a:t>https://concepto.de/hardware/#ixzz8l097kyzs</a:t>
            </a:r>
            <a:endParaRPr lang="es-MX" sz="1400"/>
          </a:p>
        </p:txBody>
      </p:sp>
    </p:spTree>
    <p:extLst>
      <p:ext uri="{BB962C8B-B14F-4D97-AF65-F5344CB8AC3E}">
        <p14:creationId xmlns:p14="http://schemas.microsoft.com/office/powerpoint/2010/main" val="248085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15406BD-170A-483E-B0EB-0C2552E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Best Technique For Computer Software | Krystal Square Technology">
            <a:extLst>
              <a:ext uri="{FF2B5EF4-FFF2-40B4-BE49-F238E27FC236}">
                <a16:creationId xmlns:a16="http://schemas.microsoft.com/office/drawing/2014/main" id="{56F4081D-4707-464E-4F1F-9FA83487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11764" b="1"/>
          <a:stretch/>
        </p:blipFill>
        <p:spPr bwMode="auto">
          <a:xfrm>
            <a:off x="20" y="10"/>
            <a:ext cx="81152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CBCAC9-9DAD-34BC-1E81-A4B73EC8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225166" cy="2420756"/>
          </a:xfrm>
        </p:spPr>
        <p:txBody>
          <a:bodyPr anchor="t">
            <a:normAutofit/>
          </a:bodyPr>
          <a:lstStyle/>
          <a:p>
            <a:r>
              <a:rPr lang="es-MX" dirty="0"/>
              <a:t>Que es un  software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E275C-DAD7-0069-30F9-C5F04E6A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932" y="914400"/>
            <a:ext cx="2689367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900" b="0" i="0">
                <a:effectLst/>
                <a:latin typeface="Satoshi"/>
              </a:rPr>
              <a:t> </a:t>
            </a:r>
            <a:r>
              <a:rPr lang="es-MX" sz="1900">
                <a:latin typeface="Satoshi"/>
              </a:rPr>
              <a:t>E</a:t>
            </a:r>
            <a:r>
              <a:rPr lang="es-MX" sz="1900" b="0" i="0">
                <a:effectLst/>
                <a:latin typeface="Satoshi"/>
              </a:rPr>
              <a:t>s el conjunto de componentes intangibles que hace que funcionen ordenadores, móviles, </a:t>
            </a:r>
            <a:r>
              <a:rPr lang="es-MX" sz="1900" b="0" i="0" err="1">
                <a:effectLst/>
                <a:latin typeface="Satoshi"/>
              </a:rPr>
              <a:t>tablets</a:t>
            </a:r>
            <a:r>
              <a:rPr lang="es-MX" sz="1900" b="0" i="0">
                <a:effectLst/>
                <a:latin typeface="Satoshi"/>
              </a:rPr>
              <a:t> y otros dispositivos similares; estos componentes están constituidos por programas y aplicaciones (y por información del usuario, así como por los datos procesados), diseñados para cumplir determinadas funciones.</a:t>
            </a:r>
          </a:p>
          <a:p>
            <a:pPr marL="0" indent="0">
              <a:buNone/>
            </a:pPr>
            <a:endParaRPr lang="es-MX" sz="1900" b="0" i="0">
              <a:effectLst/>
              <a:latin typeface="Satoshi"/>
            </a:endParaRPr>
          </a:p>
          <a:p>
            <a:pPr marL="0" indent="0">
              <a:buNone/>
            </a:pPr>
            <a:endParaRPr lang="es-MX" sz="1900"/>
          </a:p>
        </p:txBody>
      </p:sp>
    </p:spTree>
    <p:extLst>
      <p:ext uri="{BB962C8B-B14F-4D97-AF65-F5344CB8AC3E}">
        <p14:creationId xmlns:p14="http://schemas.microsoft.com/office/powerpoint/2010/main" val="162990124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656</Words>
  <Application>Microsoft Office PowerPoint</Application>
  <PresentationFormat>Panorámica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Grandview</vt:lpstr>
      <vt:lpstr>Grandview Display</vt:lpstr>
      <vt:lpstr>helveticaregular</vt:lpstr>
      <vt:lpstr>Inter</vt:lpstr>
      <vt:lpstr>Montserrat</vt:lpstr>
      <vt:lpstr>Satoshi</vt:lpstr>
      <vt:lpstr>CitationVTI</vt:lpstr>
      <vt:lpstr>CULTURAS DIGITALES PARA LA DOCENCIA HIBRIDA  HARDWARE Y  SOFTWARE  </vt:lpstr>
      <vt:lpstr>QUE ES UN HARDWARE</vt:lpstr>
      <vt:lpstr>QUE ES UN SOFTWARE</vt:lpstr>
      <vt:lpstr>HARDWARE DE PROCESAMIENTO</vt:lpstr>
      <vt:lpstr>Hardware de almacenamiento</vt:lpstr>
      <vt:lpstr>Hardware de entrada</vt:lpstr>
      <vt:lpstr>Hardware de salida</vt:lpstr>
      <vt:lpstr>Hardware de entrada y salida</vt:lpstr>
      <vt:lpstr>Que es un  software</vt:lpstr>
      <vt:lpstr>SOFTWARE DE PROGRAMACION</vt:lpstr>
      <vt:lpstr>SOFTWARES DE SISTEMA</vt:lpstr>
      <vt:lpstr>SOFTWARE DE APLICACION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2024-09-05T23:36:47Z</dcterms:created>
  <dcterms:modified xsi:type="dcterms:W3CDTF">2024-09-06T00:22:05Z</dcterms:modified>
</cp:coreProperties>
</file>