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10534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24817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1A6C2-020E-4475-AD86-787AAAB2C44A}"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626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2402353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1A6C2-020E-4475-AD86-787AAAB2C44A}"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143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184312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39495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23380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403351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65B40C-123C-4858-A32C-8AF0E81C7C6A}" type="datetimeFigureOut">
              <a:rPr lang="es-MX" smtClean="0"/>
              <a:t>05/09/2024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400507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77386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65B40C-123C-4858-A32C-8AF0E81C7C6A}" type="datetimeFigureOut">
              <a:rPr lang="es-MX" smtClean="0"/>
              <a:t>05/09/2024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109054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65B40C-123C-4858-A32C-8AF0E81C7C6A}" type="datetimeFigureOut">
              <a:rPr lang="es-MX" smtClean="0"/>
              <a:t>05/09/2024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94022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B40C-123C-4858-A32C-8AF0E81C7C6A}" type="datetimeFigureOut">
              <a:rPr lang="es-MX" smtClean="0"/>
              <a:t>05/09/2024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393745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398516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65B40C-123C-4858-A32C-8AF0E81C7C6A}" type="datetimeFigureOut">
              <a:rPr lang="es-MX" smtClean="0"/>
              <a:t>05/09/2024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861A6C2-020E-4475-AD86-787AAAB2C44A}" type="slidenum">
              <a:rPr lang="es-MX" smtClean="0"/>
              <a:t>‹Nº›</a:t>
            </a:fld>
            <a:endParaRPr lang="es-MX"/>
          </a:p>
        </p:txBody>
      </p:sp>
    </p:spTree>
    <p:extLst>
      <p:ext uri="{BB962C8B-B14F-4D97-AF65-F5344CB8AC3E}">
        <p14:creationId xmlns:p14="http://schemas.microsoft.com/office/powerpoint/2010/main" val="5009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65B40C-123C-4858-A32C-8AF0E81C7C6A}" type="datetimeFigureOut">
              <a:rPr lang="es-MX" smtClean="0"/>
              <a:t>05/09/2024</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861A6C2-020E-4475-AD86-787AAAB2C44A}" type="slidenum">
              <a:rPr lang="es-MX" smtClean="0"/>
              <a:t>‹Nº›</a:t>
            </a:fld>
            <a:endParaRPr lang="es-MX"/>
          </a:p>
        </p:txBody>
      </p:sp>
    </p:spTree>
    <p:extLst>
      <p:ext uri="{BB962C8B-B14F-4D97-AF65-F5344CB8AC3E}">
        <p14:creationId xmlns:p14="http://schemas.microsoft.com/office/powerpoint/2010/main" val="26570079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84026" y="335405"/>
            <a:ext cx="4615962" cy="307777"/>
          </a:xfrm>
          <a:prstGeom prst="rect">
            <a:avLst/>
          </a:prstGeom>
          <a:noFill/>
        </p:spPr>
        <p:txBody>
          <a:bodyPr wrap="square" rtlCol="0">
            <a:spAutoFit/>
          </a:bodyPr>
          <a:lstStyle/>
          <a:p>
            <a:r>
              <a:rPr lang="es-MX" sz="1400" dirty="0" smtClean="0">
                <a:latin typeface="Times New Roman" panose="02020603050405020304" pitchFamily="18" charset="0"/>
                <a:cs typeface="Times New Roman" panose="02020603050405020304" pitchFamily="18" charset="0"/>
              </a:rPr>
              <a:t>ESCUELA NORMAL DE EDUCACION PREESCOLAR </a:t>
            </a:r>
            <a:endParaRPr lang="es-MX" sz="1400" dirty="0">
              <a:latin typeface="Times New Roman" panose="02020603050405020304" pitchFamily="18" charset="0"/>
              <a:cs typeface="Times New Roman" panose="02020603050405020304" pitchFamily="18" charset="0"/>
            </a:endParaRPr>
          </a:p>
        </p:txBody>
      </p:sp>
      <p:pic>
        <p:nvPicPr>
          <p:cNvPr id="5" name="Picture 2" descr="ESCUELA NORMAL DE EDUCACIÓN PREESCOLAR DE COAHUILA INVITA A EXAMEN DE  ADMIS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75" y="984739"/>
            <a:ext cx="1444625" cy="14446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382043" y="2770921"/>
            <a:ext cx="7650651" cy="2893100"/>
          </a:xfrm>
          <a:prstGeom prst="rect">
            <a:avLst/>
          </a:prstGeom>
          <a:noFill/>
        </p:spPr>
        <p:txBody>
          <a:bodyPr wrap="square" rtlCol="0">
            <a:spAutoFit/>
          </a:bodyPr>
          <a:lstStyle/>
          <a:p>
            <a:pPr algn="ctr"/>
            <a:r>
              <a:rPr lang="es-MX" sz="1400" dirty="0" smtClean="0">
                <a:latin typeface="Times New Roman" panose="02020603050405020304" pitchFamily="18" charset="0"/>
                <a:cs typeface="Times New Roman" panose="02020603050405020304" pitchFamily="18" charset="0"/>
              </a:rPr>
              <a:t>LICENCIATURA EN EDUCACIÓN INICIAL </a:t>
            </a:r>
          </a:p>
          <a:p>
            <a:pPr algn="ctr"/>
            <a:endParaRPr lang="es-MX" sz="1400" dirty="0" smtClean="0">
              <a:latin typeface="Times New Roman" panose="02020603050405020304" pitchFamily="18" charset="0"/>
              <a:cs typeface="Times New Roman" panose="02020603050405020304" pitchFamily="18" charset="0"/>
            </a:endParaRPr>
          </a:p>
          <a:p>
            <a:pPr algn="ctr"/>
            <a:r>
              <a:rPr lang="es-MX" sz="1400" dirty="0" smtClean="0">
                <a:latin typeface="Times New Roman" panose="02020603050405020304" pitchFamily="18" charset="0"/>
                <a:cs typeface="Times New Roman" panose="02020603050405020304" pitchFamily="18" charset="0"/>
              </a:rPr>
              <a:t>PRIMER SEMESTRE </a:t>
            </a:r>
          </a:p>
          <a:p>
            <a:pPr algn="ctr"/>
            <a:endParaRPr lang="es-MX" sz="1400" dirty="0" smtClean="0">
              <a:latin typeface="Times New Roman" panose="02020603050405020304" pitchFamily="18" charset="0"/>
              <a:cs typeface="Times New Roman" panose="02020603050405020304" pitchFamily="18" charset="0"/>
            </a:endParaRPr>
          </a:p>
          <a:p>
            <a:pPr algn="ctr"/>
            <a:r>
              <a:rPr lang="es-MX" sz="1400" dirty="0" smtClean="0">
                <a:latin typeface="Times New Roman" panose="02020603050405020304" pitchFamily="18" charset="0"/>
                <a:cs typeface="Times New Roman" panose="02020603050405020304" pitchFamily="18" charset="0"/>
              </a:rPr>
              <a:t>CICLO ESCOLAR 2024 – 2025</a:t>
            </a:r>
          </a:p>
          <a:p>
            <a:pPr algn="ctr"/>
            <a:endParaRPr lang="es-MX" sz="1400" dirty="0" smtClean="0">
              <a:latin typeface="Times New Roman" panose="02020603050405020304" pitchFamily="18" charset="0"/>
              <a:cs typeface="Times New Roman" panose="02020603050405020304" pitchFamily="18" charset="0"/>
            </a:endParaRPr>
          </a:p>
          <a:p>
            <a:pPr algn="ctr"/>
            <a:r>
              <a:rPr lang="es-MX" sz="1400" dirty="0" smtClean="0">
                <a:latin typeface="Times New Roman" panose="02020603050405020304" pitchFamily="18" charset="0"/>
                <a:cs typeface="Times New Roman" panose="02020603050405020304" pitchFamily="18" charset="0"/>
              </a:rPr>
              <a:t>CULTURAS DIGITALES PARA LA DOCENCIA HIBRIDA </a:t>
            </a:r>
          </a:p>
          <a:p>
            <a:pPr algn="ctr"/>
            <a:endParaRPr lang="es-MX" sz="1400" dirty="0" smtClean="0">
              <a:latin typeface="Times New Roman" panose="02020603050405020304" pitchFamily="18" charset="0"/>
              <a:cs typeface="Times New Roman" panose="02020603050405020304" pitchFamily="18" charset="0"/>
            </a:endParaRPr>
          </a:p>
          <a:p>
            <a:pPr algn="ctr"/>
            <a:r>
              <a:rPr lang="es-MX" sz="1200" dirty="0" smtClean="0">
                <a:latin typeface="Times New Roman" panose="02020603050405020304" pitchFamily="18" charset="0"/>
                <a:cs typeface="Times New Roman" panose="02020603050405020304" pitchFamily="18" charset="0"/>
              </a:rPr>
              <a:t>MAESTRO</a:t>
            </a:r>
            <a:r>
              <a:rPr lang="es-MX" sz="1400" dirty="0" smtClean="0">
                <a:latin typeface="Times New Roman" panose="02020603050405020304" pitchFamily="18" charset="0"/>
                <a:cs typeface="Times New Roman" panose="02020603050405020304" pitchFamily="18" charset="0"/>
              </a:rPr>
              <a:t> </a:t>
            </a:r>
          </a:p>
          <a:p>
            <a:pPr algn="ctr"/>
            <a:r>
              <a:rPr lang="es-MX" sz="1400" dirty="0" smtClean="0">
                <a:latin typeface="Times New Roman" panose="02020603050405020304" pitchFamily="18" charset="0"/>
                <a:cs typeface="Times New Roman" panose="02020603050405020304" pitchFamily="18" charset="0"/>
              </a:rPr>
              <a:t>ALBINO BENJAMÍN RAMÍREZ AGUILAR </a:t>
            </a:r>
          </a:p>
          <a:p>
            <a:pPr algn="ctr"/>
            <a:endParaRPr lang="es-MX" sz="1400" dirty="0" smtClean="0">
              <a:latin typeface="Times New Roman" panose="02020603050405020304" pitchFamily="18" charset="0"/>
              <a:cs typeface="Times New Roman" panose="02020603050405020304" pitchFamily="18" charset="0"/>
            </a:endParaRPr>
          </a:p>
          <a:p>
            <a:pPr algn="ctr"/>
            <a:endParaRPr lang="es-MX" sz="1400" dirty="0" smtClean="0">
              <a:latin typeface="Times New Roman" panose="02020603050405020304" pitchFamily="18" charset="0"/>
              <a:cs typeface="Times New Roman" panose="02020603050405020304" pitchFamily="18" charset="0"/>
            </a:endParaRPr>
          </a:p>
          <a:p>
            <a:pPr algn="ctr"/>
            <a:r>
              <a:rPr lang="es-MX" sz="1400" dirty="0" smtClean="0">
                <a:latin typeface="Times New Roman" panose="02020603050405020304" pitchFamily="18" charset="0"/>
                <a:cs typeface="Times New Roman" panose="02020603050405020304" pitchFamily="18" charset="0"/>
              </a:rPr>
              <a:t>MARIA </a:t>
            </a:r>
            <a:r>
              <a:rPr lang="es-MX" sz="1400" dirty="0" smtClean="0">
                <a:latin typeface="Times New Roman" panose="02020603050405020304" pitchFamily="18" charset="0"/>
                <a:cs typeface="Times New Roman" panose="02020603050405020304" pitchFamily="18" charset="0"/>
              </a:rPr>
              <a:t>FERNANDA VAZQUEZ TORRES </a:t>
            </a:r>
            <a:endParaRPr lang="es-MX" sz="14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1919775" y="5829298"/>
            <a:ext cx="1979613" cy="307777"/>
          </a:xfrm>
          <a:prstGeom prst="rect">
            <a:avLst/>
          </a:prstGeom>
          <a:noFill/>
        </p:spPr>
        <p:txBody>
          <a:bodyPr wrap="square" rtlCol="0">
            <a:spAutoFit/>
          </a:bodyPr>
          <a:lstStyle/>
          <a:p>
            <a:r>
              <a:rPr lang="es-MX" sz="1400" dirty="0" smtClean="0">
                <a:latin typeface="Times New Roman" panose="02020603050405020304" pitchFamily="18" charset="0"/>
                <a:cs typeface="Times New Roman" panose="02020603050405020304" pitchFamily="18" charset="0"/>
              </a:rPr>
              <a:t>Saltillo Coahuila </a:t>
            </a:r>
            <a:endParaRPr lang="es-MX" sz="14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9082452" y="5829298"/>
            <a:ext cx="1696916" cy="307777"/>
          </a:xfrm>
          <a:prstGeom prst="rect">
            <a:avLst/>
          </a:prstGeom>
          <a:noFill/>
        </p:spPr>
        <p:txBody>
          <a:bodyPr wrap="square" rtlCol="0">
            <a:spAutoFit/>
          </a:bodyPr>
          <a:lstStyle/>
          <a:p>
            <a:r>
              <a:rPr lang="es-MX" sz="1400" dirty="0" smtClean="0">
                <a:latin typeface="Times New Roman" panose="02020603050405020304" pitchFamily="18" charset="0"/>
                <a:cs typeface="Times New Roman" panose="02020603050405020304" pitchFamily="18" charset="0"/>
              </a:rPr>
              <a:t>Septiembre 2024 </a:t>
            </a:r>
            <a:endParaRPr lang="es-MX"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899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79431" y="3582715"/>
            <a:ext cx="8326315" cy="1815882"/>
          </a:xfrm>
          <a:prstGeom prst="rect">
            <a:avLst/>
          </a:prstGeom>
        </p:spPr>
        <p:txBody>
          <a:bodyPr wrap="square">
            <a:spAutoFit/>
          </a:bodyPr>
          <a:lstStyle/>
          <a:p>
            <a:pPr>
              <a:lnSpc>
                <a:spcPct val="200000"/>
              </a:lnSpc>
            </a:pPr>
            <a:r>
              <a:rPr lang="es-ES" sz="1400" dirty="0">
                <a:solidFill>
                  <a:srgbClr val="333333"/>
                </a:solidFill>
                <a:latin typeface="Arial" panose="020B0604020202020204" pitchFamily="34" charset="0"/>
                <a:cs typeface="Arial" panose="020B0604020202020204" pitchFamily="34" charset="0"/>
              </a:rPr>
              <a:t>Hardware es la parte física de un ordenador o sistema informático. Está formado por los componentes eléctricos, electrónicos, electromecánicos y mecánicos. Tales como circuitos de cables y luz, placas, memorias, discos duros, dispositivos periféricos y cualquier otro material en estado físico que sea necesario para hacer que el equipo funcione.</a:t>
            </a:r>
            <a:endParaRPr lang="es-MX" sz="1400" dirty="0">
              <a:latin typeface="Arial" panose="020B0604020202020204" pitchFamily="34" charset="0"/>
              <a:cs typeface="Arial" panose="020B0604020202020204" pitchFamily="34" charset="0"/>
            </a:endParaRPr>
          </a:p>
        </p:txBody>
      </p:sp>
      <p:sp>
        <p:nvSpPr>
          <p:cNvPr id="3" name="CuadroTexto 2"/>
          <p:cNvSpPr txBox="1"/>
          <p:nvPr/>
        </p:nvSpPr>
        <p:spPr>
          <a:xfrm>
            <a:off x="4662854" y="852853"/>
            <a:ext cx="2866291" cy="369332"/>
          </a:xfrm>
          <a:prstGeom prst="rect">
            <a:avLst/>
          </a:prstGeom>
          <a:noFill/>
        </p:spPr>
        <p:txBody>
          <a:bodyPr wrap="square" rtlCol="0">
            <a:spAutoFit/>
          </a:bodyPr>
          <a:lstStyle/>
          <a:p>
            <a:r>
              <a:rPr lang="es-ES" dirty="0" smtClean="0">
                <a:latin typeface="Arial" panose="020B0604020202020204" pitchFamily="34" charset="0"/>
                <a:cs typeface="Arial" panose="020B0604020202020204" pitchFamily="34" charset="0"/>
              </a:rPr>
              <a:t>¿QUÉ ES HARDWARE?</a:t>
            </a:r>
            <a:endParaRPr lang="es-MX" dirty="0">
              <a:latin typeface="Arial" panose="020B0604020202020204" pitchFamily="34" charset="0"/>
              <a:cs typeface="Arial" panose="020B0604020202020204" pitchFamily="34" charset="0"/>
            </a:endParaRPr>
          </a:p>
        </p:txBody>
      </p:sp>
      <p:pic>
        <p:nvPicPr>
          <p:cNvPr id="1026" name="Picture 2" descr="Hardware: parte física y dispositivos electrónicos | Biblioteca de  Investig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901" y="1604853"/>
            <a:ext cx="2140196" cy="178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61087" y="1059404"/>
            <a:ext cx="7810500" cy="338554"/>
          </a:xfrm>
          <a:prstGeom prst="rect">
            <a:avLst/>
          </a:prstGeom>
        </p:spPr>
        <p:txBody>
          <a:bodyPr wrap="square">
            <a:spAutoFit/>
          </a:bodyPr>
          <a:lstStyle/>
          <a:p>
            <a:r>
              <a:rPr lang="es-ES" sz="1600" dirty="0" smtClean="0">
                <a:latin typeface="Arial" panose="020B0604020202020204" pitchFamily="34" charset="0"/>
                <a:cs typeface="Arial" panose="020B0604020202020204" pitchFamily="34" charset="0"/>
              </a:rPr>
              <a:t>El </a:t>
            </a:r>
            <a:r>
              <a:rPr lang="es-ES" sz="1600" dirty="0">
                <a:latin typeface="Arial" panose="020B0604020202020204" pitchFamily="34" charset="0"/>
                <a:cs typeface="Arial" panose="020B0604020202020204" pitchFamily="34" charset="0"/>
              </a:rPr>
              <a:t>hardware se clasifica en 6 categorías, según el desempeño de sus componentes.</a:t>
            </a:r>
            <a:endParaRPr lang="es-MX" sz="1600" dirty="0">
              <a:latin typeface="Arial" panose="020B0604020202020204" pitchFamily="34" charset="0"/>
              <a:cs typeface="Arial" panose="020B0604020202020204" pitchFamily="34" charset="0"/>
            </a:endParaRPr>
          </a:p>
        </p:txBody>
      </p:sp>
      <p:sp>
        <p:nvSpPr>
          <p:cNvPr id="4" name="Rectángulo 3"/>
          <p:cNvSpPr/>
          <p:nvPr/>
        </p:nvSpPr>
        <p:spPr>
          <a:xfrm>
            <a:off x="4578013" y="457173"/>
            <a:ext cx="2877711" cy="369332"/>
          </a:xfrm>
          <a:prstGeom prst="rect">
            <a:avLst/>
          </a:prstGeom>
        </p:spPr>
        <p:txBody>
          <a:bodyPr wrap="none">
            <a:spAutoFit/>
          </a:bodyPr>
          <a:lstStyle/>
          <a:p>
            <a:r>
              <a:rPr lang="es-ES" dirty="0">
                <a:latin typeface="Arial" panose="020B0604020202020204" pitchFamily="34" charset="0"/>
                <a:cs typeface="Arial" panose="020B0604020202020204" pitchFamily="34" charset="0"/>
              </a:rPr>
              <a:t>Clasificación del hardware</a:t>
            </a:r>
            <a:endParaRPr lang="es-ES" dirty="0">
              <a:latin typeface="Arial" panose="020B0604020202020204" pitchFamily="34" charset="0"/>
              <a:cs typeface="Arial" panose="020B0604020202020204" pitchFamily="34" charset="0"/>
            </a:endParaRPr>
          </a:p>
        </p:txBody>
      </p:sp>
      <p:sp>
        <p:nvSpPr>
          <p:cNvPr id="5" name="Rectángulo 4"/>
          <p:cNvSpPr/>
          <p:nvPr/>
        </p:nvSpPr>
        <p:spPr>
          <a:xfrm>
            <a:off x="2933700" y="1745158"/>
            <a:ext cx="9258300" cy="3416320"/>
          </a:xfrm>
          <a:prstGeom prst="rect">
            <a:avLst/>
          </a:prstGeom>
        </p:spPr>
        <p:txBody>
          <a:bodyPr wrap="square">
            <a:spAutoFit/>
          </a:bodyPr>
          <a:lstStyle/>
          <a:p>
            <a:pPr>
              <a:lnSpc>
                <a:spcPct val="200000"/>
              </a:lnSpc>
            </a:pPr>
            <a:r>
              <a:rPr lang="es-ES" sz="1200" b="1" dirty="0">
                <a:solidFill>
                  <a:srgbClr val="333333"/>
                </a:solidFill>
                <a:latin typeface="Arial" panose="020B0604020202020204" pitchFamily="34" charset="0"/>
                <a:cs typeface="Arial" panose="020B0604020202020204" pitchFamily="34" charset="0"/>
              </a:rPr>
              <a:t>Hardware de procesamiento</a:t>
            </a:r>
          </a:p>
          <a:p>
            <a:pPr>
              <a:lnSpc>
                <a:spcPct val="200000"/>
              </a:lnSpc>
            </a:pPr>
            <a:r>
              <a:rPr lang="es-ES" sz="1200" dirty="0">
                <a:solidFill>
                  <a:srgbClr val="333333"/>
                </a:solidFill>
                <a:latin typeface="Arial" panose="020B0604020202020204" pitchFamily="34" charset="0"/>
                <a:cs typeface="Arial" panose="020B0604020202020204" pitchFamily="34" charset="0"/>
              </a:rPr>
              <a:t>Corresponde a la Unidad Central de Procesamiento o CPU, el centro de operaciones lógicas de la computadora, en donde se interpretan y ejecutan las tareas necesarias para el funcionamiento del resto de los componentes.</a:t>
            </a:r>
          </a:p>
          <a:p>
            <a:pPr>
              <a:lnSpc>
                <a:spcPct val="200000"/>
              </a:lnSpc>
            </a:pPr>
            <a:r>
              <a:rPr lang="es-ES" sz="1200" dirty="0">
                <a:solidFill>
                  <a:srgbClr val="333333"/>
                </a:solidFill>
                <a:latin typeface="Arial" panose="020B0604020202020204" pitchFamily="34" charset="0"/>
                <a:cs typeface="Arial" panose="020B0604020202020204" pitchFamily="34" charset="0"/>
              </a:rPr>
              <a:t>Vea también:</a:t>
            </a:r>
            <a:r>
              <a:rPr lang="es-ES" sz="1200" dirty="0">
                <a:latin typeface="Arial" panose="020B0604020202020204" pitchFamily="34" charset="0"/>
                <a:cs typeface="Arial" panose="020B0604020202020204" pitchFamily="34" charset="0"/>
              </a:rPr>
              <a:t> Computadora y Computación</a:t>
            </a:r>
            <a:r>
              <a:rPr lang="es-ES" sz="1200" dirty="0" smtClean="0">
                <a:solidFill>
                  <a:srgbClr val="333333"/>
                </a:solidFill>
                <a:latin typeface="Arial" panose="020B0604020202020204" pitchFamily="34" charset="0"/>
                <a:cs typeface="Arial" panose="020B0604020202020204" pitchFamily="34" charset="0"/>
              </a:rPr>
              <a:t>.</a:t>
            </a:r>
          </a:p>
          <a:p>
            <a:pPr>
              <a:lnSpc>
                <a:spcPct val="200000"/>
              </a:lnSpc>
            </a:pPr>
            <a:endParaRPr lang="es-ES" sz="1200" dirty="0">
              <a:solidFill>
                <a:srgbClr val="333333"/>
              </a:solidFill>
              <a:latin typeface="Arial" panose="020B0604020202020204" pitchFamily="34" charset="0"/>
              <a:cs typeface="Arial" panose="020B0604020202020204" pitchFamily="34" charset="0"/>
            </a:endParaRPr>
          </a:p>
          <a:p>
            <a:pPr>
              <a:lnSpc>
                <a:spcPct val="200000"/>
              </a:lnSpc>
            </a:pPr>
            <a:r>
              <a:rPr lang="es-ES" sz="1200" b="1" dirty="0">
                <a:solidFill>
                  <a:srgbClr val="333333"/>
                </a:solidFill>
                <a:latin typeface="Arial" panose="020B0604020202020204" pitchFamily="34" charset="0"/>
                <a:cs typeface="Arial" panose="020B0604020202020204" pitchFamily="34" charset="0"/>
              </a:rPr>
              <a:t>Hardware de almacenamiento</a:t>
            </a:r>
          </a:p>
          <a:p>
            <a:pPr>
              <a:lnSpc>
                <a:spcPct val="200000"/>
              </a:lnSpc>
            </a:pPr>
            <a:r>
              <a:rPr lang="es-ES" sz="1200" dirty="0">
                <a:solidFill>
                  <a:srgbClr val="333333"/>
                </a:solidFill>
                <a:latin typeface="Arial" panose="020B0604020202020204" pitchFamily="34" charset="0"/>
                <a:cs typeface="Arial" panose="020B0604020202020204" pitchFamily="34" charset="0"/>
              </a:rPr>
              <a:t>Hace referencia a todos los componentes cuya función es resguardar la información para que el usuario pueda acceder a ella en cualquier momento. El dispositivo principal en este caso es la memoria RAM (</a:t>
            </a:r>
            <a:r>
              <a:rPr lang="es-ES" sz="1200" i="1" dirty="0" err="1">
                <a:solidFill>
                  <a:srgbClr val="333333"/>
                </a:solidFill>
                <a:latin typeface="Arial" panose="020B0604020202020204" pitchFamily="34" charset="0"/>
                <a:cs typeface="Arial" panose="020B0604020202020204" pitchFamily="34" charset="0"/>
              </a:rPr>
              <a:t>Random</a:t>
            </a:r>
            <a:r>
              <a:rPr lang="es-ES" sz="1200" i="1" dirty="0">
                <a:solidFill>
                  <a:srgbClr val="333333"/>
                </a:solidFill>
                <a:latin typeface="Arial" panose="020B0604020202020204" pitchFamily="34" charset="0"/>
                <a:cs typeface="Arial" panose="020B0604020202020204" pitchFamily="34" charset="0"/>
              </a:rPr>
              <a:t> Access </a:t>
            </a:r>
            <a:r>
              <a:rPr lang="es-ES" sz="1200" i="1" dirty="0" err="1">
                <a:solidFill>
                  <a:srgbClr val="333333"/>
                </a:solidFill>
                <a:latin typeface="Arial" panose="020B0604020202020204" pitchFamily="34" charset="0"/>
                <a:cs typeface="Arial" panose="020B0604020202020204" pitchFamily="34" charset="0"/>
              </a:rPr>
              <a:t>Memory</a:t>
            </a:r>
            <a:r>
              <a:rPr lang="es-ES" sz="1200" dirty="0">
                <a:solidFill>
                  <a:srgbClr val="333333"/>
                </a:solidFill>
                <a:latin typeface="Arial" panose="020B0604020202020204" pitchFamily="34" charset="0"/>
                <a:cs typeface="Arial" panose="020B0604020202020204" pitchFamily="34" charset="0"/>
              </a:rPr>
              <a:t>), pero también está conformada por memorias secundarias, como los discos duros o las memorias SSD o USB.</a:t>
            </a:r>
            <a:endParaRPr lang="es-ES" sz="1200" dirty="0">
              <a:solidFill>
                <a:srgbClr val="333333"/>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945474" y="2064070"/>
            <a:ext cx="1683425" cy="1051645"/>
          </a:xfrm>
          <a:prstGeom prst="rect">
            <a:avLst/>
          </a:prstGeom>
        </p:spPr>
      </p:pic>
      <p:pic>
        <p:nvPicPr>
          <p:cNvPr id="9" name="Imagen 8"/>
          <p:cNvPicPr>
            <a:picLocks noChangeAspect="1"/>
          </p:cNvPicPr>
          <p:nvPr/>
        </p:nvPicPr>
        <p:blipFill>
          <a:blip r:embed="rId3"/>
          <a:stretch>
            <a:fillRect/>
          </a:stretch>
        </p:blipFill>
        <p:spPr>
          <a:xfrm>
            <a:off x="945475" y="3781827"/>
            <a:ext cx="1683425" cy="1113954"/>
          </a:xfrm>
          <a:prstGeom prst="rect">
            <a:avLst/>
          </a:prstGeom>
        </p:spPr>
      </p:pic>
    </p:spTree>
    <p:extLst>
      <p:ext uri="{BB962C8B-B14F-4D97-AF65-F5344CB8AC3E}">
        <p14:creationId xmlns:p14="http://schemas.microsoft.com/office/powerpoint/2010/main" val="11581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43100" y="298747"/>
            <a:ext cx="8519746" cy="1938992"/>
          </a:xfrm>
          <a:prstGeom prst="rect">
            <a:avLst/>
          </a:prstGeom>
        </p:spPr>
        <p:txBody>
          <a:bodyPr wrap="square">
            <a:spAutoFit/>
          </a:bodyPr>
          <a:lstStyle/>
          <a:p>
            <a:pPr>
              <a:lnSpc>
                <a:spcPct val="200000"/>
              </a:lnSpc>
            </a:pPr>
            <a:r>
              <a:rPr lang="es-ES" sz="1200" b="1" dirty="0">
                <a:solidFill>
                  <a:srgbClr val="333333"/>
                </a:solidFill>
                <a:latin typeface="Arial" panose="020B0604020202020204" pitchFamily="34" charset="0"/>
                <a:cs typeface="Arial" panose="020B0604020202020204" pitchFamily="34" charset="0"/>
              </a:rPr>
              <a:t>Hardware gráfico</a:t>
            </a:r>
          </a:p>
          <a:p>
            <a:pPr>
              <a:lnSpc>
                <a:spcPct val="200000"/>
              </a:lnSpc>
            </a:pPr>
            <a:r>
              <a:rPr lang="es-ES" sz="1200" dirty="0">
                <a:solidFill>
                  <a:srgbClr val="333333"/>
                </a:solidFill>
                <a:latin typeface="Arial" panose="020B0604020202020204" pitchFamily="34" charset="0"/>
                <a:cs typeface="Arial" panose="020B0604020202020204" pitchFamily="34" charset="0"/>
              </a:rPr>
              <a:t>Está compuesto principalmente por las tarjetas gráficas que poseen memoria y CPU propia, y son las encargadas de interpretar y ejecutar las señales dedicadas a la construcción de imágenes.</a:t>
            </a:r>
          </a:p>
          <a:p>
            <a:pPr>
              <a:lnSpc>
                <a:spcPct val="200000"/>
              </a:lnSpc>
            </a:pPr>
            <a:r>
              <a:rPr lang="es-ES" sz="1200" dirty="0">
                <a:solidFill>
                  <a:srgbClr val="333333"/>
                </a:solidFill>
                <a:latin typeface="Arial" panose="020B0604020202020204" pitchFamily="34" charset="0"/>
                <a:cs typeface="Arial" panose="020B0604020202020204" pitchFamily="34" charset="0"/>
              </a:rPr>
              <a:t>El hecho de que esta función no recaiga en la CPU tiene que ver con la eficiencia, ya que al liberar de esas funciones a la memoria principal, el sistema funciona de manera óptima.</a:t>
            </a:r>
            <a:endParaRPr lang="es-ES" sz="1200" dirty="0">
              <a:solidFill>
                <a:srgbClr val="333333"/>
              </a:solidFill>
              <a:latin typeface="Arial" panose="020B0604020202020204" pitchFamily="34" charset="0"/>
              <a:cs typeface="Arial" panose="020B0604020202020204" pitchFamily="34" charset="0"/>
            </a:endParaRPr>
          </a:p>
        </p:txBody>
      </p:sp>
      <p:sp>
        <p:nvSpPr>
          <p:cNvPr id="3" name="Rectángulo 2"/>
          <p:cNvSpPr/>
          <p:nvPr/>
        </p:nvSpPr>
        <p:spPr>
          <a:xfrm>
            <a:off x="1943100" y="2237739"/>
            <a:ext cx="8686800" cy="2677656"/>
          </a:xfrm>
          <a:prstGeom prst="rect">
            <a:avLst/>
          </a:prstGeom>
        </p:spPr>
        <p:txBody>
          <a:bodyPr wrap="square">
            <a:spAutoFit/>
          </a:bodyPr>
          <a:lstStyle/>
          <a:p>
            <a:pPr>
              <a:lnSpc>
                <a:spcPct val="200000"/>
              </a:lnSpc>
            </a:pPr>
            <a:r>
              <a:rPr lang="es-ES" sz="1200" b="1" dirty="0">
                <a:solidFill>
                  <a:srgbClr val="333333"/>
                </a:solidFill>
                <a:latin typeface="Arial" panose="020B0604020202020204" pitchFamily="34" charset="0"/>
                <a:cs typeface="Arial" panose="020B0604020202020204" pitchFamily="34" charset="0"/>
              </a:rPr>
              <a:t>Dispositivos periféricos</a:t>
            </a:r>
          </a:p>
          <a:p>
            <a:pPr>
              <a:lnSpc>
                <a:spcPct val="200000"/>
              </a:lnSpc>
            </a:pPr>
            <a:r>
              <a:rPr lang="es-ES" sz="1200" dirty="0">
                <a:solidFill>
                  <a:srgbClr val="333333"/>
                </a:solidFill>
                <a:latin typeface="Arial" panose="020B0604020202020204" pitchFamily="34" charset="0"/>
                <a:cs typeface="Arial" panose="020B0604020202020204" pitchFamily="34" charset="0"/>
              </a:rPr>
              <a:t>Es todo el hardware que permite que la información pueda ingresar a la computadora, o salir al exterior. Se subdividen en tres categorías.</a:t>
            </a:r>
          </a:p>
          <a:p>
            <a:pPr>
              <a:lnSpc>
                <a:spcPct val="200000"/>
              </a:lnSpc>
              <a:buFont typeface="Arial" panose="020B0604020202020204" pitchFamily="34" charset="0"/>
              <a:buChar char="•"/>
            </a:pPr>
            <a:r>
              <a:rPr lang="es-ES" sz="1200" b="1" dirty="0">
                <a:solidFill>
                  <a:srgbClr val="404040"/>
                </a:solidFill>
                <a:latin typeface="Arial" panose="020B0604020202020204" pitchFamily="34" charset="0"/>
                <a:cs typeface="Arial" panose="020B0604020202020204" pitchFamily="34" charset="0"/>
              </a:rPr>
              <a:t>Periféricos de entrada</a:t>
            </a:r>
            <a:r>
              <a:rPr lang="es-ES" sz="1200" dirty="0">
                <a:solidFill>
                  <a:srgbClr val="404040"/>
                </a:solidFill>
                <a:latin typeface="Arial" panose="020B0604020202020204" pitchFamily="34" charset="0"/>
                <a:cs typeface="Arial" panose="020B0604020202020204" pitchFamily="34" charset="0"/>
              </a:rPr>
              <a:t>: son los que permiten el acceso de datos a la computadora. Por ejemplo, el teclado, el micrófono, la cámara web, etc.</a:t>
            </a:r>
          </a:p>
          <a:p>
            <a:pPr>
              <a:lnSpc>
                <a:spcPct val="200000"/>
              </a:lnSpc>
              <a:buFont typeface="Arial" panose="020B0604020202020204" pitchFamily="34" charset="0"/>
              <a:buChar char="•"/>
            </a:pPr>
            <a:r>
              <a:rPr lang="es-ES" sz="1200" b="1" dirty="0">
                <a:solidFill>
                  <a:srgbClr val="404040"/>
                </a:solidFill>
                <a:latin typeface="Arial" panose="020B0604020202020204" pitchFamily="34" charset="0"/>
                <a:cs typeface="Arial" panose="020B0604020202020204" pitchFamily="34" charset="0"/>
              </a:rPr>
              <a:t>Periféricos de salida</a:t>
            </a:r>
            <a:r>
              <a:rPr lang="es-ES" sz="1200" dirty="0">
                <a:solidFill>
                  <a:srgbClr val="404040"/>
                </a:solidFill>
                <a:latin typeface="Arial" panose="020B0604020202020204" pitchFamily="34" charset="0"/>
                <a:cs typeface="Arial" panose="020B0604020202020204" pitchFamily="34" charset="0"/>
              </a:rPr>
              <a:t>: a través de ellos, el usuario puede extraer la información, como los escáneres, las impresoras, las consolas y los parlantes o altavoces.</a:t>
            </a:r>
            <a:endParaRPr lang="es-ES" sz="1200" dirty="0">
              <a:solidFill>
                <a:srgbClr val="404040"/>
              </a:solidFill>
              <a:latin typeface="Arial" panose="020B0604020202020204" pitchFamily="34" charset="0"/>
              <a:cs typeface="Arial" panose="020B0604020202020204" pitchFamily="34" charset="0"/>
            </a:endParaRPr>
          </a:p>
        </p:txBody>
      </p:sp>
      <p:sp>
        <p:nvSpPr>
          <p:cNvPr id="4" name="Rectángulo 3"/>
          <p:cNvSpPr/>
          <p:nvPr/>
        </p:nvSpPr>
        <p:spPr>
          <a:xfrm>
            <a:off x="1943100" y="4915395"/>
            <a:ext cx="8686800" cy="1200329"/>
          </a:xfrm>
          <a:prstGeom prst="rect">
            <a:avLst/>
          </a:prstGeom>
        </p:spPr>
        <p:txBody>
          <a:bodyPr wrap="square">
            <a:spAutoFit/>
          </a:bodyPr>
          <a:lstStyle/>
          <a:p>
            <a:pPr>
              <a:lnSpc>
                <a:spcPct val="200000"/>
              </a:lnSpc>
              <a:buFont typeface="Arial" panose="020B0604020202020204" pitchFamily="34" charset="0"/>
              <a:buChar char="•"/>
            </a:pPr>
            <a:r>
              <a:rPr lang="es-ES" sz="1200" b="1" dirty="0">
                <a:solidFill>
                  <a:srgbClr val="404040"/>
                </a:solidFill>
                <a:latin typeface="Arial" panose="020B0604020202020204" pitchFamily="34" charset="0"/>
                <a:cs typeface="Arial" panose="020B0604020202020204" pitchFamily="34" charset="0"/>
              </a:rPr>
              <a:t>Periféricos de entrada y salida o mixtos</a:t>
            </a:r>
            <a:r>
              <a:rPr lang="es-ES" sz="1200" dirty="0">
                <a:solidFill>
                  <a:srgbClr val="404040"/>
                </a:solidFill>
                <a:latin typeface="Arial" panose="020B0604020202020204" pitchFamily="34" charset="0"/>
                <a:cs typeface="Arial" panose="020B0604020202020204" pitchFamily="34" charset="0"/>
              </a:rPr>
              <a:t>: son capaces de introducir o extraer la información. Las pantallas táctiles entran en esta categoría, al igual que los lectores de DVD o </a:t>
            </a:r>
            <a:r>
              <a:rPr lang="es-ES" sz="1200" dirty="0" err="1">
                <a:solidFill>
                  <a:srgbClr val="404040"/>
                </a:solidFill>
                <a:latin typeface="Arial" panose="020B0604020202020204" pitchFamily="34" charset="0"/>
                <a:cs typeface="Arial" panose="020B0604020202020204" pitchFamily="34" charset="0"/>
              </a:rPr>
              <a:t>BlueRay</a:t>
            </a:r>
            <a:r>
              <a:rPr lang="es-ES" sz="1200" dirty="0">
                <a:solidFill>
                  <a:srgbClr val="404040"/>
                </a:solidFill>
                <a:latin typeface="Arial" panose="020B0604020202020204" pitchFamily="34" charset="0"/>
                <a:cs typeface="Arial" panose="020B0604020202020204" pitchFamily="34" charset="0"/>
              </a:rPr>
              <a:t> y las memorias flash. Estas últimas son esencialmente memorias secundarias, pero se usan como periféricos mixtos.</a:t>
            </a:r>
            <a:endParaRPr lang="es-ES" sz="12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0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35370" y="1212981"/>
            <a:ext cx="9847384" cy="3139321"/>
          </a:xfrm>
          <a:prstGeom prst="rect">
            <a:avLst/>
          </a:prstGeom>
        </p:spPr>
        <p:txBody>
          <a:bodyPr wrap="square">
            <a:spAutoFit/>
          </a:bodyPr>
          <a:lstStyle/>
          <a:p>
            <a:pPr>
              <a:lnSpc>
                <a:spcPct val="200000"/>
              </a:lnSpc>
            </a:pPr>
            <a:r>
              <a:rPr lang="es-ES" sz="1200" dirty="0" smtClean="0">
                <a:latin typeface="Arial" panose="020B0604020202020204" pitchFamily="34" charset="0"/>
                <a:cs typeface="Arial" panose="020B0604020202020204" pitchFamily="34" charset="0"/>
              </a:rPr>
              <a:t>El </a:t>
            </a:r>
            <a:r>
              <a:rPr lang="es-ES" sz="1200" dirty="0">
                <a:latin typeface="Arial" panose="020B0604020202020204" pitchFamily="34" charset="0"/>
                <a:cs typeface="Arial" panose="020B0604020202020204" pitchFamily="34" charset="0"/>
              </a:rPr>
              <a:t>término </a:t>
            </a:r>
            <a:r>
              <a:rPr lang="es-ES" sz="1200" i="1" dirty="0">
                <a:latin typeface="Arial" panose="020B0604020202020204" pitchFamily="34" charset="0"/>
                <a:cs typeface="Arial" panose="020B0604020202020204" pitchFamily="34" charset="0"/>
              </a:rPr>
              <a:t>software</a:t>
            </a:r>
            <a:r>
              <a:rPr lang="es-ES" sz="1200" dirty="0">
                <a:latin typeface="Arial" panose="020B0604020202020204" pitchFamily="34" charset="0"/>
                <a:cs typeface="Arial" panose="020B0604020202020204" pitchFamily="34" charset="0"/>
              </a:rPr>
              <a:t> es un vocablo inglés que fue tomado por otros idiomas y designa a todo componente intangible (y no físico) que forma parte de dispositivos como computadoras, teléfonos móviles o tabletas y que permite su funcionamiento.</a:t>
            </a:r>
          </a:p>
          <a:p>
            <a:pPr>
              <a:lnSpc>
                <a:spcPct val="200000"/>
              </a:lnSpc>
            </a:pPr>
            <a:r>
              <a:rPr lang="es-ES" sz="1200" dirty="0">
                <a:latin typeface="Arial" panose="020B0604020202020204" pitchFamily="34" charset="0"/>
                <a:cs typeface="Arial" panose="020B0604020202020204" pitchFamily="34" charset="0"/>
              </a:rPr>
              <a:t>El software está compuesto por un conjunto de aplicaciones y programas diseñados para cumplir diversas funciones dentro de un sistema. Además, está formado por la información del usuario y los datos procesados.</a:t>
            </a:r>
          </a:p>
          <a:p>
            <a:pPr>
              <a:lnSpc>
                <a:spcPct val="200000"/>
              </a:lnSpc>
            </a:pPr>
            <a:r>
              <a:rPr lang="es-ES" sz="1200" dirty="0">
                <a:latin typeface="Arial" panose="020B0604020202020204" pitchFamily="34" charset="0"/>
                <a:cs typeface="Arial" panose="020B0604020202020204" pitchFamily="34" charset="0"/>
              </a:rPr>
              <a:t>Los programas que forman parte del software le indican al hardware (parte física de un dispositivo), por medio de instrucciones, los pasos a seguir.</a:t>
            </a:r>
          </a:p>
          <a:p>
            <a:r>
              <a:rPr lang="es-ES" dirty="0">
                <a:solidFill>
                  <a:srgbClr val="000000"/>
                </a:solidFill>
                <a:latin typeface="Montserrat"/>
              </a:rPr>
              <a:t/>
            </a:r>
            <a:br>
              <a:rPr lang="es-ES" dirty="0">
                <a:solidFill>
                  <a:srgbClr val="000000"/>
                </a:solidFill>
                <a:latin typeface="Montserrat"/>
              </a:rPr>
            </a:br>
            <a:r>
              <a:rPr lang="es-ES" dirty="0">
                <a:solidFill>
                  <a:srgbClr val="000000"/>
                </a:solidFill>
                <a:latin typeface="Montserrat"/>
              </a:rPr>
              <a:t/>
            </a:r>
            <a:br>
              <a:rPr lang="es-ES" dirty="0">
                <a:solidFill>
                  <a:srgbClr val="000000"/>
                </a:solidFill>
                <a:latin typeface="Montserrat"/>
              </a:rPr>
            </a:br>
            <a:endParaRPr lang="es-MX" dirty="0"/>
          </a:p>
        </p:txBody>
      </p:sp>
      <p:sp>
        <p:nvSpPr>
          <p:cNvPr id="3" name="Rectángulo 2"/>
          <p:cNvSpPr/>
          <p:nvPr/>
        </p:nvSpPr>
        <p:spPr>
          <a:xfrm>
            <a:off x="4560815" y="571472"/>
            <a:ext cx="3123661" cy="338554"/>
          </a:xfrm>
          <a:prstGeom prst="rect">
            <a:avLst/>
          </a:prstGeom>
        </p:spPr>
        <p:txBody>
          <a:bodyPr wrap="square">
            <a:spAutoFit/>
          </a:bodyPr>
          <a:lstStyle/>
          <a:p>
            <a:r>
              <a:rPr lang="es-ES" sz="1600" dirty="0">
                <a:solidFill>
                  <a:srgbClr val="000000"/>
                </a:solidFill>
                <a:latin typeface="Arial" panose="020B0604020202020204" pitchFamily="34" charset="0"/>
                <a:cs typeface="Arial" panose="020B0604020202020204" pitchFamily="34" charset="0"/>
              </a:rPr>
              <a:t>¿Qué es un software?</a:t>
            </a:r>
            <a:endParaRPr lang="es-ES" sz="1600" dirty="0">
              <a:solidFill>
                <a:srgbClr val="000000"/>
              </a:solidFill>
              <a:latin typeface="Arial" panose="020B0604020202020204" pitchFamily="34" charset="0"/>
              <a:cs typeface="Arial" panose="020B0604020202020204" pitchFamily="34" charset="0"/>
            </a:endParaRPr>
          </a:p>
        </p:txBody>
      </p:sp>
      <p:pic>
        <p:nvPicPr>
          <p:cNvPr id="3074" name="Picture 2" descr="Software - Qué es, tipos, ejemplos y qué es el hard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14" y="3406530"/>
            <a:ext cx="3783085" cy="189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80391" y="1083275"/>
            <a:ext cx="9926515" cy="3570208"/>
          </a:xfrm>
          <a:prstGeom prst="rect">
            <a:avLst/>
          </a:prstGeom>
        </p:spPr>
        <p:txBody>
          <a:bodyPr wrap="square">
            <a:spAutoFit/>
          </a:bodyPr>
          <a:lstStyle/>
          <a:p>
            <a:pPr>
              <a:lnSpc>
                <a:spcPct val="200000"/>
              </a:lnSpc>
            </a:pPr>
            <a:r>
              <a:rPr lang="es-ES" sz="1400" dirty="0">
                <a:latin typeface="Arial" panose="020B0604020202020204" pitchFamily="34" charset="0"/>
                <a:cs typeface="Arial" panose="020B0604020202020204" pitchFamily="34" charset="0"/>
              </a:rPr>
              <a:t>Los software se clasifican según su función en:</a:t>
            </a:r>
          </a:p>
          <a:p>
            <a:pPr>
              <a:lnSpc>
                <a:spcPct val="200000"/>
              </a:lnSpc>
              <a:buFont typeface="Arial" panose="020B0604020202020204" pitchFamily="34" charset="0"/>
              <a:buChar char="•"/>
            </a:pPr>
            <a:r>
              <a:rPr lang="es-ES" sz="1200" b="1" dirty="0">
                <a:latin typeface="Arial" panose="020B0604020202020204" pitchFamily="34" charset="0"/>
                <a:cs typeface="Arial" panose="020B0604020202020204" pitchFamily="34" charset="0"/>
              </a:rPr>
              <a:t>Softwares de sistema</a:t>
            </a:r>
            <a:r>
              <a:rPr lang="es-ES" sz="1200" dirty="0">
                <a:latin typeface="Arial" panose="020B0604020202020204" pitchFamily="34" charset="0"/>
                <a:cs typeface="Arial" panose="020B0604020202020204" pitchFamily="34" charset="0"/>
              </a:rPr>
              <a:t>. Programas que dan al usuario la capacidad de relacionarse con el sistema, para ejercer control sobre el hardware. El software de sistema también se ofrece como soporte para otros programas. Por ejemplo: sistemas operativos o servidores.</a:t>
            </a:r>
          </a:p>
          <a:p>
            <a:pPr>
              <a:lnSpc>
                <a:spcPct val="200000"/>
              </a:lnSpc>
              <a:buFont typeface="Arial" panose="020B0604020202020204" pitchFamily="34" charset="0"/>
              <a:buChar char="•"/>
            </a:pPr>
            <a:r>
              <a:rPr lang="es-ES" sz="1200" b="1" dirty="0">
                <a:latin typeface="Arial" panose="020B0604020202020204" pitchFamily="34" charset="0"/>
                <a:cs typeface="Arial" panose="020B0604020202020204" pitchFamily="34" charset="0"/>
              </a:rPr>
              <a:t>Softwares de programación</a:t>
            </a:r>
            <a:r>
              <a:rPr lang="es-ES" sz="1200" dirty="0">
                <a:latin typeface="Arial" panose="020B0604020202020204" pitchFamily="34" charset="0"/>
                <a:cs typeface="Arial" panose="020B0604020202020204" pitchFamily="34" charset="0"/>
              </a:rPr>
              <a:t>. Programas diseñados como herramientas que le permiten a un programador desarrollar programas informáticos. Se valen de técnicas y un lenguaje de programación específico. Por ejemplo: compiladores o editores multimedia.</a:t>
            </a:r>
          </a:p>
          <a:p>
            <a:pPr>
              <a:lnSpc>
                <a:spcPct val="200000"/>
              </a:lnSpc>
              <a:buFont typeface="Arial" panose="020B0604020202020204" pitchFamily="34" charset="0"/>
              <a:buChar char="•"/>
            </a:pPr>
            <a:r>
              <a:rPr lang="es-ES" sz="1200" b="1" dirty="0">
                <a:latin typeface="Arial" panose="020B0604020202020204" pitchFamily="34" charset="0"/>
                <a:cs typeface="Arial" panose="020B0604020202020204" pitchFamily="34" charset="0"/>
              </a:rPr>
              <a:t>Softwares de aplicación</a:t>
            </a:r>
            <a:r>
              <a:rPr lang="es-ES" sz="1200" dirty="0">
                <a:latin typeface="Arial" panose="020B0604020202020204" pitchFamily="34" charset="0"/>
                <a:cs typeface="Arial" panose="020B0604020202020204" pitchFamily="34" charset="0"/>
              </a:rPr>
              <a:t>. Programas diseñados para realizar una o más tareas específicas a la vez, pueden ser automáticos o asistidos. Por ejemplo: videojuegos o reproductores multimedia.</a:t>
            </a:r>
          </a:p>
          <a:p>
            <a:r>
              <a:rPr lang="es-ES" dirty="0">
                <a:solidFill>
                  <a:srgbClr val="000000"/>
                </a:solidFill>
                <a:latin typeface="Montserrat"/>
              </a:rPr>
              <a:t/>
            </a:r>
            <a:br>
              <a:rPr lang="es-ES" dirty="0">
                <a:solidFill>
                  <a:srgbClr val="000000"/>
                </a:solidFill>
                <a:latin typeface="Montserrat"/>
              </a:rPr>
            </a:br>
            <a:r>
              <a:rPr lang="es-ES" dirty="0">
                <a:solidFill>
                  <a:srgbClr val="000000"/>
                </a:solidFill>
                <a:latin typeface="Montserrat"/>
              </a:rPr>
              <a:t/>
            </a:r>
            <a:br>
              <a:rPr lang="es-ES" dirty="0">
                <a:solidFill>
                  <a:srgbClr val="000000"/>
                </a:solidFill>
                <a:latin typeface="Montserrat"/>
              </a:rPr>
            </a:br>
            <a:endParaRPr lang="es-MX" dirty="0"/>
          </a:p>
        </p:txBody>
      </p:sp>
      <p:sp>
        <p:nvSpPr>
          <p:cNvPr id="3" name="Rectángulo 2"/>
          <p:cNvSpPr/>
          <p:nvPr/>
        </p:nvSpPr>
        <p:spPr>
          <a:xfrm>
            <a:off x="3399319" y="518719"/>
            <a:ext cx="4472699" cy="338554"/>
          </a:xfrm>
          <a:prstGeom prst="rect">
            <a:avLst/>
          </a:prstGeom>
        </p:spPr>
        <p:txBody>
          <a:bodyPr wrap="none">
            <a:spAutoFit/>
          </a:bodyPr>
          <a:lstStyle/>
          <a:p>
            <a:r>
              <a:rPr lang="es-ES" sz="1600" dirty="0">
                <a:solidFill>
                  <a:srgbClr val="000000"/>
                </a:solidFill>
                <a:latin typeface="Arial" panose="020B0604020202020204" pitchFamily="34" charset="0"/>
                <a:cs typeface="Arial" panose="020B0604020202020204" pitchFamily="34" charset="0"/>
              </a:rPr>
              <a:t>Los software se clasifican según su función en:</a:t>
            </a:r>
            <a:endParaRPr lang="es-ES" sz="1600" dirty="0">
              <a:solidFill>
                <a:srgbClr val="000000"/>
              </a:solidFill>
              <a:latin typeface="Arial" panose="020B0604020202020204" pitchFamily="34" charset="0"/>
              <a:cs typeface="Arial" panose="020B0604020202020204" pitchFamily="34" charset="0"/>
            </a:endParaRPr>
          </a:p>
        </p:txBody>
      </p:sp>
      <p:pic>
        <p:nvPicPr>
          <p:cNvPr id="4098" name="Picture 2" descr="Software: Qué Es, Tipos y Ejemplos | Rede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667" y="3982915"/>
            <a:ext cx="3464001" cy="207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TotalTime>
  <Words>404</Words>
  <Application>Microsoft Office PowerPoint</Application>
  <PresentationFormat>Panorámica</PresentationFormat>
  <Paragraphs>45</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Century Gothic</vt:lpstr>
      <vt:lpstr>Montserrat</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MAJO</dc:creator>
  <cp:lastModifiedBy>MAJO</cp:lastModifiedBy>
  <cp:revision>4</cp:revision>
  <dcterms:created xsi:type="dcterms:W3CDTF">2024-09-06T02:08:29Z</dcterms:created>
  <dcterms:modified xsi:type="dcterms:W3CDTF">2024-09-06T02:33:16Z</dcterms:modified>
</cp:coreProperties>
</file>