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7B3B8-E0E4-4947-A1C2-5C3807DB6BA9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EA604-76D7-4F55-955D-9C7F3338C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FEA604-76D7-4F55-955D-9C7F3338C0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4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F2E2E-ABB3-A4DA-5A6E-3AD81363E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B59AF-D2D6-FED6-42EE-8B0FDDF70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732FD-A039-9E42-251D-F858CACE3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3A93-C83B-45AD-9648-9B83FB1F3D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82E96-4B6F-9754-1857-C071E9B4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CC915-2D02-BA4E-C043-5A76128E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B2C8-0888-4DFB-A8AC-D715FBE6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4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9CB1-C266-28A9-E67B-851420773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C9313-75E0-574B-817E-BCC405758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C19A8-9837-7518-4066-26BD55CA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3A93-C83B-45AD-9648-9B83FB1F3D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5AFEA-0C92-07CB-DBFD-70C14936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6584F-C2CD-1F0E-B426-B35A213E8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B2C8-0888-4DFB-A8AC-D715FBE6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1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A069AC-2188-3585-AFF0-1749EB35C6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020FF-EC82-FFEF-9137-8631B3D66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423A1-B076-3329-6C19-96B0AE649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3A93-C83B-45AD-9648-9B83FB1F3D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F03E3-B2FD-6BE4-2287-62555D69A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D773E-63FD-B2C6-3A07-BF4730DB6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B2C8-0888-4DFB-A8AC-D715FBE6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77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226D-979C-7475-B452-B4C28F256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7BF41-5FC0-FB82-02E8-FD919139F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D2554-0918-70C2-6777-918E7123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3A93-C83B-45AD-9648-9B83FB1F3D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ADD7-8E8E-EC8B-6BC7-CDF01E9CC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328AE-9CB4-2DF2-532F-1BE332F1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B2C8-0888-4DFB-A8AC-D715FBE6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9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76646-292D-5334-0977-ADE8580A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B1E20-BAE1-ADAB-76AB-AFF431A72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5A082-EE14-25C0-1271-C9D32188E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3A93-C83B-45AD-9648-9B83FB1F3D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CD58E-F52A-F5A4-A289-8D136258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45E33-0677-5AF8-5961-C96D9E82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B2C8-0888-4DFB-A8AC-D715FBE6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8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39E52-33A4-8607-D61A-9A15F8401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9459F-14AD-3A91-68C1-AF0E0D2CE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8CC16-33E1-D11E-8300-60C0B5C51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FDB8A-3227-D565-2D05-2081AF21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3A93-C83B-45AD-9648-9B83FB1F3D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D94B0-01DA-B517-4E16-1837592A4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7F9E4-1312-F5CA-8F65-403361B4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B2C8-0888-4DFB-A8AC-D715FBE6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3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4A705-2B95-BA54-2AA4-AADA08C48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8CC8C-5C52-F4B8-F06B-52FF67C05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301C5-B9DB-6612-575D-D980FA9F0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159B7E-6D52-E43F-3792-140563F40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F9C953-BBA6-31DA-3B64-2D8AF16AC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FA085B-3F81-E16D-FB76-CB0E0A44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3A93-C83B-45AD-9648-9B83FB1F3D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C0E29E-7319-5FB1-A255-797056AE0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C4AEC9-8FDC-618B-4246-9F57C0217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B2C8-0888-4DFB-A8AC-D715FBE6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6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F294D-0667-A173-02E0-BBE69458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CFD8E-EF79-878F-EE87-5541E5C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3A93-C83B-45AD-9648-9B83FB1F3D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F5C826-5548-5243-2676-A4DF002AB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3A5EE-B873-2FE0-6E6B-AFF677EE6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B2C8-0888-4DFB-A8AC-D715FBE6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1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277BFA-5DE2-5DD3-6A29-AEF89E2FD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3A93-C83B-45AD-9648-9B83FB1F3D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78E3B-CBEE-8E29-93F9-F60CFA5B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C3836B-6B13-D9B2-DF91-2F6D3AEC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B2C8-0888-4DFB-A8AC-D715FBE6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19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37E1D-5054-78A3-7D5F-3A0CB841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1A752-F34A-87CB-D37A-A691E3FCB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04CA2-6A54-9074-6AB2-CA2A8B87C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F0DBED-48C8-ADA7-8D6A-501DB1366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3A93-C83B-45AD-9648-9B83FB1F3D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51002-9C9B-6BF7-1BA3-0752F9AF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63D50-1B11-75D7-1023-AFD8AD59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B2C8-0888-4DFB-A8AC-D715FBE6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1E06E-D14B-E72C-247C-1C78B9365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FDC1-498D-1414-E3FB-4707A466A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E85E3-0207-DDCF-D8C0-ED5E32871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B952A-4BC1-BB9B-6AAF-04FE2E72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3A93-C83B-45AD-9648-9B83FB1F3D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7C928-307C-5282-5248-ACC09E6D0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230A8-19C2-CFAF-A2C6-EC81CB8C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B2C8-0888-4DFB-A8AC-D715FBE6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9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71831A-70A5-B2B3-0DF5-8840B723F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27A34-47EB-3C09-5D1E-5E98A2AAC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924C9-D92D-6752-A724-8F82C9826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2A3A93-C83B-45AD-9648-9B83FB1F3D06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6B491-6F52-327D-36F3-4E48F3E73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26388-B910-88EE-66AA-3AEE886A1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E7B2C8-0888-4DFB-A8AC-D715FBE6F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9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é es el hardware libre? tipos, ejemplos, ventajas y desventajas - LISA  News">
            <a:extLst>
              <a:ext uri="{FF2B5EF4-FFF2-40B4-BE49-F238E27FC236}">
                <a16:creationId xmlns:a16="http://schemas.microsoft.com/office/drawing/2014/main" id="{37B91F22-0938-A997-25A4-660C296353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6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CFFEDC-F0ED-43E2-6208-BAF839956688}"/>
              </a:ext>
            </a:extLst>
          </p:cNvPr>
          <p:cNvSpPr txBox="1"/>
          <p:nvPr/>
        </p:nvSpPr>
        <p:spPr>
          <a:xfrm>
            <a:off x="-683394" y="0"/>
            <a:ext cx="7969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chemeClr val="bg1">
                    <a:lumMod val="95000"/>
                  </a:schemeClr>
                </a:solidFill>
                <a:latin typeface="Arial Rounded MT Bold" panose="020F0704030504030204" pitchFamily="34" charset="0"/>
              </a:rPr>
              <a:t>	SOFTWARE						 Y 					HARDWARE</a:t>
            </a:r>
            <a:endParaRPr lang="en-US" sz="6000" b="1" dirty="0">
              <a:solidFill>
                <a:schemeClr val="bg1">
                  <a:lumMod val="9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B38B2-62D6-0B2B-3CB8-758D1FC40C8B}"/>
              </a:ext>
            </a:extLst>
          </p:cNvPr>
          <p:cNvSpPr txBox="1"/>
          <p:nvPr/>
        </p:nvSpPr>
        <p:spPr>
          <a:xfrm>
            <a:off x="3534670" y="6371924"/>
            <a:ext cx="5368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solidFill>
                  <a:schemeClr val="bg1">
                    <a:lumMod val="95000"/>
                  </a:schemeClr>
                </a:solidFill>
                <a:latin typeface="Amasis MT Pro Medium" panose="02040604050005020304" pitchFamily="18" charset="0"/>
                <a:cs typeface="Angsana New" panose="020B0502040204020203" pitchFamily="18" charset="-34"/>
              </a:rPr>
              <a:t>ALESSANDRA SIMONE SANCHEZ ALEMAN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Amasis MT Pro Medium" panose="02040604050005020304" pitchFamily="18" charset="0"/>
              <a:cs typeface="Angsana New" panose="020B0502040204020203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785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Más de 1 000 imágenes gratis de Informática y Tecnología - Pixabay">
            <a:extLst>
              <a:ext uri="{FF2B5EF4-FFF2-40B4-BE49-F238E27FC236}">
                <a16:creationId xmlns:a16="http://schemas.microsoft.com/office/drawing/2014/main" id="{51FDBD4D-21B3-731C-6A43-BE82FF104A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90" y="0"/>
            <a:ext cx="122125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85B885-FC0A-8115-2F39-9E20C3DA2ADB}"/>
              </a:ext>
            </a:extLst>
          </p:cNvPr>
          <p:cNvSpPr txBox="1"/>
          <p:nvPr/>
        </p:nvSpPr>
        <p:spPr>
          <a:xfrm>
            <a:off x="0" y="0"/>
            <a:ext cx="43878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dirty="0">
                <a:solidFill>
                  <a:schemeClr val="bg1">
                    <a:lumMod val="95000"/>
                  </a:schemeClr>
                </a:solidFill>
                <a:latin typeface="Amasis MT Pro Medium" panose="02040604050005020304" pitchFamily="18" charset="0"/>
              </a:rPr>
              <a:t>SOFTWARE</a:t>
            </a:r>
            <a:endParaRPr lang="en-US" sz="6000" dirty="0">
              <a:solidFill>
                <a:schemeClr val="bg1">
                  <a:lumMod val="95000"/>
                </a:schemeClr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E331F0-85D8-1FD9-6B1C-38EADDD3F39E}"/>
              </a:ext>
            </a:extLst>
          </p:cNvPr>
          <p:cNvSpPr txBox="1"/>
          <p:nvPr/>
        </p:nvSpPr>
        <p:spPr>
          <a:xfrm>
            <a:off x="158817" y="1015663"/>
            <a:ext cx="66269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403633"/>
                </a:solidFill>
                <a:highlight>
                  <a:srgbClr val="C0C0C0"/>
                </a:highlight>
                <a:latin typeface="Franklin Gothic Demi" panose="020B0703020102020204" pitchFamily="34" charset="0"/>
              </a:rPr>
              <a:t>E</a:t>
            </a:r>
            <a:r>
              <a:rPr lang="es-ES" sz="2000" b="1" i="0" dirty="0">
                <a:solidFill>
                  <a:srgbClr val="403633"/>
                </a:solidFill>
                <a:effectLst/>
                <a:highlight>
                  <a:srgbClr val="C0C0C0"/>
                </a:highlight>
                <a:latin typeface="Franklin Gothic Demi" panose="020B0703020102020204" pitchFamily="34" charset="0"/>
              </a:rPr>
              <a:t>s la agrupación de programas y códigos de lenguaje necesarios para dar órdenes y ejecutar distintas funciones. A diferencia del hardware, estos no se pueden tocar ya que no son elementos físicos sino lógicos.</a:t>
            </a:r>
            <a:endParaRPr lang="en-US" sz="2000" b="1" dirty="0">
              <a:highlight>
                <a:srgbClr val="C0C0C0"/>
              </a:highlight>
              <a:latin typeface="Franklin Gothic Demi" panose="020B07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14FD8-E5C5-AAF6-7AF3-72A413B54CF8}"/>
              </a:ext>
            </a:extLst>
          </p:cNvPr>
          <p:cNvSpPr txBox="1"/>
          <p:nvPr/>
        </p:nvSpPr>
        <p:spPr>
          <a:xfrm>
            <a:off x="5906704" y="4330104"/>
            <a:ext cx="62852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i="1" dirty="0">
                <a:solidFill>
                  <a:srgbClr val="403633"/>
                </a:solidFill>
                <a:effectLst/>
                <a:highlight>
                  <a:srgbClr val="C0C0C0"/>
                </a:highlight>
                <a:latin typeface="GillSans"/>
              </a:rPr>
              <a:t>¿</a:t>
            </a:r>
            <a:r>
              <a:rPr lang="es-ES" sz="2000" b="1" i="1" dirty="0">
                <a:solidFill>
                  <a:srgbClr val="403633"/>
                </a:solidFill>
                <a:effectLst/>
                <a:highlight>
                  <a:srgbClr val="C0C0C0"/>
                </a:highlight>
                <a:latin typeface="Franklin Gothic Demi" panose="020B0703020102020204" pitchFamily="34" charset="0"/>
              </a:rPr>
              <a:t>Cómo está estructurado el software de un dispositivo? </a:t>
            </a:r>
            <a:r>
              <a:rPr lang="es-ES" sz="2000" b="0" i="0" dirty="0">
                <a:solidFill>
                  <a:srgbClr val="403633"/>
                </a:solidFill>
                <a:effectLst/>
                <a:highlight>
                  <a:srgbClr val="C0C0C0"/>
                </a:highlight>
                <a:latin typeface="Franklin Gothic Demi" panose="020B0703020102020204" pitchFamily="34" charset="0"/>
              </a:rPr>
              <a:t>Principalmente, se compone del sistema operativo, programas, aplicaciones y códigos que, al ser ejecutados, nos permiten llevar a cabo distintas tareas. A su vez, se encargan de formular los pasos e instrucciones que debe seguir el hardware para que todo funcione según lo previsto.</a:t>
            </a:r>
            <a:endParaRPr lang="en-US" sz="2000" dirty="0">
              <a:highlight>
                <a:srgbClr val="C0C0C0"/>
              </a:highlight>
              <a:latin typeface="Franklin Gothic Demi" panose="020B0703020102020204" pitchFamily="34" charset="0"/>
            </a:endParaRPr>
          </a:p>
        </p:txBody>
      </p:sp>
      <p:pic>
        <p:nvPicPr>
          <p:cNvPr id="10" name="Picture 10" descr="Ejemplos de Software - 20 ejemplos de software">
            <a:extLst>
              <a:ext uri="{FF2B5EF4-FFF2-40B4-BE49-F238E27FC236}">
                <a16:creationId xmlns:a16="http://schemas.microsoft.com/office/drawing/2014/main" id="{3D53700B-3255-E5ED-8C3F-5FF77113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5" y="3928856"/>
            <a:ext cx="3972025" cy="2648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2EB526-300F-CA8D-E28C-C8367393B0CB}"/>
              </a:ext>
            </a:extLst>
          </p:cNvPr>
          <p:cNvSpPr txBox="1"/>
          <p:nvPr/>
        </p:nvSpPr>
        <p:spPr>
          <a:xfrm>
            <a:off x="1694046" y="3429000"/>
            <a:ext cx="1917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>
                <a:highlight>
                  <a:srgbClr val="C0C0C0"/>
                </a:highlight>
                <a:latin typeface="Franklin Gothic Demi" panose="020B0703020102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EJEMPLOS</a:t>
            </a:r>
            <a:endParaRPr lang="en-US" sz="2800" dirty="0">
              <a:highlight>
                <a:srgbClr val="C0C0C0"/>
              </a:highlight>
              <a:latin typeface="Franklin Gothic Demi" panose="020B0703020102020204" pitchFamily="34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75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Te apasiona la tecnología? La carrera de informática es la tuya">
            <a:extLst>
              <a:ext uri="{FF2B5EF4-FFF2-40B4-BE49-F238E27FC236}">
                <a16:creationId xmlns:a16="http://schemas.microsoft.com/office/drawing/2014/main" id="{2F7A94E3-E34F-20FF-14AC-7ED0170860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" r="1550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60195A-B5F9-27C0-C594-965495C3F589}"/>
              </a:ext>
            </a:extLst>
          </p:cNvPr>
          <p:cNvSpPr txBox="1"/>
          <p:nvPr/>
        </p:nvSpPr>
        <p:spPr>
          <a:xfrm>
            <a:off x="114610" y="1690880"/>
            <a:ext cx="461290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sz="2800" dirty="0">
                <a:effectLst/>
                <a:highlight>
                  <a:srgbClr val="C0C0C0"/>
                </a:highlight>
                <a:latin typeface="Franklin Gothic Demi" panose="020B0703020102020204" pitchFamily="34" charset="0"/>
              </a:rPr>
              <a:t>Software de aplicación.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800" dirty="0">
                <a:effectLst/>
                <a:highlight>
                  <a:srgbClr val="C0C0C0"/>
                </a:highlight>
                <a:latin typeface="Franklin Gothic Demi" panose="020B0703020102020204" pitchFamily="34" charset="0"/>
              </a:rPr>
              <a:t>Software de gestión.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800" dirty="0">
                <a:effectLst/>
                <a:highlight>
                  <a:srgbClr val="C0C0C0"/>
                </a:highlight>
                <a:latin typeface="Franklin Gothic Demi" panose="020B0703020102020204" pitchFamily="34" charset="0"/>
              </a:rPr>
              <a:t>Software de programación.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800" dirty="0">
                <a:effectLst/>
                <a:highlight>
                  <a:srgbClr val="C0C0C0"/>
                </a:highlight>
                <a:latin typeface="Franklin Gothic Demi" panose="020B0703020102020204" pitchFamily="34" charset="0"/>
              </a:rPr>
              <a:t>Software de sistema</a:t>
            </a:r>
          </a:p>
        </p:txBody>
      </p:sp>
      <p:pic>
        <p:nvPicPr>
          <p:cNvPr id="3076" name="Picture 4" descr="SOFTWARE AND HARDWARE explained: types and examples👨‍💻 - YouTube">
            <a:extLst>
              <a:ext uri="{FF2B5EF4-FFF2-40B4-BE49-F238E27FC236}">
                <a16:creationId xmlns:a16="http://schemas.microsoft.com/office/drawing/2014/main" id="{1919E72A-4964-5653-7F77-B7045717A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605" y="2322195"/>
            <a:ext cx="65341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09AA45-95E2-96C1-7650-B26ACDC9E114}"/>
              </a:ext>
            </a:extLst>
          </p:cNvPr>
          <p:cNvSpPr txBox="1"/>
          <p:nvPr/>
        </p:nvSpPr>
        <p:spPr>
          <a:xfrm>
            <a:off x="469232" y="232513"/>
            <a:ext cx="93581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4800" i="1" dirty="0">
                <a:effectLst/>
                <a:highlight>
                  <a:srgbClr val="C0C0C0"/>
                </a:highlight>
                <a:latin typeface="Franklin Gothic Demi" panose="020B0703020102020204" pitchFamily="34" charset="0"/>
              </a:rPr>
              <a:t>¿Qué tipos de software existen?</a:t>
            </a:r>
          </a:p>
        </p:txBody>
      </p:sp>
    </p:spTree>
    <p:extLst>
      <p:ext uri="{BB962C8B-B14F-4D97-AF65-F5344CB8AC3E}">
        <p14:creationId xmlns:p14="http://schemas.microsoft.com/office/powerpoint/2010/main" val="825785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 descr="Computación cuántica: el salto a la nueva era de la informática - Cyber War  Mag">
            <a:extLst>
              <a:ext uri="{FF2B5EF4-FFF2-40B4-BE49-F238E27FC236}">
                <a16:creationId xmlns:a16="http://schemas.microsoft.com/office/drawing/2014/main" id="{3B4B5FBD-243F-2593-141A-41F738D675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7422E3-894E-2500-8652-84D754A4B45C}"/>
              </a:ext>
            </a:extLst>
          </p:cNvPr>
          <p:cNvSpPr txBox="1"/>
          <p:nvPr/>
        </p:nvSpPr>
        <p:spPr>
          <a:xfrm>
            <a:off x="115503" y="154004"/>
            <a:ext cx="54393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b="1" dirty="0">
                <a:solidFill>
                  <a:schemeClr val="bg1"/>
                </a:solidFill>
                <a:latin typeface="Amasis MT Pro Medium" panose="02040604050005020304" pitchFamily="18" charset="0"/>
                <a:cs typeface="Angsana New" panose="02020603050405020304" pitchFamily="18" charset="-34"/>
              </a:rPr>
              <a:t>HARDWARE</a:t>
            </a:r>
            <a:endParaRPr lang="en-US" sz="7200" b="1" dirty="0">
              <a:solidFill>
                <a:schemeClr val="bg1"/>
              </a:solidFill>
              <a:latin typeface="Amasis MT Pro Medium" panose="020406040500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7F52D-4CEE-0B7B-E62E-054C9F6FF078}"/>
              </a:ext>
            </a:extLst>
          </p:cNvPr>
          <p:cNvSpPr txBox="1"/>
          <p:nvPr/>
        </p:nvSpPr>
        <p:spPr>
          <a:xfrm>
            <a:off x="63082" y="1507055"/>
            <a:ext cx="594548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i="0" dirty="0">
                <a:effectLst/>
                <a:highlight>
                  <a:srgbClr val="C0C0C0"/>
                </a:highlight>
                <a:latin typeface="Franklin Gothic Demi" panose="020B0703020102020204" pitchFamily="34" charset="0"/>
              </a:rPr>
              <a:t>El hardware es la parte física de un dispositivo como puede ser un ordenador, un teléfono móvil o una Tablet. Esto incluye todos los componentes y accesorios: el ratón, la placa base, las memorias RAM y ROM, la pantalla, etcétera. Asimismo, la impresora y los altavoces también pueden considerarse hardware.</a:t>
            </a:r>
            <a:endParaRPr lang="en-US" sz="2000" dirty="0">
              <a:highlight>
                <a:srgbClr val="C0C0C0"/>
              </a:highlight>
              <a:latin typeface="Franklin Gothic Demi" panose="020B0703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B3A7B-84F5-ECB8-3B4E-E7CB0E44B891}"/>
              </a:ext>
            </a:extLst>
          </p:cNvPr>
          <p:cNvSpPr txBox="1"/>
          <p:nvPr/>
        </p:nvSpPr>
        <p:spPr>
          <a:xfrm>
            <a:off x="6570927" y="4639293"/>
            <a:ext cx="56195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i="0" dirty="0">
                <a:effectLst/>
                <a:highlight>
                  <a:srgbClr val="FFFFFF"/>
                </a:highlight>
                <a:latin typeface="Franklin Gothic Demi" panose="020B0703020102020204" pitchFamily="34" charset="0"/>
              </a:rPr>
              <a:t>Es decir, son todos los elementos que permiten el correcto funcionamiento del dispositivo y que se pueden tocar. Gracias a este conjunto de periféricos y componentes electrónicos podemos procesar información, alimentar al sistema y contar con imágenes y sonidos.</a:t>
            </a:r>
            <a:endParaRPr lang="en-US" sz="2000" dirty="0">
              <a:latin typeface="Franklin Gothic Demi" panose="020B0703020102020204" pitchFamily="34" charset="0"/>
            </a:endParaRPr>
          </a:p>
        </p:txBody>
      </p:sp>
      <p:pic>
        <p:nvPicPr>
          <p:cNvPr id="4100" name="Picture 4" descr="Ayuda 1. ¿ qué es el hardware? 3 ejemplos. 2.¿cuántos tipos de hardware hay  y cuáles son? 4.¿Qué es un - Brainly.lat">
            <a:extLst>
              <a:ext uri="{FF2B5EF4-FFF2-40B4-BE49-F238E27FC236}">
                <a16:creationId xmlns:a16="http://schemas.microsoft.com/office/drawing/2014/main" id="{66C9701B-77E5-A66A-B80F-835020C48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813" y="993638"/>
            <a:ext cx="4738036" cy="265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0CC188-BF13-76A6-471B-3F0FF9EC8341}"/>
              </a:ext>
            </a:extLst>
          </p:cNvPr>
          <p:cNvSpPr txBox="1"/>
          <p:nvPr/>
        </p:nvSpPr>
        <p:spPr>
          <a:xfrm>
            <a:off x="8218572" y="224197"/>
            <a:ext cx="2026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EJEMPLOS</a:t>
            </a:r>
            <a:endParaRPr lang="en-US" sz="44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97907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A nova tecnologia de chip da IBM mostra o próximo grande passo na lei de  Moore - SingularityU Brazil">
            <a:extLst>
              <a:ext uri="{FF2B5EF4-FFF2-40B4-BE49-F238E27FC236}">
                <a16:creationId xmlns:a16="http://schemas.microsoft.com/office/drawing/2014/main" id="{5B26859B-D6CA-AEDE-358C-511865B2FE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146C89-0650-C223-FDF5-521F0E9CAE19}"/>
              </a:ext>
            </a:extLst>
          </p:cNvPr>
          <p:cNvSpPr txBox="1"/>
          <p:nvPr/>
        </p:nvSpPr>
        <p:spPr>
          <a:xfrm>
            <a:off x="498106" y="1026332"/>
            <a:ext cx="10724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sz="2400" i="0" dirty="0">
                <a:effectLst/>
                <a:highlight>
                  <a:srgbClr val="C0C0C0"/>
                </a:highlight>
                <a:latin typeface="Franklin Gothic Demi" panose="020B0703020102020204" pitchFamily="34" charset="0"/>
              </a:rPr>
              <a:t>Hardware de procesamiento.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400" i="0" dirty="0">
                <a:effectLst/>
                <a:highlight>
                  <a:srgbClr val="C0C0C0"/>
                </a:highlight>
                <a:latin typeface="Franklin Gothic Demi" panose="020B0703020102020204" pitchFamily="34" charset="0"/>
              </a:rPr>
              <a:t>Hardware de almacenamiento.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400" i="0" dirty="0">
                <a:effectLst/>
                <a:highlight>
                  <a:srgbClr val="C0C0C0"/>
                </a:highlight>
                <a:latin typeface="Franklin Gothic Demi" panose="020B0703020102020204" pitchFamily="34" charset="0"/>
              </a:rPr>
              <a:t>Hardware de entrada.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400" i="0" dirty="0">
                <a:effectLst/>
                <a:highlight>
                  <a:srgbClr val="C0C0C0"/>
                </a:highlight>
                <a:latin typeface="Franklin Gothic Demi" panose="020B0703020102020204" pitchFamily="34" charset="0"/>
              </a:rPr>
              <a:t>Hardware de salida. 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2400" i="0" dirty="0">
                <a:effectLst/>
                <a:highlight>
                  <a:srgbClr val="C0C0C0"/>
                </a:highlight>
                <a:latin typeface="Franklin Gothic Demi" panose="020B0703020102020204" pitchFamily="34" charset="0"/>
              </a:rPr>
              <a:t>Hardware de entrada y salida.</a:t>
            </a:r>
          </a:p>
        </p:txBody>
      </p:sp>
      <p:pic>
        <p:nvPicPr>
          <p:cNvPr id="5126" name="Picture 6" descr="Dispositivos de salida - Qué es, ejemplos, definición y concepto">
            <a:extLst>
              <a:ext uri="{FF2B5EF4-FFF2-40B4-BE49-F238E27FC236}">
                <a16:creationId xmlns:a16="http://schemas.microsoft.com/office/drawing/2014/main" id="{39C0D41A-0834-C884-CE13-10A3828F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4" y="2969698"/>
            <a:ext cx="2200275" cy="2076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ispositivos de entrada. Definición. Función. Ejemplos - CAVSI">
            <a:extLst>
              <a:ext uri="{FF2B5EF4-FFF2-40B4-BE49-F238E27FC236}">
                <a16:creationId xmlns:a16="http://schemas.microsoft.com/office/drawing/2014/main" id="{41F2531E-592D-6263-A5ED-21EAAE18D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90" y="4780254"/>
            <a:ext cx="2562225" cy="1781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13-Almacenamiento Externo - Libro de Hardware - El Profe Alegría">
            <a:extLst>
              <a:ext uri="{FF2B5EF4-FFF2-40B4-BE49-F238E27FC236}">
                <a16:creationId xmlns:a16="http://schemas.microsoft.com/office/drawing/2014/main" id="{F30429D8-A601-EFB8-1033-24009255E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619" y="3185862"/>
            <a:ext cx="3209925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ardware de procesamiento - Qué es, definición y concepto">
            <a:extLst>
              <a:ext uri="{FF2B5EF4-FFF2-40B4-BE49-F238E27FC236}">
                <a16:creationId xmlns:a16="http://schemas.microsoft.com/office/drawing/2014/main" id="{8517142B-C42F-B9F8-9D5E-A08AADDD8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79" y="4961229"/>
            <a:ext cx="28575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Fundamentos de la Entrada/Salida en Sistemas Informáticos | Algor Cards">
            <a:extLst>
              <a:ext uri="{FF2B5EF4-FFF2-40B4-BE49-F238E27FC236}">
                <a16:creationId xmlns:a16="http://schemas.microsoft.com/office/drawing/2014/main" id="{D95A1D4F-4DA2-8B7E-0744-37FA47CD6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273" y="3185862"/>
            <a:ext cx="2828925" cy="1619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1CC5F4-3E35-D173-75CF-62E54831AB5D}"/>
              </a:ext>
            </a:extLst>
          </p:cNvPr>
          <p:cNvSpPr txBox="1"/>
          <p:nvPr/>
        </p:nvSpPr>
        <p:spPr>
          <a:xfrm>
            <a:off x="1528009" y="296571"/>
            <a:ext cx="94832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800" b="1" dirty="0">
                <a:highlight>
                  <a:srgbClr val="C0C0C0"/>
                </a:highlight>
                <a:latin typeface="Franklin Gothic Demi" panose="020B0703020102020204" pitchFamily="34" charset="0"/>
              </a:rPr>
              <a:t>E</a:t>
            </a:r>
            <a:r>
              <a:rPr lang="es-ES" sz="2800" b="1" i="0" dirty="0">
                <a:effectLst/>
                <a:highlight>
                  <a:srgbClr val="C0C0C0"/>
                </a:highlight>
                <a:latin typeface="Franklin Gothic Demi" panose="020B0703020102020204" pitchFamily="34" charset="0"/>
              </a:rPr>
              <a:t>l hardware se clasifica en cinco categorías principales:</a:t>
            </a:r>
          </a:p>
        </p:txBody>
      </p:sp>
    </p:spTree>
    <p:extLst>
      <p:ext uri="{BB962C8B-B14F-4D97-AF65-F5344CB8AC3E}">
        <p14:creationId xmlns:p14="http://schemas.microsoft.com/office/powerpoint/2010/main" val="373141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15608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A02B93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49EDD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 descr="355.700+ Seguridad Informatica Fotografías de stock, fotos e imágenes  libres de derechos - iStock | Seguridad de la informacion, Hacker, Medidas  de seguridad">
            <a:extLst>
              <a:ext uri="{FF2B5EF4-FFF2-40B4-BE49-F238E27FC236}">
                <a16:creationId xmlns:a16="http://schemas.microsoft.com/office/drawing/2014/main" id="{F1042626-4A38-09ED-E764-E573ED35AC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BB797B-5CFE-52AC-40EE-F31B632C3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032032"/>
              </p:ext>
            </p:extLst>
          </p:nvPr>
        </p:nvGraphicFramePr>
        <p:xfrm>
          <a:off x="1138106" y="1592324"/>
          <a:ext cx="9680691" cy="4796041"/>
        </p:xfrm>
        <a:graphic>
          <a:graphicData uri="http://schemas.openxmlformats.org/drawingml/2006/table">
            <a:tbl>
              <a:tblPr/>
              <a:tblGrid>
                <a:gridCol w="1017953">
                  <a:extLst>
                    <a:ext uri="{9D8B030D-6E8A-4147-A177-3AD203B41FA5}">
                      <a16:colId xmlns:a16="http://schemas.microsoft.com/office/drawing/2014/main" val="1048641633"/>
                    </a:ext>
                  </a:extLst>
                </a:gridCol>
                <a:gridCol w="5435841">
                  <a:extLst>
                    <a:ext uri="{9D8B030D-6E8A-4147-A177-3AD203B41FA5}">
                      <a16:colId xmlns:a16="http://schemas.microsoft.com/office/drawing/2014/main" val="3173933022"/>
                    </a:ext>
                  </a:extLst>
                </a:gridCol>
                <a:gridCol w="3226897">
                  <a:extLst>
                    <a:ext uri="{9D8B030D-6E8A-4147-A177-3AD203B41FA5}">
                      <a16:colId xmlns:a16="http://schemas.microsoft.com/office/drawing/2014/main" val="2341342651"/>
                    </a:ext>
                  </a:extLst>
                </a:gridCol>
              </a:tblGrid>
              <a:tr h="542045">
                <a:tc>
                  <a:txBody>
                    <a:bodyPr/>
                    <a:lstStyle/>
                    <a:p>
                      <a:pPr fontAlgn="t"/>
                      <a:endParaRPr lang="en-US" sz="1400" b="1" dirty="0">
                        <a:effectLst/>
                        <a:latin typeface="Poppins" panose="020B0502040204020203" pitchFamily="2" charset="0"/>
                      </a:endParaRPr>
                    </a:p>
                  </a:txBody>
                  <a:tcPr marL="18203" marR="18203" marT="25485" marB="18203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 i="1" dirty="0">
                          <a:effectLst/>
                          <a:latin typeface="Poppins" panose="020B0502040204020203" pitchFamily="2" charset="0"/>
                        </a:rPr>
                        <a:t>Hardware</a:t>
                      </a:r>
                      <a:endParaRPr lang="en-US" sz="1400" b="1" dirty="0">
                        <a:effectLst/>
                        <a:latin typeface="Poppins" panose="020B0502040204020203" pitchFamily="2" charset="0"/>
                      </a:endParaRPr>
                    </a:p>
                  </a:txBody>
                  <a:tcPr marL="18203" marR="18203" marT="25485" marB="18203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b="1" i="1" dirty="0">
                          <a:effectLst/>
                          <a:latin typeface="Poppins" panose="020B0502040204020203" pitchFamily="2" charset="0"/>
                        </a:rPr>
                        <a:t>Software</a:t>
                      </a:r>
                      <a:endParaRPr lang="en-US" sz="1400" b="1" dirty="0">
                        <a:effectLst/>
                        <a:latin typeface="Poppins" panose="020B0502040204020203" pitchFamily="2" charset="0"/>
                      </a:endParaRPr>
                    </a:p>
                  </a:txBody>
                  <a:tcPr marL="18203" marR="18203" marT="25485" marB="18203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16027"/>
                  </a:ext>
                </a:extLst>
              </a:tr>
              <a:tr h="672797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 err="1">
                          <a:effectLst/>
                        </a:rPr>
                        <a:t>Definición</a:t>
                      </a:r>
                      <a:endParaRPr lang="en-US" sz="1400" b="1" dirty="0">
                        <a:effectLst/>
                      </a:endParaRPr>
                    </a:p>
                  </a:txBody>
                  <a:tcPr marL="18203" marR="18203" marT="25485" marB="18203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sz="1400" dirty="0">
                          <a:effectLst/>
                        </a:rPr>
                        <a:t>Los dispositivos físicos que componen o son accesorios de la computadora.</a:t>
                      </a:r>
                    </a:p>
                  </a:txBody>
                  <a:tcPr marL="18203" marR="18203" marT="25485" marB="18203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sz="1400">
                          <a:effectLst/>
                        </a:rPr>
                        <a:t>Colección de códigos y/o programas que sirven de instrucciones en la computadora.</a:t>
                      </a:r>
                    </a:p>
                  </a:txBody>
                  <a:tcPr marL="18203" marR="18203" marT="25485" marB="18203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465084"/>
                  </a:ext>
                </a:extLst>
              </a:tr>
              <a:tr h="1092203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 err="1">
                          <a:effectLst/>
                        </a:rPr>
                        <a:t>Tipos</a:t>
                      </a:r>
                      <a:endParaRPr lang="en-US" sz="1400" b="1" dirty="0">
                        <a:effectLst/>
                      </a:endParaRPr>
                    </a:p>
                  </a:txBody>
                  <a:tcPr marL="18203" marR="18203" marT="25485" marB="18203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>
                          <a:effectLst/>
                        </a:rPr>
                        <a:t>Equipo</a:t>
                      </a:r>
                      <a:r>
                        <a:rPr lang="en-US" sz="1400" dirty="0">
                          <a:effectLst/>
                        </a:rPr>
                        <a:t> Central: </a:t>
                      </a:r>
                      <a:r>
                        <a:rPr lang="en-US" sz="1400" dirty="0" err="1">
                          <a:effectLst/>
                        </a:rPr>
                        <a:t>tarjeta</a:t>
                      </a:r>
                      <a:r>
                        <a:rPr lang="en-US" sz="1400" dirty="0">
                          <a:effectLst/>
                        </a:rPr>
                        <a:t> madre (</a:t>
                      </a:r>
                      <a:r>
                        <a:rPr lang="en-US" sz="1400" i="1" dirty="0">
                          <a:effectLst/>
                        </a:rPr>
                        <a:t>motherboard</a:t>
                      </a:r>
                      <a:r>
                        <a:rPr lang="en-US" sz="1400" dirty="0">
                          <a:effectLst/>
                        </a:rPr>
                        <a:t>).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>
                          <a:effectLst/>
                        </a:rPr>
                        <a:t>Equipos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periféricos</a:t>
                      </a:r>
                      <a:r>
                        <a:rPr lang="en-US" sz="1400" dirty="0">
                          <a:effectLst/>
                        </a:rPr>
                        <a:t>: </a:t>
                      </a:r>
                      <a:r>
                        <a:rPr lang="en-US" sz="1400" dirty="0" err="1">
                          <a:effectLst/>
                        </a:rPr>
                        <a:t>teclado</a:t>
                      </a:r>
                      <a:r>
                        <a:rPr lang="en-US" sz="1400" dirty="0">
                          <a:effectLst/>
                        </a:rPr>
                        <a:t>, monitor o </a:t>
                      </a:r>
                      <a:r>
                        <a:rPr lang="en-US" sz="1400" dirty="0" err="1">
                          <a:effectLst/>
                        </a:rPr>
                        <a:t>pantalla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</a:p>
                  </a:txBody>
                  <a:tcPr marL="18203" marR="18203" marT="25485" marB="18203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s-ES" sz="1400">
                          <a:effectLst/>
                        </a:rPr>
                        <a:t>Software de encendido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s-ES" sz="1400">
                          <a:effectLst/>
                        </a:rPr>
                        <a:t>Software de control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s-ES" sz="1400">
                          <a:effectLst/>
                        </a:rPr>
                        <a:t>Software de aplicaciones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s-ES" sz="1400">
                          <a:effectLst/>
                        </a:rPr>
                        <a:t>Software de comunicación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s-ES" sz="1400">
                          <a:effectLst/>
                        </a:rPr>
                        <a:t>Software embebido</a:t>
                      </a:r>
                    </a:p>
                  </a:txBody>
                  <a:tcPr marL="18203" marR="18203" marT="25485" marB="18203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724552"/>
                  </a:ext>
                </a:extLst>
              </a:tr>
              <a:tr h="567946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 err="1">
                          <a:effectLst/>
                        </a:rPr>
                        <a:t>Interacción</a:t>
                      </a:r>
                      <a:endParaRPr lang="en-US" sz="1400" b="1" dirty="0">
                        <a:effectLst/>
                      </a:endParaRPr>
                    </a:p>
                  </a:txBody>
                  <a:tcPr marL="18203" marR="18203" marT="25485" marB="18203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sz="1400" dirty="0">
                          <a:effectLst/>
                        </a:rPr>
                        <a:t>Se necesita al menos un software para que el usuario pueda manejar el </a:t>
                      </a:r>
                      <a:r>
                        <a:rPr lang="es-ES" sz="1400" i="1" dirty="0">
                          <a:effectLst/>
                        </a:rPr>
                        <a:t>hardware</a:t>
                      </a:r>
                      <a:r>
                        <a:rPr lang="es-ES" sz="1400" dirty="0">
                          <a:effectLst/>
                        </a:rPr>
                        <a:t>.</a:t>
                      </a:r>
                    </a:p>
                  </a:txBody>
                  <a:tcPr marL="18203" marR="18203" marT="25485" marB="18203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sz="1400">
                          <a:effectLst/>
                        </a:rPr>
                        <a:t>Todos los </a:t>
                      </a:r>
                      <a:r>
                        <a:rPr lang="es-ES" sz="1400" i="1">
                          <a:effectLst/>
                        </a:rPr>
                        <a:t>softwares</a:t>
                      </a:r>
                      <a:r>
                        <a:rPr lang="es-ES" sz="1400">
                          <a:effectLst/>
                        </a:rPr>
                        <a:t> utilizan al menos un componente del </a:t>
                      </a:r>
                      <a:r>
                        <a:rPr lang="es-ES" sz="1400" i="1">
                          <a:effectLst/>
                        </a:rPr>
                        <a:t>hardware</a:t>
                      </a:r>
                      <a:r>
                        <a:rPr lang="es-ES" sz="1400">
                          <a:effectLst/>
                        </a:rPr>
                        <a:t>.</a:t>
                      </a:r>
                    </a:p>
                  </a:txBody>
                  <a:tcPr marL="18203" marR="18203" marT="25485" marB="18203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480883"/>
                  </a:ext>
                </a:extLst>
              </a:tr>
              <a:tr h="567946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 err="1">
                          <a:effectLst/>
                        </a:rPr>
                        <a:t>Función</a:t>
                      </a:r>
                      <a:endParaRPr lang="en-US" sz="1400" b="1" dirty="0">
                        <a:effectLst/>
                      </a:endParaRPr>
                    </a:p>
                  </a:txBody>
                  <a:tcPr marL="18203" marR="18203" marT="25485" marB="18203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s-ES" sz="1400">
                          <a:effectLst/>
                        </a:rPr>
                        <a:t>Estructura física que permite la interacción del usuario con el computador.</a:t>
                      </a:r>
                    </a:p>
                  </a:txBody>
                  <a:tcPr marL="18203" marR="18203" marT="25485" marB="18203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Realizar tareas específicas.</a:t>
                      </a:r>
                    </a:p>
                  </a:txBody>
                  <a:tcPr marL="18203" marR="18203" marT="25485" marB="18203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967749"/>
                  </a:ext>
                </a:extLst>
              </a:tr>
              <a:tr h="1301906">
                <a:tc>
                  <a:txBody>
                    <a:bodyPr/>
                    <a:lstStyle/>
                    <a:p>
                      <a:pPr fontAlgn="t"/>
                      <a:r>
                        <a:rPr lang="en-US" sz="1400" b="1" dirty="0" err="1">
                          <a:effectLst/>
                        </a:rPr>
                        <a:t>Ejemplos</a:t>
                      </a:r>
                      <a:endParaRPr lang="en-US" sz="1400" b="1" dirty="0">
                        <a:effectLst/>
                      </a:endParaRPr>
                    </a:p>
                  </a:txBody>
                  <a:tcPr marL="18203" marR="18203" marT="25485" marB="18203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>
                          <a:effectLst/>
                        </a:rPr>
                        <a:t>Teclado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pantalla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impresora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ratón</a:t>
                      </a:r>
                      <a:r>
                        <a:rPr lang="en-US" sz="1400" dirty="0">
                          <a:effectLst/>
                        </a:rPr>
                        <a:t>, lector de barras.</a:t>
                      </a:r>
                    </a:p>
                  </a:txBody>
                  <a:tcPr marL="18203" marR="18203" marT="25485" marB="18203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>
                          <a:effectLst/>
                        </a:rPr>
                        <a:t>Aplicaciones</a:t>
                      </a:r>
                      <a:r>
                        <a:rPr lang="en-US" sz="1400" dirty="0">
                          <a:effectLst/>
                        </a:rPr>
                        <a:t>: Microsoft Word, Open Office, Photoshop.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Sistema </a:t>
                      </a:r>
                      <a:r>
                        <a:rPr lang="en-US" sz="1400" dirty="0" err="1">
                          <a:effectLst/>
                        </a:rPr>
                        <a:t>operativo</a:t>
                      </a:r>
                      <a:r>
                        <a:rPr lang="en-US" sz="1400" dirty="0">
                          <a:effectLst/>
                        </a:rPr>
                        <a:t>: Linux, MacOS, Windows, Android.</a:t>
                      </a:r>
                    </a:p>
                    <a:p>
                      <a:pPr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>
                          <a:effectLst/>
                        </a:rPr>
                        <a:t>Navegador</a:t>
                      </a:r>
                      <a:r>
                        <a:rPr lang="en-US" sz="1400" dirty="0">
                          <a:effectLst/>
                        </a:rPr>
                        <a:t> o </a:t>
                      </a:r>
                      <a:r>
                        <a:rPr lang="en-US" sz="1400" i="1" dirty="0">
                          <a:effectLst/>
                        </a:rPr>
                        <a:t>browser</a:t>
                      </a:r>
                      <a:r>
                        <a:rPr lang="en-US" sz="1400" dirty="0">
                          <a:effectLst/>
                        </a:rPr>
                        <a:t> de Internet: Explorer, Safari, Firefox, Google</a:t>
                      </a:r>
                    </a:p>
                  </a:txBody>
                  <a:tcPr marL="18203" marR="18203" marT="25485" marB="18203">
                    <a:lnL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254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5263F37-DC27-9251-105E-9800B2BB0003}"/>
              </a:ext>
            </a:extLst>
          </p:cNvPr>
          <p:cNvSpPr txBox="1"/>
          <p:nvPr/>
        </p:nvSpPr>
        <p:spPr>
          <a:xfrm>
            <a:off x="115503" y="154004"/>
            <a:ext cx="67970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7200" b="1" dirty="0">
                <a:solidFill>
                  <a:schemeClr val="bg1"/>
                </a:solidFill>
                <a:latin typeface="Amasis MT Pro Medium" panose="02040604050005020304" pitchFamily="18" charset="0"/>
                <a:cs typeface="Angsana New" panose="02020603050405020304" pitchFamily="18" charset="-34"/>
              </a:rPr>
              <a:t>DIFERENCIAS: </a:t>
            </a:r>
            <a:endParaRPr lang="en-US" sz="7200" b="1" dirty="0">
              <a:solidFill>
                <a:schemeClr val="bg1"/>
              </a:solidFill>
              <a:latin typeface="Amasis MT Pro Medium" panose="020406040500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453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Widescreen</PresentationFormat>
  <Paragraphs>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Amasis MT Pro Medium</vt:lpstr>
      <vt:lpstr>Angsana New</vt:lpstr>
      <vt:lpstr>Aptos</vt:lpstr>
      <vt:lpstr>Aptos Display</vt:lpstr>
      <vt:lpstr>Arial</vt:lpstr>
      <vt:lpstr>Arial Rounded MT Bold</vt:lpstr>
      <vt:lpstr>Franklin Gothic Demi</vt:lpstr>
      <vt:lpstr>GillSans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Saucedo, Cleto</dc:creator>
  <cp:lastModifiedBy>Saucedo, Cleto</cp:lastModifiedBy>
  <cp:revision>1</cp:revision>
  <dcterms:created xsi:type="dcterms:W3CDTF">2024-09-06T04:24:56Z</dcterms:created>
  <dcterms:modified xsi:type="dcterms:W3CDTF">2024-09-06T05:27:43Z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98273d-f5aa-46da-8e10-241f6dcd5f2d_Enabled">
    <vt:lpwstr>true</vt:lpwstr>
  </property>
  <property fmtid="{D5CDD505-2E9C-101B-9397-08002B2CF9AE}" pid="3" name="MSIP_Label_e798273d-f5aa-46da-8e10-241f6dcd5f2d_SetDate">
    <vt:lpwstr>2024-09-06T05:27:43Z</vt:lpwstr>
  </property>
  <property fmtid="{D5CDD505-2E9C-101B-9397-08002B2CF9AE}" pid="4" name="MSIP_Label_e798273d-f5aa-46da-8e10-241f6dcd5f2d_Method">
    <vt:lpwstr>Standard</vt:lpwstr>
  </property>
  <property fmtid="{D5CDD505-2E9C-101B-9397-08002B2CF9AE}" pid="5" name="MSIP_Label_e798273d-f5aa-46da-8e10-241f6dcd5f2d_Name">
    <vt:lpwstr>e798273d-f5aa-46da-8e10-241f6dcd5f2d</vt:lpwstr>
  </property>
  <property fmtid="{D5CDD505-2E9C-101B-9397-08002B2CF9AE}" pid="6" name="MSIP_Label_e798273d-f5aa-46da-8e10-241f6dcd5f2d_SiteId">
    <vt:lpwstr>c760270c-f3da-4cfa-9737-03808ef5579f</vt:lpwstr>
  </property>
  <property fmtid="{D5CDD505-2E9C-101B-9397-08002B2CF9AE}" pid="7" name="MSIP_Label_e798273d-f5aa-46da-8e10-241f6dcd5f2d_ActionId">
    <vt:lpwstr>54a4427f-72cc-4d59-8896-ac8e24a7bd01</vt:lpwstr>
  </property>
  <property fmtid="{D5CDD505-2E9C-101B-9397-08002B2CF9AE}" pid="8" name="MSIP_Label_e798273d-f5aa-46da-8e10-241f6dcd5f2d_ContentBits">
    <vt:lpwstr>0</vt:lpwstr>
  </property>
</Properties>
</file>