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1" r:id="rId9"/>
    <p:sldId id="260" r:id="rId10"/>
    <p:sldId id="273" r:id="rId11"/>
    <p:sldId id="271" r:id="rId12"/>
    <p:sldId id="269" r:id="rId13"/>
    <p:sldId id="265" r:id="rId14"/>
    <p:sldId id="267" r:id="rId15"/>
    <p:sldId id="275" r:id="rId16"/>
  </p:sldIdLst>
  <p:sldSz cx="12192000" cy="6858000"/>
  <p:notesSz cx="6858000" cy="9144000"/>
  <p:defaultTextStyle>
    <a:defPPr rtl="0"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82FED5-661D-41C7-A866-330D6595972A}" v="4" dt="2024-09-06T04:33:20.5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18"/>
  </p:normalViewPr>
  <p:slideViewPr>
    <p:cSldViewPr snapToGrid="0">
      <p:cViewPr>
        <p:scale>
          <a:sx n="50" d="100"/>
          <a:sy n="50" d="100"/>
        </p:scale>
        <p:origin x="150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5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tzel salazar" userId="d71bafbdcc64bb53" providerId="LiveId" clId="{EF82FED5-661D-41C7-A866-330D6595972A}"/>
    <pc:docChg chg="modSld">
      <pc:chgData name="itzel salazar" userId="d71bafbdcc64bb53" providerId="LiveId" clId="{EF82FED5-661D-41C7-A866-330D6595972A}" dt="2024-09-06T04:35:03.863" v="5" actId="20577"/>
      <pc:docMkLst>
        <pc:docMk/>
      </pc:docMkLst>
      <pc:sldChg chg="modSp mod">
        <pc:chgData name="itzel salazar" userId="d71bafbdcc64bb53" providerId="LiveId" clId="{EF82FED5-661D-41C7-A866-330D6595972A}" dt="2024-09-06T04:35:03.863" v="5" actId="20577"/>
        <pc:sldMkLst>
          <pc:docMk/>
          <pc:sldMk cId="2259308896" sldId="256"/>
        </pc:sldMkLst>
        <pc:spChg chg="mod">
          <ac:chgData name="itzel salazar" userId="d71bafbdcc64bb53" providerId="LiveId" clId="{EF82FED5-661D-41C7-A866-330D6595972A}" dt="2024-09-06T04:35:03.863" v="5" actId="20577"/>
          <ac:spMkLst>
            <pc:docMk/>
            <pc:sldMk cId="2259308896" sldId="256"/>
            <ac:spMk id="2" creationId="{51DF3D98-3C30-4CFC-8643-C81E829C8C25}"/>
          </ac:spMkLst>
        </pc:spChg>
      </pc:sldChg>
      <pc:sldChg chg="modSp">
        <pc:chgData name="itzel salazar" userId="d71bafbdcc64bb53" providerId="LiveId" clId="{EF82FED5-661D-41C7-A866-330D6595972A}" dt="2024-09-06T04:33:20.509" v="3" actId="1035"/>
        <pc:sldMkLst>
          <pc:docMk/>
          <pc:sldMk cId="2563119616" sldId="265"/>
        </pc:sldMkLst>
        <pc:picChg chg="mod">
          <ac:chgData name="itzel salazar" userId="d71bafbdcc64bb53" providerId="LiveId" clId="{EF82FED5-661D-41C7-A866-330D6595972A}" dt="2024-09-06T04:33:20.509" v="3" actId="1035"/>
          <ac:picMkLst>
            <pc:docMk/>
            <pc:sldMk cId="2563119616" sldId="265"/>
            <ac:picMk id="9218" creationId="{FF5ED737-156B-83FF-355A-02690D7B830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B129C17-9205-4554-BF5C-070656C216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B41E939-D5BE-4B7F-BCD2-05DCC4E5E8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475D07-B713-48C7-AFBD-1B635B664BF7}" type="datetime1">
              <a:rPr lang="es-MX" smtClean="0"/>
              <a:t>05/09/2024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1800B1-1D76-46D4-ADAF-FD5EA7AFBE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CBFA674-DC58-422B-8963-09FD1B05ED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A42FE58-2C2A-433E-A3EF-B39ACF9731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65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D82C4-97BD-4B06-B518-07D960806E68}" type="datetime1">
              <a:rPr lang="es-MX" smtClean="0"/>
              <a:pPr/>
              <a:t>05/09/2024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MX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MX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97DC217-DF71-1A49-B3EA-559F1F43B0FF}" type="slidenum">
              <a:rPr lang="es-MX" noProof="0" smtClean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MX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F97DC217-DF71-1A49-B3EA-559F1F43B0FF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7724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3881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6949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1325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96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1577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492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284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0602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7624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1493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8595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02038"/>
            <a:ext cx="9500507" cy="806675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MX" noProof="0"/>
              <a:t>Haz clic para editar el estilo de subtítulo del patrón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MX" noProof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MX" noProof="0"/>
          </a:p>
        </p:txBody>
      </p:sp>
      <p:sp>
        <p:nvSpPr>
          <p:cNvPr id="11" name="Forma libre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9" name="Forma libre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orma libre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/>
            </a:p>
          </p:txBody>
        </p:sp>
        <p:sp>
          <p:nvSpPr>
            <p:cNvPr id="16" name="Forma libre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/>
            </a:p>
          </p:txBody>
        </p:sp>
      </p:grpSp>
      <p:sp>
        <p:nvSpPr>
          <p:cNvPr id="22" name="Forma libre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ronogram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10" name="Marcador de fech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04461463-409C-4875-8364-237E13EB89F8}" type="datetime1">
              <a:rPr lang="es-MX" noProof="0" smtClean="0"/>
              <a:t>05/09/2024</a:t>
            </a:fld>
            <a:endParaRPr lang="es-MX" noProof="0"/>
          </a:p>
        </p:txBody>
      </p:sp>
      <p:sp>
        <p:nvSpPr>
          <p:cNvPr id="11" name="Marcador de pie de página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TÍTULO DE LA PRESENTACIÓN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>
                <a:latin typeface="+mn-lt"/>
              </a:endParaRPr>
            </a:p>
          </p:txBody>
        </p:sp>
      </p:grpSp>
      <p:sp>
        <p:nvSpPr>
          <p:cNvPr id="10" name="Marcador de fech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3A8A9A85-0AAF-4E95-9928-F2905A4B7879}" type="datetime1">
              <a:rPr lang="es-MX" noProof="0" smtClean="0"/>
              <a:t>05/09/2024</a:t>
            </a:fld>
            <a:endParaRPr lang="es-MX" noProof="0"/>
          </a:p>
        </p:txBody>
      </p:sp>
      <p:sp>
        <p:nvSpPr>
          <p:cNvPr id="11" name="Marcador de pie de página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TÍTULO DE LA PRESENTACIÓN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MX" noProof="0" smtClean="0"/>
              <a:pPr rtl="0"/>
              <a:t>‹Nº›</a:t>
            </a:fld>
            <a:endParaRPr lang="es-MX" noProof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>
              <a:latin typeface="+mn-lt"/>
            </a:endParaRPr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>
              <a:latin typeface="+mn-lt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>
                <a:latin typeface="+mn-lt"/>
              </a:endParaRPr>
            </a:p>
          </p:txBody>
        </p:sp>
      </p:grpSp>
      <p:sp>
        <p:nvSpPr>
          <p:cNvPr id="10" name="Marcador de fech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E6AD1DB8-1852-4E5F-8FD0-BDA42A5ECB60}" type="datetime1">
              <a:rPr lang="es-MX" noProof="0" smtClean="0"/>
              <a:t>05/09/2024</a:t>
            </a:fld>
            <a:endParaRPr lang="es-MX" noProof="0"/>
          </a:p>
        </p:txBody>
      </p:sp>
      <p:sp>
        <p:nvSpPr>
          <p:cNvPr id="11" name="Marcador de pie de página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TÍTULO DE LA PRESENTACIÓN</a:t>
            </a:r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inalizar dia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02038"/>
            <a:ext cx="6220277" cy="2247219"/>
          </a:xfrm>
        </p:spPr>
        <p:txBody>
          <a:bodyPr rtlCol="0"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MX" noProof="0"/>
              <a:t>Haz clic para editar el estilo de subtítulo del patrón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MX" noProof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orma libre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/>
            </a:p>
          </p:txBody>
        </p:sp>
        <p:sp>
          <p:nvSpPr>
            <p:cNvPr id="16" name="Forma libre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/>
            </a:p>
          </p:txBody>
        </p:sp>
      </p:grpSp>
      <p:sp>
        <p:nvSpPr>
          <p:cNvPr id="22" name="Forma libre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17" name="Forma libre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>
              <a:latin typeface="+mn-lt"/>
            </a:endParaRPr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>
                <a:latin typeface="+mn-lt"/>
              </a:endParaRPr>
            </a:p>
          </p:txBody>
        </p:sp>
      </p:grpSp>
      <p:sp>
        <p:nvSpPr>
          <p:cNvPr id="10" name="Marcador de fech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5BFC47E4-CC89-41BB-8E47-F45DC1A82479}" type="datetime1">
              <a:rPr lang="es-MX" noProof="0" smtClean="0"/>
              <a:t>05/09/2024</a:t>
            </a:fld>
            <a:endParaRPr lang="es-MX" noProof="0"/>
          </a:p>
        </p:txBody>
      </p:sp>
      <p:sp>
        <p:nvSpPr>
          <p:cNvPr id="11" name="Marcador de pie de página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TÍTULO DE LA PRESENTACIÓN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la secció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MX" noProof="0"/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14" name="Forma libre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15" name="Forma libre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67492" y="2653167"/>
            <a:ext cx="9779183" cy="3436483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5AF9EF99-DFF5-45DB-8783-2202081167C7}" type="datetime1">
              <a:rPr lang="es-MX" noProof="0" smtClean="0"/>
              <a:t>05/09/2024</a:t>
            </a:fld>
            <a:endParaRPr lang="es-MX" noProof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TÍTULO DE LA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rma libre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539075"/>
            <a:ext cx="6245912" cy="1406101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MX" noProof="0"/>
              <a:t>Haz clic para editar el estilo de subtítulo del patrón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orma libre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/>
            </a:p>
          </p:txBody>
        </p:sp>
        <p:sp>
          <p:nvSpPr>
            <p:cNvPr id="16" name="Forma libre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/>
            </a:p>
          </p:txBody>
        </p:sp>
      </p:grpSp>
      <p:sp>
        <p:nvSpPr>
          <p:cNvPr id="17" name="Forma libre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18" name="Forma libre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10" name="Marcador de fech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A8C38BFB-9418-4EAB-A849-AD1EE0C32FA8}" type="datetime1">
              <a:rPr lang="es-MX" noProof="0" smtClean="0"/>
              <a:t>05/09/2024</a:t>
            </a:fld>
            <a:endParaRPr lang="es-MX" noProof="0"/>
          </a:p>
        </p:txBody>
      </p:sp>
      <p:sp>
        <p:nvSpPr>
          <p:cNvPr id="11" name="Marcador de pie de página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TÍTULO DE LA PRESENTACIÓN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áfico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orma libre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/>
            </a:p>
          </p:txBody>
        </p:sp>
        <p:sp>
          <p:nvSpPr>
            <p:cNvPr id="14" name="Forma libre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MX" noProof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10" name="Marcador de fech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4080F489-0527-4B15-9306-43CE2F2DFF52}" type="datetime1">
              <a:rPr lang="es-MX" noProof="0" smtClean="0"/>
              <a:t>05/09/2024</a:t>
            </a:fld>
            <a:endParaRPr lang="es-MX" noProof="0"/>
          </a:p>
        </p:txBody>
      </p:sp>
      <p:sp>
        <p:nvSpPr>
          <p:cNvPr id="11" name="Marcador de pie de página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TÍTULO DE LA PRESENTACIÓN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 rtlCol="0"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s-MX" noProof="0"/>
              <a:t>“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1813" y="4494213"/>
            <a:ext cx="3511550" cy="679450"/>
          </a:xfrm>
        </p:spPr>
        <p:txBody>
          <a:bodyPr rtlCol="0"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s-MX" noProof="0"/>
              <a:t>Haz clic para modificar los estilos de texto del patrón</a:t>
            </a:r>
          </a:p>
        </p:txBody>
      </p:sp>
      <p:sp>
        <p:nvSpPr>
          <p:cNvPr id="9" name="Marcador de texto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s-MX" noProof="0"/>
              <a:t>”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68557E4E-2F30-43E4-A290-5F0EBE83AD1C}" type="datetime1">
              <a:rPr lang="es-MX" noProof="0" smtClean="0"/>
              <a:t>05/09/2024</a:t>
            </a:fld>
            <a:endParaRPr lang="es-MX" noProof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TÍTULO DE LA PRESENTACIÓN</a:t>
            </a:r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ángulo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MX" noProof="0"/>
          </a:p>
        </p:txBody>
      </p:sp>
      <p:sp>
        <p:nvSpPr>
          <p:cNvPr id="31" name="Título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381000"/>
            <a:ext cx="8401624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6" name="Marcador de posición de imagen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Haz clic en el icono para agregar una imagen</a:t>
            </a:r>
          </a:p>
        </p:txBody>
      </p:sp>
      <p:sp>
        <p:nvSpPr>
          <p:cNvPr id="10" name="Marcador de texto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11" name="Marcador de texto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7" name="Marcador de posición de imagen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Haz clic en el icono para agregar una imagen</a:t>
            </a:r>
          </a:p>
        </p:txBody>
      </p:sp>
      <p:sp>
        <p:nvSpPr>
          <p:cNvPr id="12" name="Marcador de texto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13" name="Marcador de texto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8" name="Marcador de posición de imagen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Haz clic en el icono para agregar una imagen</a:t>
            </a:r>
          </a:p>
        </p:txBody>
      </p:sp>
      <p:sp>
        <p:nvSpPr>
          <p:cNvPr id="14" name="Marcador de texto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15" name="Marcador de texto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9" name="Marcador de posición de imagen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Haz clic en el icono para agregar una imagen</a:t>
            </a:r>
          </a:p>
        </p:txBody>
      </p:sp>
      <p:sp>
        <p:nvSpPr>
          <p:cNvPr id="16" name="Marcador de texto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17" name="Marcador de texto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F3BF1753-67A6-4841-A188-FD66D97ED2C3}" type="datetime1">
              <a:rPr lang="es-MX" noProof="0" smtClean="0"/>
              <a:t>05/09/2024</a:t>
            </a:fld>
            <a:endParaRPr lang="es-MX" noProof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TÍTULO DE LA PRESENTACIÓN</a:t>
            </a:r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MX" noProof="0" smtClean="0"/>
              <a:pPr rtl="0"/>
              <a:t>‹Nº›</a:t>
            </a:fld>
            <a:endParaRPr lang="es-MX" noProof="0"/>
          </a:p>
        </p:txBody>
      </p:sp>
      <p:sp>
        <p:nvSpPr>
          <p:cNvPr id="19" name="Forma libre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21" name="Forma libre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25" name="Forma libre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27" name="Forma libre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  <p:sp>
        <p:nvSpPr>
          <p:cNvPr id="29" name="Forma libre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do el equip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MX" noProof="0"/>
              <a:t>Haz clic para modificar el estilo de título del patrón</a:t>
            </a:r>
          </a:p>
        </p:txBody>
      </p:sp>
      <p:sp>
        <p:nvSpPr>
          <p:cNvPr id="6" name="Marcador de posición de imagen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MX" noProof="0"/>
              <a:t>Haz clic en el icono para agregar una imagen</a:t>
            </a:r>
          </a:p>
        </p:txBody>
      </p:sp>
      <p:sp>
        <p:nvSpPr>
          <p:cNvPr id="31" name="Marcador de texto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32" name="Marcador de texto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33" name="Marcador de posición de imagen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MX" noProof="0"/>
              <a:t>Haz clic en el icono para agregar una imagen</a:t>
            </a:r>
          </a:p>
        </p:txBody>
      </p:sp>
      <p:sp>
        <p:nvSpPr>
          <p:cNvPr id="34" name="Marcador de texto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35" name="Marcador de texto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36" name="Marcador de posición de imagen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MX" noProof="0"/>
              <a:t>Haz clic en el icono para agregar una imagen</a:t>
            </a:r>
          </a:p>
        </p:txBody>
      </p:sp>
      <p:sp>
        <p:nvSpPr>
          <p:cNvPr id="37" name="Marcador de texto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38" name="Marcador de texto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39" name="Marcador de posición de imagen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MX" noProof="0"/>
              <a:t>Haz clic en el icono para agregar una imagen</a:t>
            </a:r>
          </a:p>
        </p:txBody>
      </p:sp>
      <p:sp>
        <p:nvSpPr>
          <p:cNvPr id="40" name="Marcador de texto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41" name="Marcador de texto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42" name="Marcador de posición de imagen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MX" noProof="0"/>
              <a:t>Haz clic en el icono para agregar una imagen</a:t>
            </a:r>
          </a:p>
        </p:txBody>
      </p:sp>
      <p:sp>
        <p:nvSpPr>
          <p:cNvPr id="43" name="Marcador de texto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44" name="Marcador de texto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45" name="Marcador de posición de imagen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MX" noProof="0"/>
              <a:t>Haz clic en el icono para agregar una imagen</a:t>
            </a:r>
          </a:p>
        </p:txBody>
      </p:sp>
      <p:sp>
        <p:nvSpPr>
          <p:cNvPr id="46" name="Marcador de texto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47" name="Marcador de texto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48" name="Marcador de posición de imagen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MX" noProof="0"/>
              <a:t>Haz clic en el icono para agregar una imagen</a:t>
            </a:r>
          </a:p>
        </p:txBody>
      </p:sp>
      <p:sp>
        <p:nvSpPr>
          <p:cNvPr id="49" name="Marcador de texto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50" name="Marcador de texto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51" name="Marcador de posición de imagen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MX" noProof="0"/>
              <a:t>Haz clic en el icono para agregar una imagen</a:t>
            </a:r>
          </a:p>
        </p:txBody>
      </p:sp>
      <p:sp>
        <p:nvSpPr>
          <p:cNvPr id="52" name="Marcador de texto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Nombre</a:t>
            </a:r>
          </a:p>
        </p:txBody>
      </p:sp>
      <p:sp>
        <p:nvSpPr>
          <p:cNvPr id="53" name="Marcador de texto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MX" noProof="0"/>
              <a:t>Título</a:t>
            </a:r>
          </a:p>
        </p:txBody>
      </p:sp>
      <p:sp>
        <p:nvSpPr>
          <p:cNvPr id="18" name="Marcador de fecha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D639131D-BB8A-4020-BCCD-4BA1243ACF21}" type="datetime1">
              <a:rPr lang="es-MX" noProof="0" smtClean="0"/>
              <a:t>05/09/2024</a:t>
            </a:fld>
            <a:endParaRPr lang="es-MX" noProof="0"/>
          </a:p>
        </p:txBody>
      </p:sp>
      <p:sp>
        <p:nvSpPr>
          <p:cNvPr id="22" name="Marcador de pie de página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TÍTULO DE LA PRESENTACIÓN</a:t>
            </a:r>
          </a:p>
        </p:txBody>
      </p:sp>
      <p:sp>
        <p:nvSpPr>
          <p:cNvPr id="23" name="Marcador de número de diapositiva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es-MX" noProof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es-MX" noProof="0"/>
              <a:t>Haga clic para modificar los estilos de texto del patrón</a:t>
            </a:r>
          </a:p>
          <a:p>
            <a:pPr lvl="1" rtl="0"/>
            <a:r>
              <a:rPr lang="es-MX" noProof="0"/>
              <a:t>Segundo nivel</a:t>
            </a:r>
          </a:p>
          <a:p>
            <a:pPr lvl="2" rtl="0"/>
            <a:r>
              <a:rPr lang="es-MX" noProof="0"/>
              <a:t>Tercer nivel</a:t>
            </a:r>
          </a:p>
          <a:p>
            <a:pPr lvl="3" rtl="0"/>
            <a:r>
              <a:rPr lang="es-MX" noProof="0"/>
              <a:t>Cuarto nivel</a:t>
            </a:r>
          </a:p>
          <a:p>
            <a:pPr lvl="4" rtl="0"/>
            <a:r>
              <a:rPr lang="es-MX" noProof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fld id="{C87C0567-8B1C-473B-BEA9-C51A437EC389}" type="datetime1">
              <a:rPr lang="es-MX" noProof="0" smtClean="0"/>
              <a:t>05/09/2024</a:t>
            </a:fld>
            <a:endParaRPr lang="es-MX" noProof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r>
              <a:rPr lang="es-MX" noProof="0"/>
              <a:t>TÍTULO DE LA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MX" noProof="0" smtClean="0"/>
              <a:pPr rtl="0"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187.141.233.82/sistema/Actividad/ActividadPresentacion.asp?e=enep-00049&amp;c=1674498975&amp;p=434M019B0641M177342A10B27M&amp;idMateria=7704&amp;idActividad=29492&amp;z1=10756391&amp;z2=1265312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187.141.233.82/sistema/Actividad/ActividadPresentacion.asp?e=enep-00049&amp;c=1674498975&amp;p=434M019B0641M177342A10B27M&amp;idMateria=7704&amp;idActividad=29492&amp;z1=10756391&amp;z2=1265312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419725"/>
            <a:ext cx="7096933" cy="3090238"/>
          </a:xfrm>
        </p:spPr>
        <p:txBody>
          <a:bodyPr rtlCol="0"/>
          <a:lstStyle/>
          <a:p>
            <a:pPr>
              <a:lnSpc>
                <a:spcPct val="200000"/>
              </a:lnSpc>
              <a:spcAft>
                <a:spcPts val="2400"/>
              </a:spcAft>
            </a:pP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GOBIERNO DEL ESTADO DE COAHUILA DE ZARAGOZA 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 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CULTURAS DIGITALES PARA LA DOCENCIA HIBRIDA 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COTIZACIÓN DE EQUIPOS DE COMPUTO 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PRESENTADO POR: YAMILETH SALAZAR CONTRERAS. </a:t>
            </a:r>
            <a:b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MAESTRO: ALBINO BENJAMÍN </a:t>
            </a:r>
            <a:r>
              <a:rPr lang="es-MX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RAMÍREZ AGUILAR.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 rtlCol="0"/>
          <a:lstStyle/>
          <a:p>
            <a:pPr rtl="0"/>
            <a:r>
              <a:rPr lang="es-MX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3"/>
              </a:rPr>
              <a:t>Software y Hardware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256B7E-1633-44AB-8584-82DF5B726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/>
          <a:lstStyle/>
          <a:p>
            <a:pPr rtl="0"/>
            <a:r>
              <a:rPr lang="es-MX" dirty="0"/>
              <a:t>Unidad de almacenamiento </a:t>
            </a:r>
          </a:p>
        </p:txBody>
      </p:sp>
      <p:sp>
        <p:nvSpPr>
          <p:cNvPr id="4" name="Marcador de posición de contenido 3">
            <a:extLst>
              <a:ext uri="{FF2B5EF4-FFF2-40B4-BE49-F238E27FC236}">
                <a16:creationId xmlns:a16="http://schemas.microsoft.com/office/drawing/2014/main" id="{950677C9-3E42-427F-93B8-526692906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rtl="0"/>
            <a:r>
              <a:rPr lang="es-MX" sz="2800" i="0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-apple-system"/>
              </a:rPr>
              <a:t>Una unidad de almacenamiento es un dispositivo que lee o escribe datos digitales</a:t>
            </a:r>
            <a:r>
              <a:rPr lang="es-MX" sz="28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-apple-system"/>
              </a:rPr>
              <a:t>. </a:t>
            </a:r>
            <a:r>
              <a:rPr lang="es-MX" sz="2800" i="0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-apple-system"/>
              </a:rPr>
              <a:t>Estos dispositivos pueden guardar archivos de manera permanente y también gestionarlos</a:t>
            </a:r>
            <a:r>
              <a:rPr lang="es-MX" sz="28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-apple-system"/>
              </a:rPr>
              <a:t>. Ejemplos de unidades de almacenamiento incluyen discos duros, pendrives y tarjetas SD</a:t>
            </a:r>
            <a:endParaRPr lang="es-MX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EB64BEF-8367-144A-9F53-7A1282A325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 rtlCol="0"/>
          <a:lstStyle/>
          <a:p>
            <a:pPr rtl="0"/>
            <a:fld id="{CBB901D6-7619-4B5D-88B7-84B9A452BDA4}" type="datetime1">
              <a:rPr lang="es-MX" smtClean="0"/>
              <a:t>05/09/2024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DD1986A-9AF9-5C45-BE85-20D5AA267A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es-MX" dirty="0"/>
              <a:t>Software y hardware 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FD448B0-743E-0045-8131-69B4EEC58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es-MX" smtClean="0"/>
              <a:pPr rtl="0"/>
              <a:t>10</a:t>
            </a:fld>
            <a:endParaRPr lang="es-MX"/>
          </a:p>
        </p:txBody>
      </p:sp>
      <p:pic>
        <p:nvPicPr>
          <p:cNvPr id="9218" name="Picture 2" descr="Resultado de imagen de unidad de almacenamiento">
            <a:extLst>
              <a:ext uri="{FF2B5EF4-FFF2-40B4-BE49-F238E27FC236}">
                <a16:creationId xmlns:a16="http://schemas.microsoft.com/office/drawing/2014/main" id="{FF5ED737-156B-83FF-355A-02690D7B8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895" y="2081213"/>
            <a:ext cx="4799105" cy="3199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119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D1A202-23A3-4F3A-AA92-0172C8D2D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/>
          <a:lstStyle/>
          <a:p>
            <a:pPr rtl="0"/>
            <a:r>
              <a:rPr lang="es-MX"/>
              <a:t>Resumen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943E7C-A74D-4CB3-844B-51917C88C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rtl="0"/>
            <a:r>
              <a:rPr lang="es-MX"/>
              <a:t>En Contoso, creemos en dar el 110 %. Con nuestra arquitectura de datos de próxima generación, ayudamos a las empresas a administrar virtualmente flujos de trabajo ágiles. Progresamos gracias a nuestro conocimiento del mercado y al excelente equipo que hay detrás de nuestro producto. Como dice nuestra directora ejecutiva: "Seremos eficientes si logramos transformar de manera proactiva la forma en que hacemos negocios."</a:t>
            </a:r>
          </a:p>
          <a:p>
            <a:pPr rtl="0"/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738329-E174-7440-8FD5-179A1532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2743200" cy="365125"/>
          </a:xfrm>
        </p:spPr>
        <p:txBody>
          <a:bodyPr rtlCol="0"/>
          <a:lstStyle/>
          <a:p>
            <a:pPr rtl="0"/>
            <a:fld id="{DB45BF45-6F89-47E4-B40D-5D219A2F8529}" type="datetime1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FD8152-D9C3-204A-9444-45CD4F180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es-MX"/>
              <a:t>TÍTULO DE LA PRESENTACIÓN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5B7362-01DC-0E4C-9B34-0DF3FD449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es-MX" smtClean="0"/>
              <a:pPr rtl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070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rtlCol="0"/>
          <a:lstStyle/>
          <a:p>
            <a:pPr rtl="0"/>
            <a:r>
              <a:rPr lang="es-MX"/>
              <a:t>Gracias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 rtlCol="0">
            <a:normAutofit/>
          </a:bodyPr>
          <a:lstStyle/>
          <a:p>
            <a:pPr rtl="0"/>
            <a:r>
              <a:rPr lang="es-MX"/>
              <a:t>Mirjam Nilsson​</a:t>
            </a:r>
          </a:p>
          <a:p>
            <a:pPr rtl="0"/>
            <a:r>
              <a:rPr lang="es-MX"/>
              <a:t>mirjam@contoso.com</a:t>
            </a:r>
          </a:p>
          <a:p>
            <a:pPr rtl="0"/>
            <a:r>
              <a:rPr lang="es-MX"/>
              <a:t>www.contoso.com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/>
          <a:lstStyle/>
          <a:p>
            <a:pPr rtl="0"/>
            <a:r>
              <a:rPr lang="es-MX" dirty="0"/>
              <a:t>Tipos de software: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484" y="1933731"/>
            <a:ext cx="8645936" cy="34777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MX" dirty="0">
                <a:highlight>
                  <a:srgbClr val="FFFFFF"/>
                </a:highlight>
                <a:latin typeface="-apple-system"/>
              </a:rPr>
              <a:t>El software es el conjunto de programas que permiten realizar distintas tareas en un sistema informático. Según su función se pueden calcificar en tres tipos, software de sistema, software de programación y software de aplicación. </a:t>
            </a:r>
          </a:p>
          <a:p>
            <a:pPr rtl="0"/>
            <a:endParaRPr lang="es-MX" dirty="0"/>
          </a:p>
          <a:p>
            <a:pPr rtl="0"/>
            <a:endParaRPr lang="es-MX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 rtlCol="0"/>
          <a:lstStyle/>
          <a:p>
            <a:pPr rtl="0"/>
            <a:r>
              <a:rPr lang="es-MX" dirty="0"/>
              <a:t>05-sep-024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es-MX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3"/>
              </a:rPr>
              <a:t>Software y Hardware</a:t>
            </a:r>
            <a:endParaRPr lang="es-MX" dirty="0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es-MX" smtClean="0"/>
              <a:pPr/>
              <a:t>2</a:t>
            </a:fld>
            <a:endParaRPr lang="es-MX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CF4D8B4-FA5D-2F71-1290-1827EC2A3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961" y="3672589"/>
            <a:ext cx="3985160" cy="2656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/>
          <a:lstStyle/>
          <a:p>
            <a:pPr rtl="0"/>
            <a:r>
              <a:rPr lang="es-MX" dirty="0"/>
              <a:t>Software de sistema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5092" y="2195968"/>
            <a:ext cx="9779183" cy="228554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rtl="0"/>
            <a:r>
              <a:rPr lang="es-MX" dirty="0"/>
              <a:t>Un software de sistema son programas que le dan al usuario la capacidad de relacionarse con el sistema y facilita la interacción entre el usuario y la maquina .Algunos ejemplos son: </a:t>
            </a:r>
            <a:r>
              <a:rPr lang="es-MX" dirty="0" err="1"/>
              <a:t>Fendora</a:t>
            </a:r>
            <a:r>
              <a:rPr lang="es-MX" dirty="0"/>
              <a:t> Linux, Microsoft Windows o Android. </a:t>
            </a:r>
            <a:r>
              <a:rPr lang="es-MX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 </a:t>
            </a:r>
          </a:p>
          <a:p>
            <a:pPr rtl="0"/>
            <a:endParaRPr lang="es-MX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056174-CBC5-7B48-9681-7DDAC42333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2743200" cy="365125"/>
          </a:xfrm>
        </p:spPr>
        <p:txBody>
          <a:bodyPr rtlCol="0"/>
          <a:lstStyle/>
          <a:p>
            <a:pPr rtl="0"/>
            <a:fld id="{DEE47D4D-7810-4471-BE71-4F410053CF14}" type="datetime1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93FA18-50D6-0344-B477-1D7C91CF4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es-MX" dirty="0"/>
              <a:t>Software y hardware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es-MX" smtClean="0"/>
              <a:pPr/>
              <a:t>3</a:t>
            </a:fld>
            <a:endParaRPr lang="es-MX"/>
          </a:p>
        </p:txBody>
      </p:sp>
      <p:sp>
        <p:nvSpPr>
          <p:cNvPr id="7" name="AutoShape 2" descr="3 Ejemplos De Software De Sistema - escuela">
            <a:extLst>
              <a:ext uri="{FF2B5EF4-FFF2-40B4-BE49-F238E27FC236}">
                <a16:creationId xmlns:a16="http://schemas.microsoft.com/office/drawing/2014/main" id="{C43CA1EC-4D3E-4263-1A45-8544600E43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AutoShape 4" descr="3 Ejemplos De Software De Sistema - escuela">
            <a:extLst>
              <a:ext uri="{FF2B5EF4-FFF2-40B4-BE49-F238E27FC236}">
                <a16:creationId xmlns:a16="http://schemas.microsoft.com/office/drawing/2014/main" id="{13203954-5E88-E27F-0212-10286EA582E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2971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6" name="Picture 8" descr="Resultado de imagen de Software De Sistema Ejemplo">
            <a:extLst>
              <a:ext uri="{FF2B5EF4-FFF2-40B4-BE49-F238E27FC236}">
                <a16:creationId xmlns:a16="http://schemas.microsoft.com/office/drawing/2014/main" id="{536C6537-D5F5-24BC-EC2F-097676E75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484" y="4052433"/>
            <a:ext cx="381648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434716"/>
            <a:ext cx="5428178" cy="1934910"/>
          </a:xfrm>
        </p:spPr>
        <p:txBody>
          <a:bodyPr rtlCol="0"/>
          <a:lstStyle/>
          <a:p>
            <a:pPr rtl="0"/>
            <a:r>
              <a:rPr lang="es-MX" dirty="0"/>
              <a:t>Software de programación 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1A6D85-3837-435F-A342-5A3F98172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921" y="2369627"/>
            <a:ext cx="7435122" cy="1287974"/>
          </a:xfr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70000" lnSpcReduction="20000"/>
          </a:bodyPr>
          <a:lstStyle/>
          <a:p>
            <a:pPr rtl="0"/>
            <a:r>
              <a:rPr lang="es-MX" dirty="0">
                <a:latin typeface="-apple-system"/>
              </a:rPr>
              <a:t> El software de programación es un conjunto de herramientas que permiten al programar desarrollar programas de informática ,usando diferentes alternativas y lenguajes de programación. Algunos ejemplos son:  Microsoft visual Studio, visual .NET, </a:t>
            </a:r>
            <a:r>
              <a:rPr lang="es-MX" dirty="0" err="1">
                <a:latin typeface="-apple-system"/>
              </a:rPr>
              <a:t>Phyton</a:t>
            </a:r>
            <a:r>
              <a:rPr lang="es-MX" dirty="0">
                <a:latin typeface="-apple-system"/>
              </a:rPr>
              <a:t> y Blocks. </a:t>
            </a:r>
            <a:endParaRPr lang="es-MX" b="0" i="0" dirty="0">
              <a:effectLst/>
              <a:latin typeface="Roboto" panose="02000000000000000000" pitchFamily="2" charset="0"/>
            </a:endParaRPr>
          </a:p>
          <a:p>
            <a:pPr algn="l"/>
            <a:endParaRPr lang="es-MX" b="0" i="0" dirty="0">
              <a:effectLst/>
              <a:latin typeface="Roboto" panose="02000000000000000000" pitchFamily="2" charset="0"/>
            </a:endParaRPr>
          </a:p>
          <a:p>
            <a:pPr rtl="0"/>
            <a:endParaRPr lang="es-MX" dirty="0">
              <a:latin typeface="-apple-system"/>
            </a:endParaRPr>
          </a:p>
          <a:p>
            <a:pPr rtl="0"/>
            <a:endParaRPr lang="es-MX" dirty="0"/>
          </a:p>
        </p:txBody>
      </p:sp>
      <p:pic>
        <p:nvPicPr>
          <p:cNvPr id="3074" name="Picture 2" descr="Resultado de imagen de software de programación ejemplos">
            <a:extLst>
              <a:ext uri="{FF2B5EF4-FFF2-40B4-BE49-F238E27FC236}">
                <a16:creationId xmlns:a16="http://schemas.microsoft.com/office/drawing/2014/main" id="{A6B5A9E1-3C0B-CA86-46EB-C8037036B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51" y="3657601"/>
            <a:ext cx="4871803" cy="297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dirty="0"/>
              <a:t>SOFTWARE DE APLICACIÓN  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 rtlCol="0"/>
          <a:lstStyle/>
          <a:p>
            <a:pPr rtl="0"/>
            <a:fld id="{FC537EE7-B84D-4603-A17D-1A1673203006}" type="datetime1">
              <a:rPr lang="es-MX" smtClean="0"/>
              <a:t>05/09/2024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 rtlCol="0"/>
          <a:lstStyle/>
          <a:p>
            <a:pPr rtl="0"/>
            <a:r>
              <a:rPr lang="es-MX" dirty="0"/>
              <a:t>SOFTWARE Y HARDWARE 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s-MX" smtClean="0"/>
              <a:pPr/>
              <a:t>5</a:t>
            </a:fld>
            <a:endParaRPr lang="es-MX" dirty="0"/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F12AA739-8311-F88D-ADA9-3AEE378E5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2"/>
            <a:ext cx="9779182" cy="2199626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Permite al sistema ejecutar tareas de diversa índole, distintas de lo requerido para el mantenimiento del sistema y su funcionalidad básica.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Puede ser de muy variada naturaleza: desde videojuegos y gestores de videollamadas, hasta programas de diseño gráfico y administradores de bases de datos.</a:t>
            </a:r>
          </a:p>
          <a:p>
            <a:endParaRPr lang="es-MX" dirty="0"/>
          </a:p>
        </p:txBody>
      </p:sp>
      <p:pic>
        <p:nvPicPr>
          <p:cNvPr id="4098" name="Picture 2" descr="Resultado de imagen de software de aplicación ejemplos">
            <a:extLst>
              <a:ext uri="{FF2B5EF4-FFF2-40B4-BE49-F238E27FC236}">
                <a16:creationId xmlns:a16="http://schemas.microsoft.com/office/drawing/2014/main" id="{E207BAB1-BDE5-2B21-D0FD-98BC8E251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506" y="4464519"/>
            <a:ext cx="24098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386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MX" dirty="0"/>
              <a:t>HARDWARE 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E809DF5-56B4-304A-8777-BB8576005AF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 rtlCol="0"/>
          <a:lstStyle/>
          <a:p>
            <a:pPr rtl="0"/>
            <a:fld id="{27E165E6-FCFE-4709-A5A8-91090A90779D}" type="datetime1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79A912-225F-BE40-9F3E-025552444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 rtlCol="0"/>
          <a:lstStyle/>
          <a:p>
            <a:pPr rtl="0"/>
            <a:r>
              <a:rPr lang="es-MX" dirty="0"/>
              <a:t>SOFTWARE Y HARDWARE </a:t>
            </a:r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50B6C709-8794-DF4E-A15C-6E648F09D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s-MX" smtClean="0"/>
              <a:pPr/>
              <a:t>6</a:t>
            </a:fld>
            <a:endParaRPr lang="es-MX"/>
          </a:p>
        </p:txBody>
      </p:sp>
      <p:pic>
        <p:nvPicPr>
          <p:cNvPr id="5122" name="Picture 2" descr="Resultado de imagen de Imágenes De Hardware">
            <a:extLst>
              <a:ext uri="{FF2B5EF4-FFF2-40B4-BE49-F238E27FC236}">
                <a16:creationId xmlns:a16="http://schemas.microsoft.com/office/drawing/2014/main" id="{F6BC5783-D0B5-5D38-4604-F073F0206D7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256" y="1909515"/>
            <a:ext cx="5146245" cy="366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917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63" name="Rectangle 6150">
            <a:extLst>
              <a:ext uri="{FF2B5EF4-FFF2-40B4-BE49-F238E27FC236}">
                <a16:creationId xmlns:a16="http://schemas.microsoft.com/office/drawing/2014/main" id="{5BF4DF2C-F028-4921-9C23-41303F650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4" name="Rectangle 6152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3AF65A7-995A-9F45-891C-82D9B9D40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98246"/>
            <a:ext cx="4412419" cy="362621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r">
              <a:lnSpc>
                <a:spcPct val="90000"/>
              </a:lnSpc>
            </a:pPr>
            <a:r>
              <a:rPr lang="en-US" sz="2400" kern="1200" dirty="0">
                <a:solidFill>
                  <a:srgbClr val="FFFFFF"/>
                </a:solidFill>
                <a:latin typeface="-apple-system"/>
              </a:rPr>
              <a:t>El hardware </a:t>
            </a:r>
            <a:r>
              <a:rPr lang="en-US" sz="2400" kern="1200" dirty="0" err="1">
                <a:solidFill>
                  <a:srgbClr val="FFFFFF"/>
                </a:solidFill>
                <a:latin typeface="-apple-system"/>
              </a:rPr>
              <a:t>c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orresponde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a la Unidad Central de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Procesamiento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o CPU,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el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centro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de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operaciones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lógicas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de la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computadora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,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en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donde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se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interpretan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y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ejecutan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las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tareas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necesarias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para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el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funcionamiento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del resto de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los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componentes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,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algunos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ejemplos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son: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el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procesador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, la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memoria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RAM, la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unidad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 de </a:t>
            </a:r>
            <a:r>
              <a:rPr lang="en-US" sz="2400" b="0" i="0" kern="1200" dirty="0" err="1">
                <a:solidFill>
                  <a:srgbClr val="FFFFFF"/>
                </a:solidFill>
                <a:effectLst/>
                <a:latin typeface="-apple-system"/>
              </a:rPr>
              <a:t>almacenamiento</a:t>
            </a:r>
            <a:r>
              <a:rPr lang="en-US" sz="2400" b="0" i="0" kern="1200" dirty="0">
                <a:solidFill>
                  <a:srgbClr val="FFFFFF"/>
                </a:solidFill>
                <a:effectLst/>
                <a:latin typeface="-apple-system"/>
              </a:rPr>
              <a:t>.</a:t>
            </a:r>
            <a:endParaRPr lang="en-US" sz="2400" kern="1200" dirty="0">
              <a:solidFill>
                <a:srgbClr val="FFFFFF"/>
              </a:solidFill>
              <a:latin typeface="-apple-system"/>
            </a:endParaRP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3F7063-A64B-CB42-8BBF-BF52424269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224937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1D4193A-F907-4404-860A-DE250E60659A}" type="datetime1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9/5/2024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4EA976-8646-0143-BA18-8675E6FA5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224937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FFFFFF"/>
                </a:solidFill>
              </a:rPr>
              <a:t>Software y hardware </a:t>
            </a:r>
            <a:endParaRPr lang="en-US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03A5E2-8F37-D546-BCD9-24A2037B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24937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6165" name="Straight Connector 615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Resultado de imagen de Hardware ejemplos">
            <a:extLst>
              <a:ext uri="{FF2B5EF4-FFF2-40B4-BE49-F238E27FC236}">
                <a16:creationId xmlns:a16="http://schemas.microsoft.com/office/drawing/2014/main" id="{6B561122-B096-252E-4E4B-5D4ED8D66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86925" y="1868894"/>
            <a:ext cx="5664133" cy="417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66" name="Group 6156">
            <a:extLst>
              <a:ext uri="{FF2B5EF4-FFF2-40B4-BE49-F238E27FC236}">
                <a16:creationId xmlns:a16="http://schemas.microsoft.com/office/drawing/2014/main" id="{892B7B61-D701-474B-AE8F-EA238B550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12034" y="1267063"/>
            <a:ext cx="368480" cy="519967"/>
            <a:chOff x="11512034" y="1267063"/>
            <a:chExt cx="368480" cy="519967"/>
          </a:xfrm>
          <a:solidFill>
            <a:srgbClr val="FFFFFF"/>
          </a:solidFill>
        </p:grpSpPr>
        <p:sp>
          <p:nvSpPr>
            <p:cNvPr id="6158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12034" y="1267063"/>
              <a:ext cx="139037" cy="139039"/>
            </a:xfrm>
            <a:custGeom>
              <a:avLst/>
              <a:gdLst>
                <a:gd name="connsiteX0" fmla="*/ 129600 w 139037"/>
                <a:gd name="connsiteY0" fmla="*/ 60082 h 139039"/>
                <a:gd name="connsiteX1" fmla="*/ 78955 w 139037"/>
                <a:gd name="connsiteY1" fmla="*/ 60082 h 139039"/>
                <a:gd name="connsiteX2" fmla="*/ 78955 w 139037"/>
                <a:gd name="connsiteY2" fmla="*/ 9437 h 139039"/>
                <a:gd name="connsiteX3" fmla="*/ 69519 w 139037"/>
                <a:gd name="connsiteY3" fmla="*/ 0 h 139039"/>
                <a:gd name="connsiteX4" fmla="*/ 60082 w 139037"/>
                <a:gd name="connsiteY4" fmla="*/ 9437 h 139039"/>
                <a:gd name="connsiteX5" fmla="*/ 60082 w 139037"/>
                <a:gd name="connsiteY5" fmla="*/ 60082 h 139039"/>
                <a:gd name="connsiteX6" fmla="*/ 9437 w 139037"/>
                <a:gd name="connsiteY6" fmla="*/ 60082 h 139039"/>
                <a:gd name="connsiteX7" fmla="*/ 0 w 139037"/>
                <a:gd name="connsiteY7" fmla="*/ 69520 h 139039"/>
                <a:gd name="connsiteX8" fmla="*/ 9437 w 139037"/>
                <a:gd name="connsiteY8" fmla="*/ 78957 h 139039"/>
                <a:gd name="connsiteX9" fmla="*/ 60082 w 139037"/>
                <a:gd name="connsiteY9" fmla="*/ 78957 h 139039"/>
                <a:gd name="connsiteX10" fmla="*/ 60082 w 139037"/>
                <a:gd name="connsiteY10" fmla="*/ 129602 h 139039"/>
                <a:gd name="connsiteX11" fmla="*/ 69519 w 139037"/>
                <a:gd name="connsiteY11" fmla="*/ 139039 h 139039"/>
                <a:gd name="connsiteX12" fmla="*/ 78955 w 139037"/>
                <a:gd name="connsiteY12" fmla="*/ 129602 h 139039"/>
                <a:gd name="connsiteX13" fmla="*/ 78955 w 139037"/>
                <a:gd name="connsiteY13" fmla="*/ 78957 h 139039"/>
                <a:gd name="connsiteX14" fmla="*/ 129600 w 139037"/>
                <a:gd name="connsiteY14" fmla="*/ 78957 h 139039"/>
                <a:gd name="connsiteX15" fmla="*/ 139037 w 139037"/>
                <a:gd name="connsiteY15" fmla="*/ 69520 h 139039"/>
                <a:gd name="connsiteX16" fmla="*/ 129600 w 139037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7" h="139039">
                  <a:moveTo>
                    <a:pt x="129600" y="60082"/>
                  </a:moveTo>
                  <a:lnTo>
                    <a:pt x="78955" y="60082"/>
                  </a:lnTo>
                  <a:lnTo>
                    <a:pt x="78955" y="9437"/>
                  </a:lnTo>
                  <a:cubicBezTo>
                    <a:pt x="78955" y="4225"/>
                    <a:pt x="74730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7" y="139039"/>
                    <a:pt x="69519" y="139039"/>
                  </a:cubicBezTo>
                  <a:cubicBezTo>
                    <a:pt x="74730" y="139039"/>
                    <a:pt x="78955" y="134814"/>
                    <a:pt x="78955" y="129602"/>
                  </a:cubicBezTo>
                  <a:lnTo>
                    <a:pt x="78955" y="78957"/>
                  </a:lnTo>
                  <a:lnTo>
                    <a:pt x="129600" y="78957"/>
                  </a:lnTo>
                  <a:cubicBezTo>
                    <a:pt x="134812" y="78957"/>
                    <a:pt x="139037" y="74731"/>
                    <a:pt x="139037" y="69520"/>
                  </a:cubicBezTo>
                  <a:cubicBezTo>
                    <a:pt x="139037" y="64308"/>
                    <a:pt x="134812" y="60082"/>
                    <a:pt x="129600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167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801" y="1659316"/>
              <a:ext cx="127713" cy="127714"/>
            </a:xfrm>
            <a:custGeom>
              <a:avLst/>
              <a:gdLst>
                <a:gd name="connsiteX0" fmla="*/ 63857 w 127713"/>
                <a:gd name="connsiteY0" fmla="*/ 18874 h 127714"/>
                <a:gd name="connsiteX1" fmla="*/ 108839 w 127713"/>
                <a:gd name="connsiteY1" fmla="*/ 63857 h 127714"/>
                <a:gd name="connsiteX2" fmla="*/ 63857 w 127713"/>
                <a:gd name="connsiteY2" fmla="*/ 108840 h 127714"/>
                <a:gd name="connsiteX3" fmla="*/ 18874 w 127713"/>
                <a:gd name="connsiteY3" fmla="*/ 63857 h 127714"/>
                <a:gd name="connsiteX4" fmla="*/ 63857 w 127713"/>
                <a:gd name="connsiteY4" fmla="*/ 18874 h 127714"/>
                <a:gd name="connsiteX5" fmla="*/ 63857 w 127713"/>
                <a:gd name="connsiteY5" fmla="*/ 0 h 127714"/>
                <a:gd name="connsiteX6" fmla="*/ 0 w 127713"/>
                <a:gd name="connsiteY6" fmla="*/ 63857 h 127714"/>
                <a:gd name="connsiteX7" fmla="*/ 63857 w 127713"/>
                <a:gd name="connsiteY7" fmla="*/ 127714 h 127714"/>
                <a:gd name="connsiteX8" fmla="*/ 127713 w 127713"/>
                <a:gd name="connsiteY8" fmla="*/ 63857 h 127714"/>
                <a:gd name="connsiteX9" fmla="*/ 63857 w 127713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4">
                  <a:moveTo>
                    <a:pt x="63857" y="18874"/>
                  </a:moveTo>
                  <a:cubicBezTo>
                    <a:pt x="88700" y="18874"/>
                    <a:pt x="108839" y="39014"/>
                    <a:pt x="108839" y="63857"/>
                  </a:cubicBezTo>
                  <a:cubicBezTo>
                    <a:pt x="108839" y="88700"/>
                    <a:pt x="88700" y="108840"/>
                    <a:pt x="63857" y="108840"/>
                  </a:cubicBezTo>
                  <a:cubicBezTo>
                    <a:pt x="39013" y="108840"/>
                    <a:pt x="18874" y="88700"/>
                    <a:pt x="18874" y="63857"/>
                  </a:cubicBezTo>
                  <a:cubicBezTo>
                    <a:pt x="18898" y="39024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9983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b="1" kern="1200">
                <a:latin typeface="+mj-lt"/>
                <a:ea typeface="+mj-ea"/>
                <a:cs typeface="+mj-cs"/>
              </a:rPr>
              <a:t>Memoria RAM 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517F12A-7304-B447-BEB8-A99EA8009F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0B92DBD-C893-4BD6-84F2-FD4851BC4A35}" type="datetime1">
              <a:rPr lang="es-MX" smtClean="0"/>
              <a:pPr>
                <a:spcAft>
                  <a:spcPts val="600"/>
                </a:spcAft>
              </a:pPr>
              <a:t>05/09/2024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CF90246-DFB2-A340-AADC-E85D28C31B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s-MX" dirty="0"/>
              <a:t>Software y hardware</a:t>
            </a:r>
            <a:endParaRPr lang="es-MX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s-MX" smtClean="0"/>
              <a:pPr>
                <a:spcAft>
                  <a:spcPts val="600"/>
                </a:spcAft>
              </a:pPr>
              <a:t>8</a:t>
            </a:fld>
            <a:endParaRPr lang="es-MX"/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4B21BC30-489B-A553-5473-FDB534BE119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6813" y="1962151"/>
            <a:ext cx="5138737" cy="3981449"/>
          </a:xfrm>
        </p:spPr>
        <p:txBody>
          <a:bodyPr/>
          <a:lstStyle/>
          <a:p>
            <a:r>
              <a:rPr lang="es-MX" sz="2800" b="0" dirty="0">
                <a:highlight>
                  <a:srgbClr val="FFFFFF"/>
                </a:highlight>
                <a:latin typeface="-apple-system"/>
              </a:rPr>
              <a:t>Aquí se</a:t>
            </a:r>
            <a:r>
              <a:rPr lang="es-MX" sz="2800" b="0" i="0" dirty="0">
                <a:effectLst/>
                <a:highlight>
                  <a:srgbClr val="FFFFFF"/>
                </a:highlight>
                <a:latin typeface="-apple-system"/>
              </a:rPr>
              <a:t> ejecuta la mayor parte del software, desde el propio sistema operativo hasta el software de aplicación y otros programas semejantes.</a:t>
            </a:r>
            <a:r>
              <a:rPr lang="es-MX" sz="2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s-MX" sz="2800" b="0" i="0" dirty="0" err="1">
                <a:effectLst/>
                <a:latin typeface="-apple-system"/>
              </a:rPr>
              <a:t>Random</a:t>
            </a:r>
            <a:r>
              <a:rPr lang="es-MX" sz="2800" b="0" i="0" dirty="0">
                <a:effectLst/>
                <a:latin typeface="-apple-system"/>
              </a:rPr>
              <a:t> Access </a:t>
            </a:r>
            <a:r>
              <a:rPr lang="es-MX" sz="2800" b="0" i="0" dirty="0" err="1">
                <a:effectLst/>
                <a:latin typeface="-apple-system"/>
              </a:rPr>
              <a:t>Memory</a:t>
            </a:r>
            <a:r>
              <a:rPr lang="es-MX" sz="2800" b="0" i="0" dirty="0">
                <a:effectLst/>
                <a:latin typeface="-apple-system"/>
              </a:rPr>
              <a:t>, o sea, “Memoria de Acceso Aleatorio” en inglés) es un tipo de memoria operativa de las computadoras y sistemas informáticos</a:t>
            </a:r>
            <a:endParaRPr lang="es-MX" sz="2800" b="0" dirty="0">
              <a:latin typeface="-apple-system"/>
            </a:endParaRPr>
          </a:p>
          <a:p>
            <a:endParaRPr lang="es-MX" dirty="0"/>
          </a:p>
        </p:txBody>
      </p:sp>
      <p:pic>
        <p:nvPicPr>
          <p:cNvPr id="7170" name="Picture 2" descr="Resultado de imagen de memoria ram ">
            <a:extLst>
              <a:ext uri="{FF2B5EF4-FFF2-40B4-BE49-F238E27FC236}">
                <a16:creationId xmlns:a16="http://schemas.microsoft.com/office/drawing/2014/main" id="{113A85AD-DFCA-0D77-0028-AEA25B904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380" y="1706563"/>
            <a:ext cx="3824128" cy="2941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690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4" y="741391"/>
            <a:ext cx="3549649" cy="161620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/>
              <a:t>Procesador </a:t>
            </a:r>
          </a:p>
        </p:txBody>
      </p:sp>
      <p:sp>
        <p:nvSpPr>
          <p:cNvPr id="77" name="Marcador de texto 76">
            <a:extLst>
              <a:ext uri="{FF2B5EF4-FFF2-40B4-BE49-F238E27FC236}">
                <a16:creationId xmlns:a16="http://schemas.microsoft.com/office/drawing/2014/main" id="{51F2E77F-847E-F9B3-EB03-7FB960A013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76693" y="2533476"/>
            <a:ext cx="3346964" cy="34478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>
                <a:effectLst/>
              </a:rPr>
              <a:t>Es la unidad más importante dentro de un sistema informático o una computadora y es responsable de procesar el conjunto único de instrucciones y procesos. Es el dispositivo de hardware conocido como el cerebro del sistema.</a:t>
            </a:r>
            <a:endParaRPr lang="en-US" sz="2000"/>
          </a:p>
        </p:txBody>
      </p:sp>
      <p:pic>
        <p:nvPicPr>
          <p:cNvPr id="8194" name="Picture 2" descr="Resultado de imagen de procesador ">
            <a:extLst>
              <a:ext uri="{FF2B5EF4-FFF2-40B4-BE49-F238E27FC236}">
                <a16:creationId xmlns:a16="http://schemas.microsoft.com/office/drawing/2014/main" id="{FE5851BA-45FD-DA98-4EA0-E5CE6F8FD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4" r="-1" b="-1"/>
          <a:stretch/>
        </p:blipFill>
        <p:spPr bwMode="auto">
          <a:xfrm>
            <a:off x="5089243" y="877413"/>
            <a:ext cx="6222628" cy="504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199" name="Group 8198">
            <a:extLst>
              <a:ext uri="{FF2B5EF4-FFF2-40B4-BE49-F238E27FC236}">
                <a16:creationId xmlns:a16="http://schemas.microsoft.com/office/drawing/2014/main" id="{3AFCAD34-1AFC-BC1A-F6B2-C34C6391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89243" y="5858828"/>
            <a:ext cx="6226463" cy="123363"/>
            <a:chOff x="7015162" y="5858828"/>
            <a:chExt cx="4300544" cy="123363"/>
          </a:xfrm>
        </p:grpSpPr>
        <p:sp>
          <p:nvSpPr>
            <p:cNvPr id="8200" name="Rectangle 8199">
              <a:extLst>
                <a:ext uri="{FF2B5EF4-FFF2-40B4-BE49-F238E27FC236}">
                  <a16:creationId xmlns:a16="http://schemas.microsoft.com/office/drawing/2014/main" id="{1129F4A2-3705-CF87-3DDA-AF9CE9389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01" name="Rectangle 8200">
              <a:extLst>
                <a:ext uri="{FF2B5EF4-FFF2-40B4-BE49-F238E27FC236}">
                  <a16:creationId xmlns:a16="http://schemas.microsoft.com/office/drawing/2014/main" id="{891B1028-FC76-5583-3A1F-5815A7DCF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F3B501F-5E7A-5D46-8856-A27912A21D96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8382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CE02EF29-854C-4CC6-B627-04F451B1DD0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9/5/2024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CE3E8F-3700-FE42-BA65-89071D20A786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Software y hardware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52A2850-23AF-A249-8907-5DAF2E2D2269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294A09A9-5501-47C1-A89A-A340965A2BE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9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96266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9457597_TF45331398_Win32" id="{73D57D6E-B80C-464C-B6F3-00357068C988}" vid="{C89970E3-3B10-4510-B406-22CC2CC620D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5BAB77-79E1-4739-AA51-10C9079186D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{0EB19C0D-1EFC-4928-9696-1A13C08341EE}tf45331398_win32</Template>
  <TotalTime>96</TotalTime>
  <Words>564</Words>
  <Application>Microsoft Office PowerPoint</Application>
  <PresentationFormat>Panorámica</PresentationFormat>
  <Paragraphs>65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-apple-system</vt:lpstr>
      <vt:lpstr>Arial</vt:lpstr>
      <vt:lpstr>Calibri</vt:lpstr>
      <vt:lpstr>Roboto</vt:lpstr>
      <vt:lpstr>Tenorite</vt:lpstr>
      <vt:lpstr>Times New Roman</vt:lpstr>
      <vt:lpstr>Verdana</vt:lpstr>
      <vt:lpstr>Tema de Office</vt:lpstr>
      <vt:lpstr>GOBIERNO DEL ESTADO DE COAHUILA DE ZARAGOZA  ESCUELA NORMAL DE EDUCACIÓN PREESCOLAR  CULTURAS DIGITALES PARA LA DOCENCIA HIBRIDA  COTIZACIÓN DE EQUIPOS DE COMPUTO  PRESENTADO POR: YAMILETH SALAZAR CONTRERAS.  MAESTRO: ALBINO BENJAMÍN RAMÍREZ AGUILAR.</vt:lpstr>
      <vt:lpstr>Tipos de software:</vt:lpstr>
      <vt:lpstr>Software de sistema  </vt:lpstr>
      <vt:lpstr>Software de programación </vt:lpstr>
      <vt:lpstr>SOFTWARE DE APLICACIÓN  </vt:lpstr>
      <vt:lpstr>HARDWARE </vt:lpstr>
      <vt:lpstr>El hardware corresponde a la Unidad Central de Procesamiento o CPU, el centro de operaciones lógicas de la computadora, en donde se interpretan y ejecutan las tareas necesarias para el funcionamiento del resto de los componentes, algunos ejemplos son: el procesador, la memoria RAM, la unidad de almacenamiento.</vt:lpstr>
      <vt:lpstr>Memoria RAM </vt:lpstr>
      <vt:lpstr>Procesador </vt:lpstr>
      <vt:lpstr>Unidad de almacenamiento </vt:lpstr>
      <vt:lpstr>Resumen 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itzel salazar</dc:creator>
  <cp:lastModifiedBy>itzel salazar</cp:lastModifiedBy>
  <cp:revision>1</cp:revision>
  <dcterms:created xsi:type="dcterms:W3CDTF">2024-09-06T02:58:13Z</dcterms:created>
  <dcterms:modified xsi:type="dcterms:W3CDTF">2024-09-06T04:35:06Z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