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1" r:id="rId8"/>
    <p:sldId id="262" r:id="rId9"/>
    <p:sldId id="263" r:id="rId10"/>
    <p:sldId id="264" r:id="rId1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4"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264387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255829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7274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116313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86480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389800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304083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307538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376261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127337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35A31B8-C7F7-4752-8FE5-B0091230D4E2}" type="datetimeFigureOut">
              <a:rPr lang="es-MX" smtClean="0"/>
              <a:t>04/09/2024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D07B334-508C-4CBA-A855-0D8760BDC06D}" type="slidenum">
              <a:rPr lang="es-MX" smtClean="0"/>
              <a:t>‹Nº›</a:t>
            </a:fld>
            <a:endParaRPr lang="es-MX"/>
          </a:p>
        </p:txBody>
      </p:sp>
    </p:spTree>
    <p:extLst>
      <p:ext uri="{BB962C8B-B14F-4D97-AF65-F5344CB8AC3E}">
        <p14:creationId xmlns:p14="http://schemas.microsoft.com/office/powerpoint/2010/main" val="417994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A31B8-C7F7-4752-8FE5-B0091230D4E2}" type="datetimeFigureOut">
              <a:rPr lang="es-MX" smtClean="0"/>
              <a:t>04/09/2024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7B334-508C-4CBA-A855-0D8760BDC06D}" type="slidenum">
              <a:rPr lang="es-MX" smtClean="0"/>
              <a:t>‹Nº›</a:t>
            </a:fld>
            <a:endParaRPr lang="es-MX"/>
          </a:p>
        </p:txBody>
      </p:sp>
    </p:spTree>
    <p:extLst>
      <p:ext uri="{BB962C8B-B14F-4D97-AF65-F5344CB8AC3E}">
        <p14:creationId xmlns:p14="http://schemas.microsoft.com/office/powerpoint/2010/main" val="267862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3608" y="3429001"/>
            <a:ext cx="7484368" cy="504056"/>
          </a:xfrm>
        </p:spPr>
        <p:txBody>
          <a:bodyPr>
            <a:normAutofit fontScale="90000"/>
          </a:bodyPr>
          <a:lstStyle/>
          <a:p>
            <a:r>
              <a:rPr lang="es-MX" sz="1400" dirty="0" smtClean="0"/>
              <a:t>GOBIERNO DEL ESTADO DE COAHUILA DE ZARAGOZA</a:t>
            </a:r>
            <a:br>
              <a:rPr lang="es-MX" sz="1400" dirty="0" smtClean="0"/>
            </a:br>
            <a:r>
              <a:rPr lang="es-MX" sz="1400" dirty="0" smtClean="0"/>
              <a:t/>
            </a:r>
            <a:br>
              <a:rPr lang="es-MX" sz="1400" dirty="0" smtClean="0"/>
            </a:br>
            <a:r>
              <a:rPr lang="es-MX" sz="1400" dirty="0" smtClean="0"/>
              <a:t>SECRETARÍA DE EDUCACIÓN </a:t>
            </a:r>
            <a:br>
              <a:rPr lang="es-MX" sz="1400" dirty="0" smtClean="0"/>
            </a:br>
            <a:r>
              <a:rPr lang="es-MX" sz="1400" dirty="0" smtClean="0"/>
              <a:t/>
            </a:r>
            <a:br>
              <a:rPr lang="es-MX" sz="1400" dirty="0" smtClean="0"/>
            </a:br>
            <a:r>
              <a:rPr lang="es-MX" sz="1400" dirty="0" smtClean="0"/>
              <a:t>ESCUELA NORMAL DE EDUCACIÓN DE PREESCOLAR</a:t>
            </a:r>
            <a:br>
              <a:rPr lang="es-MX" sz="1400" dirty="0" smtClean="0"/>
            </a:br>
            <a:r>
              <a:rPr lang="es-MX" sz="1400" dirty="0"/>
              <a:t/>
            </a:r>
            <a:br>
              <a:rPr lang="es-MX" sz="1400" dirty="0"/>
            </a:br>
            <a:r>
              <a:rPr lang="es-MX" sz="1400" dirty="0" smtClean="0"/>
              <a:t/>
            </a:r>
            <a:br>
              <a:rPr lang="es-MX" sz="1400" dirty="0" smtClean="0"/>
            </a:br>
            <a:r>
              <a:rPr lang="es-MX" sz="1400" dirty="0"/>
              <a:t/>
            </a:r>
            <a:br>
              <a:rPr lang="es-MX" sz="1400" dirty="0"/>
            </a:br>
            <a:r>
              <a:rPr lang="es-MX" sz="1400" dirty="0" smtClean="0"/>
              <a:t/>
            </a:r>
            <a:br>
              <a:rPr lang="es-MX" sz="1400" dirty="0" smtClean="0"/>
            </a:br>
            <a:r>
              <a:rPr lang="es-MX" sz="1400" dirty="0"/>
              <a:t/>
            </a:r>
            <a:br>
              <a:rPr lang="es-MX" sz="1400" dirty="0"/>
            </a:br>
            <a:r>
              <a:rPr lang="es-MX" sz="1400" dirty="0" smtClean="0"/>
              <a:t/>
            </a:r>
            <a:br>
              <a:rPr lang="es-MX" sz="1400" dirty="0" smtClean="0"/>
            </a:br>
            <a:r>
              <a:rPr lang="es-MX" sz="1400" dirty="0"/>
              <a:t/>
            </a:r>
            <a:br>
              <a:rPr lang="es-MX" sz="1400" dirty="0"/>
            </a:br>
            <a:r>
              <a:rPr lang="es-MX" sz="1400" dirty="0" smtClean="0"/>
              <a:t/>
            </a:r>
            <a:br>
              <a:rPr lang="es-MX" sz="1400" dirty="0" smtClean="0"/>
            </a:br>
            <a:r>
              <a:rPr lang="es-MX" sz="1400" dirty="0"/>
              <a:t/>
            </a:r>
            <a:br>
              <a:rPr lang="es-MX" sz="1400" dirty="0"/>
            </a:br>
            <a:r>
              <a:rPr lang="es-MX" sz="1400" dirty="0" smtClean="0"/>
              <a:t/>
            </a:r>
            <a:br>
              <a:rPr lang="es-MX" sz="1400" dirty="0" smtClean="0"/>
            </a:br>
            <a:r>
              <a:rPr lang="es-MX" sz="1400" dirty="0"/>
              <a:t/>
            </a:r>
            <a:br>
              <a:rPr lang="es-MX" sz="1400" dirty="0"/>
            </a:br>
            <a:r>
              <a:rPr lang="es-MX" sz="1400" dirty="0" smtClean="0"/>
              <a:t>CULTURAS DIGITALES PARA LA DOCENCIA HÍBRIDA</a:t>
            </a:r>
            <a:br>
              <a:rPr lang="es-MX" sz="1400" dirty="0" smtClean="0"/>
            </a:br>
            <a:r>
              <a:rPr lang="es-MX" sz="1400" dirty="0" smtClean="0"/>
              <a:t> </a:t>
            </a:r>
            <a:br>
              <a:rPr lang="es-MX" sz="1400" dirty="0" smtClean="0"/>
            </a:br>
            <a:r>
              <a:rPr lang="es-MX" sz="1400" dirty="0" smtClean="0"/>
              <a:t>SOFTWARE Y HARDWARE </a:t>
            </a:r>
            <a:br>
              <a:rPr lang="es-MX" sz="1400" dirty="0" smtClean="0"/>
            </a:br>
            <a:r>
              <a:rPr lang="es-MX" sz="1400" dirty="0" smtClean="0"/>
              <a:t/>
            </a:r>
            <a:br>
              <a:rPr lang="es-MX" sz="1400" dirty="0" smtClean="0"/>
            </a:br>
            <a:r>
              <a:rPr lang="es-MX" sz="1400" dirty="0" smtClean="0"/>
              <a:t>PRESENTADO POR:</a:t>
            </a:r>
            <a:br>
              <a:rPr lang="es-MX" sz="1400" dirty="0" smtClean="0"/>
            </a:br>
            <a:r>
              <a:rPr lang="es-MX" sz="1400" dirty="0" smtClean="0"/>
              <a:t/>
            </a:r>
            <a:br>
              <a:rPr lang="es-MX" sz="1400" dirty="0" smtClean="0"/>
            </a:br>
            <a:r>
              <a:rPr lang="es-MX" sz="1400" dirty="0" err="1" smtClean="0"/>
              <a:t>Maria</a:t>
            </a:r>
            <a:r>
              <a:rPr lang="es-MX" sz="1400" dirty="0" smtClean="0"/>
              <a:t> Fernanda </a:t>
            </a:r>
            <a:r>
              <a:rPr lang="es-MX" sz="1400" dirty="0" err="1" smtClean="0"/>
              <a:t>Vazquez</a:t>
            </a:r>
            <a:r>
              <a:rPr lang="es-MX" sz="1400" dirty="0" smtClean="0"/>
              <a:t> Valenciano</a:t>
            </a:r>
            <a:br>
              <a:rPr lang="es-MX" sz="1400" dirty="0" smtClean="0"/>
            </a:br>
            <a:r>
              <a:rPr lang="es-MX" sz="1400" dirty="0" smtClean="0"/>
              <a:t/>
            </a:r>
            <a:br>
              <a:rPr lang="es-MX" sz="1400" dirty="0" smtClean="0"/>
            </a:br>
            <a:r>
              <a:rPr lang="es-MX" sz="1400" dirty="0" smtClean="0"/>
              <a:t>MAESTRO:</a:t>
            </a:r>
            <a:br>
              <a:rPr lang="es-MX" sz="1400" dirty="0" smtClean="0"/>
            </a:br>
            <a:r>
              <a:rPr lang="es-MX" sz="1400" dirty="0" smtClean="0"/>
              <a:t/>
            </a:r>
            <a:br>
              <a:rPr lang="es-MX" sz="1400" dirty="0" smtClean="0"/>
            </a:br>
            <a:r>
              <a:rPr lang="es-MX" sz="1400" dirty="0" smtClean="0"/>
              <a:t>Albino Benjamín Ramírez Aguilar </a:t>
            </a:r>
            <a:br>
              <a:rPr lang="es-MX" sz="1400" dirty="0" smtClean="0"/>
            </a:br>
            <a:r>
              <a:rPr lang="es-MX" sz="1400" dirty="0"/>
              <a:t/>
            </a:r>
            <a:br>
              <a:rPr lang="es-MX" sz="1400" dirty="0"/>
            </a:br>
            <a:r>
              <a:rPr lang="es-MX" sz="1400" dirty="0" smtClean="0"/>
              <a:t/>
            </a:r>
            <a:br>
              <a:rPr lang="es-MX" sz="1400" dirty="0" smtClean="0"/>
            </a:br>
            <a:r>
              <a:rPr lang="es-MX" sz="1400" dirty="0"/>
              <a:t/>
            </a:r>
            <a:br>
              <a:rPr lang="es-MX" sz="1400" dirty="0"/>
            </a:br>
            <a:r>
              <a:rPr lang="es-MX" sz="1400" dirty="0" smtClean="0"/>
              <a:t>SALTILLO, COAHUILA DE ZARAGOZA        SEPTIEMBRE 2024</a:t>
            </a:r>
            <a:br>
              <a:rPr lang="es-MX" sz="1400" dirty="0" smtClean="0"/>
            </a:br>
            <a:r>
              <a:rPr lang="es-MX" sz="1400" dirty="0" smtClean="0"/>
              <a:t/>
            </a:r>
            <a:br>
              <a:rPr lang="es-MX" sz="1400" dirty="0" smtClean="0"/>
            </a:br>
            <a:r>
              <a:rPr lang="es-MX" sz="1400" dirty="0" smtClean="0"/>
              <a:t/>
            </a:r>
            <a:br>
              <a:rPr lang="es-MX" sz="1400" dirty="0" smtClean="0"/>
            </a:br>
            <a:endParaRPr lang="es-MX"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155" y="1556792"/>
            <a:ext cx="1228909"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16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3454796" cy="194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2982" y="53405"/>
            <a:ext cx="4081585" cy="233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350291"/>
            <a:ext cx="4732884" cy="247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884" y="2385170"/>
            <a:ext cx="3998303" cy="234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63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2000"/>
                                        <p:tgtEl>
                                          <p:spTgt spid="4100"/>
                                        </p:tgtEl>
                                      </p:cBhvr>
                                    </p:animEffect>
                                    <p:anim calcmode="lin" valueType="num">
                                      <p:cBhvr>
                                        <p:cTn id="14" dur="2000" fill="hold"/>
                                        <p:tgtEl>
                                          <p:spTgt spid="4100"/>
                                        </p:tgtEl>
                                        <p:attrNameLst>
                                          <p:attrName>ppt_w</p:attrName>
                                        </p:attrNameLst>
                                      </p:cBhvr>
                                      <p:tavLst>
                                        <p:tav tm="0" fmla="#ppt_w*sin(2.5*pi*$)">
                                          <p:val>
                                            <p:fltVal val="0"/>
                                          </p:val>
                                        </p:tav>
                                        <p:tav tm="100000">
                                          <p:val>
                                            <p:fltVal val="1"/>
                                          </p:val>
                                        </p:tav>
                                      </p:tavLst>
                                    </p:anim>
                                    <p:anim calcmode="lin" valueType="num">
                                      <p:cBhvr>
                                        <p:cTn id="15"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randombar(horizontal)">
                                      <p:cBhvr>
                                        <p:cTn id="20"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4800" b="1" dirty="0" smtClean="0"/>
              <a:t>software</a:t>
            </a:r>
            <a:endParaRPr lang="es-MX" sz="4800" b="1" dirty="0"/>
          </a:p>
        </p:txBody>
      </p:sp>
      <p:sp>
        <p:nvSpPr>
          <p:cNvPr id="3" name="2 Marcador de contenido"/>
          <p:cNvSpPr>
            <a:spLocks noGrp="1"/>
          </p:cNvSpPr>
          <p:nvPr>
            <p:ph idx="1"/>
          </p:nvPr>
        </p:nvSpPr>
        <p:spPr/>
        <p:txBody>
          <a:bodyPr>
            <a:normAutofit/>
          </a:bodyPr>
          <a:lstStyle/>
          <a:p>
            <a:r>
              <a:rPr lang="es-MX" sz="1800" dirty="0" smtClean="0"/>
              <a:t>software comprende todos los programas y aplicaciones necesarias para ejecutar todos los procesos del sistema informático. Se incluyen, por tanto, aplicaciones de inicio o distintos servicios sin los que no podrían realizar su labor no solo los ordenadores, sino también consolas, móviles u otro tipo de plataformas.</a:t>
            </a:r>
          </a:p>
          <a:p>
            <a:endParaRPr lang="es-MX" sz="1800" dirty="0"/>
          </a:p>
          <a:p>
            <a:endParaRPr lang="es-MX"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68960"/>
            <a:ext cx="4170040" cy="2085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068960"/>
            <a:ext cx="3186155" cy="238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4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500" fill="hold"/>
                                        <p:tgtEl>
                                          <p:spTgt spid="2051"/>
                                        </p:tgtEl>
                                        <p:attrNameLst>
                                          <p:attrName>ppt_x</p:attrName>
                                        </p:attrNameLst>
                                      </p:cBhvr>
                                      <p:tavLst>
                                        <p:tav tm="0">
                                          <p:val>
                                            <p:strVal val="#ppt_x"/>
                                          </p:val>
                                        </p:tav>
                                        <p:tav tm="100000">
                                          <p:val>
                                            <p:strVal val="#ppt_x"/>
                                          </p:val>
                                        </p:tav>
                                      </p:tavLst>
                                    </p:anim>
                                    <p:anim calcmode="lin" valueType="num">
                                      <p:cBhvr additive="base">
                                        <p:cTn id="15"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circle(in)">
                                      <p:cBhvr>
                                        <p:cTn id="20" dur="20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Tipos de software</a:t>
            </a:r>
            <a:endParaRPr lang="es-MX" dirty="0"/>
          </a:p>
        </p:txBody>
      </p:sp>
      <p:sp>
        <p:nvSpPr>
          <p:cNvPr id="3" name="2 Marcador de contenido"/>
          <p:cNvSpPr>
            <a:spLocks noGrp="1"/>
          </p:cNvSpPr>
          <p:nvPr>
            <p:ph idx="1"/>
          </p:nvPr>
        </p:nvSpPr>
        <p:spPr/>
        <p:txBody>
          <a:bodyPr>
            <a:normAutofit/>
          </a:bodyPr>
          <a:lstStyle/>
          <a:p>
            <a:r>
              <a:rPr lang="es-MX" sz="1800" dirty="0" smtClean="0"/>
              <a:t>Software de aplicación</a:t>
            </a:r>
          </a:p>
          <a:p>
            <a:r>
              <a:rPr lang="es-MX" sz="1800" dirty="0" smtClean="0"/>
              <a:t>Dentro de este tipo de software podemos encontrar diferentes herramientas que incluyen desde bases de cálculo, programas de empresa o de diseño. Su ámbito es muy amplio y abarca ofimática y editores de texto, programas que permiten realizar diversas funciones enfocadas hacía el ámbito recreativo o laboral.</a:t>
            </a:r>
          </a:p>
          <a:p>
            <a:r>
              <a:rPr lang="es-MX" sz="1800" dirty="0" smtClean="0"/>
              <a:t>Software de gestión</a:t>
            </a:r>
          </a:p>
          <a:p>
            <a:r>
              <a:rPr lang="es-MX" sz="1800" dirty="0" smtClean="0"/>
              <a:t>Los diferentes tipos de software de gestión se incluirían dentro de los denominados software de aplicación, como herramientas que facilitan todos los aspectos relacionados con la gestión integral de la empresa: desde contabilidad o la facturación a la gestión de la nómina o de los impuestos.</a:t>
            </a:r>
          </a:p>
          <a:p>
            <a:endParaRPr lang="es-MX" sz="1800" dirty="0"/>
          </a:p>
        </p:txBody>
      </p:sp>
    </p:spTree>
    <p:extLst>
      <p:ext uri="{BB962C8B-B14F-4D97-AF65-F5344CB8AC3E}">
        <p14:creationId xmlns:p14="http://schemas.microsoft.com/office/powerpoint/2010/main" val="17271483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a:bodyPr>
          <a:lstStyle/>
          <a:p>
            <a:r>
              <a:rPr lang="es-MX" sz="1800" dirty="0" smtClean="0"/>
              <a:t>Software de programación</a:t>
            </a:r>
          </a:p>
          <a:p>
            <a:r>
              <a:rPr lang="es-MX" sz="1800" dirty="0" smtClean="0"/>
              <a:t>La importancia del software de programación radica en que hace posible el desarrollo de aplicaciones, por lo que su función es elemental para el desarrollo de la informática y los diferentes programas. Dentro de esta categoría encontramos como ejemplos los editores de texto o compiladores. Ejemplos: los editores de texto o compiladores.</a:t>
            </a:r>
          </a:p>
          <a:p>
            <a:r>
              <a:rPr lang="es-MX" sz="1800" dirty="0" smtClean="0"/>
              <a:t>Software de sistema</a:t>
            </a:r>
          </a:p>
          <a:p>
            <a:r>
              <a:rPr lang="es-MX" sz="1800" dirty="0" smtClean="0"/>
              <a:t>El software de sistema es indispensable para que el hardware funcione de manera idónea. Los componentes del ordenador ejecutan su labor gracias a esta herramienta: desde los drivers a los periféricos u otros elementos como teclado o disco duro. A modo de ejemplo, se pueden citar los sistemas operativos Windows o Mac. </a:t>
            </a:r>
          </a:p>
          <a:p>
            <a:r>
              <a:rPr lang="es-MX" sz="1800" dirty="0" smtClean="0"/>
              <a:t>Software por tipo de licencia</a:t>
            </a:r>
          </a:p>
          <a:p>
            <a:r>
              <a:rPr lang="es-MX" sz="1800" dirty="0" smtClean="0"/>
              <a:t>Las licencias de software son un elemento clave, puesto que establecen los términos que permiten el uso correcto del mismo. Lo habitual es encontrar dos tipos de software por licencia: software libre y software de propietario.</a:t>
            </a:r>
            <a:endParaRPr lang="es-MX" sz="1800" dirty="0"/>
          </a:p>
        </p:txBody>
      </p:sp>
    </p:spTree>
    <p:extLst>
      <p:ext uri="{BB962C8B-B14F-4D97-AF65-F5344CB8AC3E}">
        <p14:creationId xmlns:p14="http://schemas.microsoft.com/office/powerpoint/2010/main" val="42678184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Ejemplos de software</a:t>
            </a:r>
            <a:endParaRPr lang="es-MX" dirty="0"/>
          </a:p>
        </p:txBody>
      </p:sp>
      <p:sp>
        <p:nvSpPr>
          <p:cNvPr id="3" name="2 Marcador de contenido"/>
          <p:cNvSpPr>
            <a:spLocks noGrp="1"/>
          </p:cNvSpPr>
          <p:nvPr>
            <p:ph idx="1"/>
          </p:nvPr>
        </p:nvSpPr>
        <p:spPr/>
        <p:txBody>
          <a:bodyPr>
            <a:normAutofit fontScale="25000" lnSpcReduction="20000"/>
          </a:bodyPr>
          <a:lstStyle/>
          <a:p>
            <a:r>
              <a:rPr lang="es-MX" dirty="0" smtClean="0"/>
              <a:t>:</a:t>
            </a:r>
          </a:p>
          <a:p>
            <a:endParaRPr lang="es-MX" dirty="0" smtClean="0"/>
          </a:p>
          <a:p>
            <a:r>
              <a:rPr lang="es-MX" sz="7200" dirty="0" err="1" smtClean="0"/>
              <a:t>OpenOffice</a:t>
            </a:r>
            <a:r>
              <a:rPr lang="es-MX" sz="7200" dirty="0" smtClean="0"/>
              <a:t>. Es un paquete de software de aplicación que incluye un conjunto de programas de oficina, como procesadores de texto y hojas de cálculo, todo de código abierto y gratuito.</a:t>
            </a:r>
          </a:p>
          <a:p>
            <a:r>
              <a:rPr lang="es-MX" sz="7200" dirty="0" err="1" smtClean="0"/>
              <a:t>Skype</a:t>
            </a:r>
            <a:r>
              <a:rPr lang="es-MX" sz="7200" dirty="0" smtClean="0"/>
              <a:t>.  Es un software de aplicación que permite establecer </a:t>
            </a:r>
            <a:r>
              <a:rPr lang="es-MX" sz="7200" dirty="0" err="1" smtClean="0"/>
              <a:t>videollamadas</a:t>
            </a:r>
            <a:r>
              <a:rPr lang="es-MX" sz="7200" dirty="0" smtClean="0"/>
              <a:t> o videoconferencias a través de internet.</a:t>
            </a:r>
          </a:p>
          <a:p>
            <a:r>
              <a:rPr lang="es-MX" sz="7200" dirty="0" smtClean="0"/>
              <a:t>Adobe </a:t>
            </a:r>
            <a:r>
              <a:rPr lang="es-MX" sz="7200" dirty="0" err="1" smtClean="0"/>
              <a:t>Photoshop</a:t>
            </a:r>
            <a:r>
              <a:rPr lang="es-MX" sz="7200" dirty="0" smtClean="0"/>
              <a:t>.  Es un software de aplicación que permite modificar imágenes y llevar a cabo labores de diseño gráfico.</a:t>
            </a:r>
          </a:p>
          <a:p>
            <a:r>
              <a:rPr lang="es-MX" sz="7200" dirty="0" err="1" smtClean="0"/>
              <a:t>Kaspersky</a:t>
            </a:r>
            <a:r>
              <a:rPr lang="es-MX" sz="7200" dirty="0" smtClean="0"/>
              <a:t> Antivirus. Es un software de aplicación que protege el sistema de virus informáticos y otras formas de software malicioso.</a:t>
            </a:r>
          </a:p>
          <a:p>
            <a:r>
              <a:rPr lang="es-MX" sz="7200" dirty="0" err="1" smtClean="0"/>
              <a:t>Call</a:t>
            </a:r>
            <a:r>
              <a:rPr lang="es-MX" sz="7200" dirty="0" smtClean="0"/>
              <a:t> of </a:t>
            </a:r>
            <a:r>
              <a:rPr lang="es-MX" sz="7200" dirty="0" err="1" smtClean="0"/>
              <a:t>Duty</a:t>
            </a:r>
            <a:r>
              <a:rPr lang="es-MX" sz="7200" dirty="0" smtClean="0"/>
              <a:t>. Es un videojuego de simulación de combate militar en primera persona.</a:t>
            </a:r>
          </a:p>
          <a:p>
            <a:r>
              <a:rPr lang="es-MX" sz="7200" dirty="0" smtClean="0"/>
              <a:t>Calibre. Es un software de aplicación que permite gestionar, organizar y cambiar el formato de los libros digitales.</a:t>
            </a:r>
          </a:p>
          <a:p>
            <a:r>
              <a:rPr lang="es-MX" sz="7200" dirty="0" smtClean="0"/>
              <a:t>Google </a:t>
            </a:r>
            <a:r>
              <a:rPr lang="es-MX" sz="7200" dirty="0" err="1" smtClean="0"/>
              <a:t>Chrome</a:t>
            </a:r>
            <a:r>
              <a:rPr lang="es-MX" sz="7200" dirty="0" smtClean="0"/>
              <a:t>. Es un software de aplicación que permite navegar en internet. Es uno de los exploradores web más empleados actualmente.</a:t>
            </a:r>
          </a:p>
          <a:p>
            <a:r>
              <a:rPr lang="es-MX" sz="7200" dirty="0" smtClean="0"/>
              <a:t>Linux. Es un software de sistema gratuito y de código abierto que permite un mayor control sobre el funcionamiento lógico de la computadoras.</a:t>
            </a:r>
          </a:p>
        </p:txBody>
      </p:sp>
    </p:spTree>
    <p:extLst>
      <p:ext uri="{BB962C8B-B14F-4D97-AF65-F5344CB8AC3E}">
        <p14:creationId xmlns:p14="http://schemas.microsoft.com/office/powerpoint/2010/main" val="30186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Hardware </a:t>
            </a:r>
            <a:endParaRPr lang="es-MX" dirty="0"/>
          </a:p>
        </p:txBody>
      </p:sp>
      <p:sp>
        <p:nvSpPr>
          <p:cNvPr id="3" name="2 Marcador de contenido"/>
          <p:cNvSpPr>
            <a:spLocks noGrp="1"/>
          </p:cNvSpPr>
          <p:nvPr>
            <p:ph idx="1"/>
          </p:nvPr>
        </p:nvSpPr>
        <p:spPr/>
        <p:txBody>
          <a:bodyPr>
            <a:normAutofit/>
          </a:bodyPr>
          <a:lstStyle/>
          <a:p>
            <a:r>
              <a:rPr lang="es-MX" sz="1800" dirty="0" smtClean="0"/>
              <a:t>El hardware son los componentes físicos de un ordenador, como la placa base, el procesador, la memoria, las unidades de almacenamiento y otros dispositivos. Es el hardware que aloja y soporta el software o los programas que proporcionan instrucciones para que el ordenador complete sus tareas. El hardware también puede incluir dispositivos externos de entrada/salida como teclados, ratones, monitores, impresoras y altavoces.</a:t>
            </a:r>
          </a:p>
          <a:p>
            <a:endParaRPr lang="es-MX" sz="1800" dirty="0"/>
          </a:p>
          <a:p>
            <a:endParaRPr lang="es-MX"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356992"/>
            <a:ext cx="2773694" cy="2981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1" y="3717032"/>
            <a:ext cx="348038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9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randombar(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Tipos de hardware </a:t>
            </a:r>
            <a:endParaRPr lang="es-MX" dirty="0"/>
          </a:p>
        </p:txBody>
      </p:sp>
      <p:sp>
        <p:nvSpPr>
          <p:cNvPr id="3" name="2 Marcador de contenido"/>
          <p:cNvSpPr>
            <a:spLocks noGrp="1"/>
          </p:cNvSpPr>
          <p:nvPr>
            <p:ph idx="1"/>
          </p:nvPr>
        </p:nvSpPr>
        <p:spPr/>
        <p:txBody>
          <a:bodyPr>
            <a:normAutofit/>
          </a:bodyPr>
          <a:lstStyle/>
          <a:p>
            <a:r>
              <a:rPr lang="es-MX" sz="1800" dirty="0" smtClean="0"/>
              <a:t>Hardware de procesamiento. Es el corazón propiamente dicho del computador, donde reside su capacidad de realizar operaciones lógicas, es decir, sus cálculos. Corresponde a la Unidad Central de Proceso (CPU) o También se puede considerar como parte del hardware de procesamiento la placa madre o placa base (</a:t>
            </a:r>
            <a:r>
              <a:rPr lang="es-MX" sz="1800" dirty="0" err="1" smtClean="0"/>
              <a:t>motherboard</a:t>
            </a:r>
            <a:r>
              <a:rPr lang="es-MX" sz="1800" dirty="0" smtClean="0"/>
              <a:t>), que conecta a todos los componentes.</a:t>
            </a:r>
          </a:p>
          <a:p>
            <a:r>
              <a:rPr lang="es-MX" sz="1800" dirty="0" smtClean="0"/>
              <a:t>Hardware de almacenamiento. Es la memoria del sistema. Se trata de unidades que permiten guardar la información, tanto en soportes internos dentro de la máquina como en soportes extraíbles y portátiles. El principal componente de este tipo es la memoria de acceso aleatorio, más conocida como memoria RAM (sigla en inglés de </a:t>
            </a:r>
            <a:r>
              <a:rPr lang="es-MX" sz="1800" dirty="0" err="1" smtClean="0"/>
              <a:t>Random</a:t>
            </a:r>
            <a:r>
              <a:rPr lang="es-MX" sz="1800" dirty="0" smtClean="0"/>
              <a:t> Access </a:t>
            </a:r>
            <a:r>
              <a:rPr lang="es-MX" sz="1800" dirty="0" err="1" smtClean="0"/>
              <a:t>Memory</a:t>
            </a:r>
            <a:r>
              <a:rPr lang="es-MX" sz="1800" dirty="0" smtClean="0"/>
              <a:t>).</a:t>
            </a:r>
          </a:p>
          <a:p>
            <a:endParaRPr lang="es-MX" sz="1800" dirty="0" smtClean="0"/>
          </a:p>
          <a:p>
            <a:endParaRPr lang="es-MX" sz="1800" dirty="0" smtClean="0"/>
          </a:p>
        </p:txBody>
      </p:sp>
    </p:spTree>
    <p:extLst>
      <p:ext uri="{BB962C8B-B14F-4D97-AF65-F5344CB8AC3E}">
        <p14:creationId xmlns:p14="http://schemas.microsoft.com/office/powerpoint/2010/main" val="1768514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MX" sz="1800" dirty="0" smtClean="0"/>
              <a:t>Hardware de entrada. Son dispositivos que permiten ingresar información al sistema. Pueden estar integrados a la máquina o ser removibles. El teclado, el mouse, el micrófono y el escáner forman parte de este tipo de dispositivos.</a:t>
            </a:r>
          </a:p>
          <a:p>
            <a:r>
              <a:rPr lang="es-MX" sz="1800" dirty="0" smtClean="0"/>
              <a:t>Hardware de salida. Son dispositivos semejantes a los de entrada, pero permiten extraer información del sistema. Entre este tipo de dispositivos se encuentran la impresora y los altavoces.</a:t>
            </a:r>
          </a:p>
          <a:p>
            <a:r>
              <a:rPr lang="es-MX" sz="1800" dirty="0" smtClean="0"/>
              <a:t>Hardware crítico. Es aquel sin el cual la computadora no puede funcionar. Incluye la placa madre, la CPU, la memoria RAM, la tarjeta gráfica y la fuente de alimentación.</a:t>
            </a:r>
          </a:p>
          <a:p>
            <a:r>
              <a:rPr lang="es-MX" sz="1800" dirty="0" smtClean="0"/>
              <a:t>Hardware no crítico. Son los componentes que, aunque necesarios, no son imprescindibles para el arranque de la computadora. A esta categoría pertenecen el disco duro y, en general, los dispositivos de entrada y salida.</a:t>
            </a:r>
          </a:p>
          <a:p>
            <a:endParaRPr lang="es-MX" sz="1800" dirty="0" smtClean="0"/>
          </a:p>
          <a:p>
            <a:endParaRPr lang="es-MX" sz="1800" dirty="0" smtClean="0"/>
          </a:p>
          <a:p>
            <a:endParaRPr lang="es-MX" sz="1800" dirty="0" smtClean="0"/>
          </a:p>
          <a:p>
            <a:endParaRPr lang="es-MX" sz="1800" dirty="0" smtClean="0"/>
          </a:p>
          <a:p>
            <a:pPr marL="0" indent="0">
              <a:buNone/>
            </a:pPr>
            <a:endParaRPr lang="es-MX" sz="1800" dirty="0" smtClean="0"/>
          </a:p>
          <a:p>
            <a:endParaRPr lang="es-MX" dirty="0" smtClean="0"/>
          </a:p>
        </p:txBody>
      </p:sp>
    </p:spTree>
    <p:extLst>
      <p:ext uri="{BB962C8B-B14F-4D97-AF65-F5344CB8AC3E}">
        <p14:creationId xmlns:p14="http://schemas.microsoft.com/office/powerpoint/2010/main" val="242525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Ejemplos de hardware </a:t>
            </a:r>
            <a:endParaRPr lang="es-MX" dirty="0"/>
          </a:p>
        </p:txBody>
      </p:sp>
      <p:sp>
        <p:nvSpPr>
          <p:cNvPr id="3" name="2 Marcador de contenido"/>
          <p:cNvSpPr>
            <a:spLocks noGrp="1"/>
          </p:cNvSpPr>
          <p:nvPr>
            <p:ph idx="1"/>
          </p:nvPr>
        </p:nvSpPr>
        <p:spPr/>
        <p:txBody>
          <a:bodyPr>
            <a:normAutofit fontScale="32500" lnSpcReduction="20000"/>
          </a:bodyPr>
          <a:lstStyle/>
          <a:p>
            <a:pPr marL="0" indent="0">
              <a:buNone/>
            </a:pPr>
            <a:endParaRPr lang="es-MX" sz="4500" dirty="0" smtClean="0"/>
          </a:p>
          <a:p>
            <a:r>
              <a:rPr lang="es-MX" sz="4900" dirty="0" smtClean="0"/>
              <a:t>La placa madre. Es un circuito impreso sobre el que se conectan el resto de los componentes de la computadora. Las características de la placa madre determinan las características del resto de los componentes (tecnología del procesador, el tipo de memoria RAM, el rendimiento de la tarjeta gráfica, etc.). Una serie de componentes llamados buses conectan los componentes entre sí.</a:t>
            </a:r>
          </a:p>
          <a:p>
            <a:r>
              <a:rPr lang="es-MX" sz="4900" dirty="0" smtClean="0"/>
              <a:t>El procesador. Consiste en un chip (circuito integrado) encapsulado. Realiza operaciones aritméticas y lógicas simples y operaciones de lógica binaria; además, controla el acceso a la memoria. Tiene un zócalo que permite conectarlo con la placa base. AMD e Intel son los principales fabricantes de procesadores.</a:t>
            </a:r>
          </a:p>
          <a:p>
            <a:r>
              <a:rPr lang="es-MX" sz="4900" dirty="0" smtClean="0"/>
              <a:t>La memoria RAM. Está formada por un conjunto de chips que almacenan información, a la que el procesador puede acceder rápidamente. Se denomina memoria de acceso aleatorio porque puede leer o escribir información ubicada en cualquier posición, sin necesidad de seguir un orden correlativo.</a:t>
            </a:r>
          </a:p>
          <a:p>
            <a:r>
              <a:rPr lang="es-MX" sz="4900" dirty="0" smtClean="0"/>
              <a:t>La información de la RAM permanece almacenada de manera temporaria, es decir, se pierde cuando se apaga el equipo.</a:t>
            </a:r>
          </a:p>
          <a:p>
            <a:r>
              <a:rPr lang="es-MX" sz="4900" dirty="0" smtClean="0"/>
              <a:t>La unidad de almacenamiento. Es el dispositivo que almacena información. A diferencia de la memoria RAM, la unidad de almacenamiento guarda la información de forma permanente. Existen dos tipos de unidades de almacenamiento: los discos duros o discos rígidos (</a:t>
            </a:r>
            <a:r>
              <a:rPr lang="es-MX" sz="4900" dirty="0" err="1" smtClean="0"/>
              <a:t>hard</a:t>
            </a:r>
            <a:r>
              <a:rPr lang="es-MX" sz="4900" dirty="0" smtClean="0"/>
              <a:t> disk drive, HDD) y las unidades de estado sólido (</a:t>
            </a:r>
            <a:r>
              <a:rPr lang="es-MX" sz="4900" dirty="0" err="1" smtClean="0"/>
              <a:t>solid</a:t>
            </a:r>
            <a:r>
              <a:rPr lang="es-MX" sz="4900" dirty="0" smtClean="0"/>
              <a:t> </a:t>
            </a:r>
            <a:r>
              <a:rPr lang="es-MX" sz="4900" dirty="0" err="1" smtClean="0"/>
              <a:t>state</a:t>
            </a:r>
            <a:r>
              <a:rPr lang="es-MX" sz="4900" dirty="0" smtClean="0"/>
              <a:t> drive, SSD).</a:t>
            </a:r>
          </a:p>
          <a:p>
            <a:endParaRPr lang="es-MX" dirty="0" smtClean="0"/>
          </a:p>
          <a:p>
            <a:pPr marL="0" indent="0">
              <a:buNone/>
            </a:pPr>
            <a:endParaRPr lang="es-MX" dirty="0" smtClean="0"/>
          </a:p>
        </p:txBody>
      </p:sp>
    </p:spTree>
    <p:extLst>
      <p:ext uri="{BB962C8B-B14F-4D97-AF65-F5344CB8AC3E}">
        <p14:creationId xmlns:p14="http://schemas.microsoft.com/office/powerpoint/2010/main" val="85338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1133</Words>
  <Application>Microsoft Office PowerPoint</Application>
  <PresentationFormat>Presentación en pantalla (4:3)</PresentationFormat>
  <Paragraphs>45</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GOBIERNO DEL ESTADO DE COAHUILA DE ZARAGOZA  SECRETARÍA DE EDUCACIÓN   ESCUELA NORMAL DE EDUCACIÓN DE PREESCOLAR            CULTURAS DIGITALES PARA LA DOCENCIA HÍBRIDA   SOFTWARE Y HARDWARE   PRESENTADO POR:  Maria Fernanda Vazquez Valenciano  MAESTRO:  Albino Benjamín Ramírez Aguilar     SALTILLO, COAHUILA DE ZARAGOZA        SEPTIEMBRE 2024   </vt:lpstr>
      <vt:lpstr>software</vt:lpstr>
      <vt:lpstr>Tipos de software</vt:lpstr>
      <vt:lpstr>Presentación de PowerPoint</vt:lpstr>
      <vt:lpstr>Ejemplos de software</vt:lpstr>
      <vt:lpstr>Hardware </vt:lpstr>
      <vt:lpstr>Tipos de hardware </vt:lpstr>
      <vt:lpstr>Presentación de PowerPoint</vt:lpstr>
      <vt:lpstr>Ejemplos de hardware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GOBIERNO DEL ESTADO DE COAHUILA DE ZARAGOZA  SECRETARÍA DE EDUCACIÓN   ESCUELA NORMAL DE EDUCACIÓN DE PREESCOLAR            CULTURAS DIGITALES PARA LA DOCENCIA HÍBRIDA   SOFTWARE Y HARDWARE   PRESENTADO POR:  Maria Fernanda Vazquez Valenciano  MAESTRO:  Albino Benjamín Ramírez Aguilar     SALTILLO, COAHUILA DE ZARAGOZA        SEPTIEMBRE 2024</dc:title>
  <dc:creator>luis cralos</dc:creator>
  <cp:lastModifiedBy>luis cralos</cp:lastModifiedBy>
  <cp:revision>10</cp:revision>
  <dcterms:created xsi:type="dcterms:W3CDTF">2024-09-05T03:18:15Z</dcterms:created>
  <dcterms:modified xsi:type="dcterms:W3CDTF">2024-09-05T04:56:31Z</dcterms:modified>
</cp:coreProperties>
</file>