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39346-0B6F-FBB0-B051-C3F83E86B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8B0B17-C313-0489-14E3-2A6C4BF4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4A0F9-27D9-18D5-65E2-BC8D8B12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A230B-DD5C-FD94-EDAE-B535E35E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8D313-2354-15C8-BDF3-8C56B2A1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7847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B58A3-AB78-282E-9AB1-3C95701B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8AC324-2088-10A4-3E98-D26745F75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414CAC-383A-7A4E-E0CC-1291AC16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C5744-6E57-9841-F418-571FA858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7E79F-3AB9-C85A-A35E-E967977E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9102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5CDAAD-725C-AB6F-B070-D61301440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E87C34-6707-057B-C96F-060593AC8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9829FA-624B-4E12-DA3E-D800559F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B1D73-F765-2CF1-1F00-643F999E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F88E36-8477-8352-1929-D113B773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3122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40D5A-82FA-2E53-574C-84036619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FBD8F3-B1A8-1712-4B56-F5E64459E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0E857C-566E-49F5-6C42-A5EB0C5B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4FCB41-0104-90EA-CFFE-4A8CB289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5B1C7-047A-7ECF-106C-4E3CF6BC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5220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18B53-A691-A9D8-6D66-33299DD8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A4A9CA-1E8F-968C-8EC1-CA55D053B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DD0720-34EA-1C02-BE55-5E6206D7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80272-8197-8FD4-FCA0-70092982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F80311-AA54-60BD-22B8-B3318541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4102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2A47F-B182-0602-8EDC-6C0B79B4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B1FF63-7D0B-6AC2-107F-5CED27E73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6697D3-C85E-9C7C-1E8F-B9AD5DBC4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187C77-21BA-EA79-CA54-B5ABC371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D36D43-C27C-1E9B-BB5D-4558496C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25C8FE-01A6-643A-E760-8964AFE4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8387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D1BDC-DEF4-DABE-BBCE-0F750BBD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5C46C-C382-4D0D-7867-A8E55AC0F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0839BF-AEF0-6BB3-CA87-4DDE2A892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44724A-2723-BB2D-1B83-CBE378B26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59A1A4-67EE-1628-8108-7079A39EB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6601BC-7CB3-8CAF-4931-1F8A6B4F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22D1CC-200E-8E30-B70C-5CD1057E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4D2F1B-2ACC-E8ED-5E52-8216EB9B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2187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E6003-7718-7576-23C6-4E9E2CF3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A13873-953E-654A-1850-F033C342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7E7D0C-D783-BE2C-F551-5F673065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BA85B3-DDE4-5BF8-7C1F-A2B24312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173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28CA6A-5CB9-DFDB-DC93-9F65936B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D147AD-DA00-767D-9550-3313CC81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79FB48-53C3-D7AC-2E97-C1FEBDE5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70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31C85-FCE0-F59D-3462-13EC9B7A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8BFBA5-5124-BF0A-40EB-342D063A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643876-9D40-00DD-8D5A-6C4C5CFC7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E7B6D-6325-FD98-411F-48153227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EA3ED4-0A14-BA21-56B8-BEBABDDC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644711-AC51-061D-7CB2-0CBA590A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3001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6025E-4FAE-468A-8AD0-6780FF60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E58F03-8F85-2DB1-4443-6D27AE584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59FDB4-082C-249D-552A-AB53E6D0B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C4B6F0-5F6A-0169-2CC4-312DCC57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6335A7-8039-1E65-9A28-2E1A2FC4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59279C-B5E1-784B-29C4-F8A62C1E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7144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22FC7C-5B30-87B1-F187-E835C6F6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E0E4A2-36FC-D0BF-B0E7-7BAF9D5C5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8C99C2-F1D2-00DB-1E42-EA53F1F57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44AA4-3212-D541-AD7E-6AD3E24658B9}" type="datetimeFigureOut">
              <a:rPr lang="es-US" smtClean="0"/>
              <a:t>9/5/2024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C78BB-1A64-1AD1-97ED-1DE3E4958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548821-0ACD-2AD5-874F-43F035C3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59A191-CA0C-DB4D-8E65-86F638E9088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3358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7" Type="http://schemas.openxmlformats.org/officeDocument/2006/relationships/image" Target="../media/image23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2CA759-B165-96A6-7490-6C67E1E517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1205A0-0F78-D997-58DF-9A3147E13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s-US" sz="4400"/>
              <a:t>Software y hardware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707078-8FAC-5D8D-7A27-8E29BE4D5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8" b="-1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6ED2B0F-4801-CB52-B7FA-AEFB07C6B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r="4" b="150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809697B-4EF5-381B-963F-E43503F9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/>
          <a:lstStyle/>
          <a:p>
            <a:pPr algn="l"/>
            <a:r>
              <a:rPr lang="es-US" dirty="0"/>
              <a:t>Vanessa Guadalupe García Bustos </a:t>
            </a:r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D38AA2-A8A3-52C1-C970-87EABCBAF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r="28364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69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CA202-C3E2-E5F7-7BED-B87127CE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23856"/>
            <a:ext cx="10515600" cy="1325563"/>
          </a:xfrm>
        </p:spPr>
        <p:txBody>
          <a:bodyPr/>
          <a:lstStyle/>
          <a:p>
            <a:pPr algn="ctr"/>
            <a:r>
              <a:rPr lang="es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r>
              <a:rPr lang="es-U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C5383-990A-1ED3-4C3F-71B0E5B9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343" y="1649419"/>
            <a:ext cx="82450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hardware es el conjunto de componentes físicos que forman parte de un equipo informático, como el teclado, el monitor o la pantalla. La palabra hardware proviene del inglés y es la unión de las palabras </a:t>
            </a:r>
            <a:r>
              <a:rPr lang="es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es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significa "duro" y </a:t>
            </a:r>
            <a:r>
              <a:rPr lang="es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ware</a:t>
            </a:r>
            <a:r>
              <a:rPr lang="es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significa "cosas".  El hardware es lo opuesto al software, que es el conjunto de programas, instrucciones y reglas informáticas que permiten el funcionamiento del equipo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C2CBA-752E-5C32-10CD-2AE01920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504">
            <a:off x="213716" y="3875340"/>
            <a:ext cx="3616849" cy="2876786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BCA4285-4607-37A9-48AC-BB616759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260" y="3167678"/>
            <a:ext cx="7878775" cy="4292110"/>
          </a:xfrm>
        </p:spPr>
        <p:txBody>
          <a:bodyPr>
            <a:normAutofit/>
          </a:bodyPr>
          <a:lstStyle/>
          <a:p>
            <a:r>
              <a:rPr lang="es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 ejecutar el software: El hardware es la base sobre la que se ejecutan los programas y aplicaciones de software, como el navegador de internet, el sistema operativo, y los documentos de procesamiento de texto. 
 Impacta en el rendimiento del sistema: La calidad y capacidad del hardware afecta el rendimiento y la funcionalidad del sistema informático. 
 Permite la entrada y salida de datos: El hardware permite que la computadora se comunique con otros dispositivos o redes. 
 Permite el almacenamiento de datos: El hardware incluye medios de almacenamiento permanentes y temporales, como los discos duros. 
 La actualización del hardware puede mejorar la seguridad: Agregar un escáner de huellas digitales o una función de reconocimiento facial puede aumentar la seguridad del ordenador.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54D6F1-EA6C-3256-1CFD-EE8B711B2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807">
            <a:off x="111871" y="1597425"/>
            <a:ext cx="2590800" cy="2152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64EB3C-C10D-2AC4-DDFD-75550678B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340">
            <a:off x="1895195" y="244709"/>
            <a:ext cx="2514600" cy="13255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B9FA40-BDEE-6FD5-F58A-BBC748DF3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231">
            <a:off x="10524997" y="360461"/>
            <a:ext cx="1308873" cy="13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88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BDAF14-A7BB-EE5D-6733-A361EFBB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es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Dispositivos de entrada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AAF2A0-8F35-D915-3854-818F88470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" r="8" b="6127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606FC2-40D2-71E7-BA55-FEB050F83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anchor="t">
            <a:normAutofit/>
          </a:bodyPr>
          <a:lstStyle/>
          <a:p>
            <a:r>
              <a:rPr lang="es-US" sz="17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Teclados: permiten la entrada de texto y comandos.
Ratones: permiten la interacción con la interfaz gráfica.
Pantallas táctiles: permiten la entrada de datos mediante la pantalla.
Escáneres: permiten la digitalización de documentos y objetos.
Cámaras web: permiten la captura de video y fotos.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ECF18D7-6667-A76E-2893-583415319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r="8" b="5449"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26D8ED-66F8-2453-E063-FC5FD8080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2" r="1" b="5238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1B29CE-142D-7B53-6330-CCB22258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 r="8" b="8"/>
          <a:stretch/>
        </p:blipFill>
        <p:spPr>
          <a:xfrm rot="21600000"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4FB55F-E508-5BF9-7A48-F0265A13E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r="3" b="13671"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3011211"/>
            <a:ext cx="3474943" cy="347494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A7A6CE-30EA-72C0-9C27-10951EC1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27" y="3579484"/>
            <a:ext cx="3267256" cy="2474102"/>
          </a:xfrm>
        </p:spPr>
        <p:txBody>
          <a:bodyPr>
            <a:normAutofit/>
          </a:bodyPr>
          <a:lstStyle/>
          <a:p>
            <a:pPr algn="ctr"/>
            <a:r>
              <a:rPr lang="es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badi Extra Light" panose="02000000000000000000" pitchFamily="2" charset="0"/>
                <a:cs typeface="Times New Roman" panose="02020603050405020304" pitchFamily="18" charset="0"/>
              </a:rPr>
              <a:t>Dispositivos de procesamiento</a:t>
            </a:r>
            <a:r>
              <a:rPr lang="es-US" sz="3600" dirty="0">
                <a:solidFill>
                  <a:schemeClr val="bg1"/>
                </a:solidFill>
                <a:latin typeface="Times New Roman" panose="02020603050405020304" pitchFamily="18" charset="0"/>
                <a:ea typeface="Abadi Extra Light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12BB552-5BB8-977E-2C5D-F0A08C6B3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10"/>
          <a:stretch/>
        </p:blipFill>
        <p:spPr>
          <a:xfrm>
            <a:off x="222667" y="735775"/>
            <a:ext cx="2040115" cy="2040115"/>
          </a:xfrm>
          <a:custGeom>
            <a:avLst/>
            <a:gdLst/>
            <a:ahLst/>
            <a:cxnLst/>
            <a:rect l="l" t="t" r="r" b="b"/>
            <a:pathLst>
              <a:path w="2255084" h="2255084">
                <a:moveTo>
                  <a:pt x="1127542" y="0"/>
                </a:moveTo>
                <a:cubicBezTo>
                  <a:pt x="1750266" y="0"/>
                  <a:pt x="2255084" y="504818"/>
                  <a:pt x="2255084" y="1127542"/>
                </a:cubicBezTo>
                <a:cubicBezTo>
                  <a:pt x="2255084" y="1750266"/>
                  <a:pt x="1750266" y="2255084"/>
                  <a:pt x="1127542" y="2255084"/>
                </a:cubicBezTo>
                <a:cubicBezTo>
                  <a:pt x="504818" y="2255084"/>
                  <a:pt x="0" y="1750266"/>
                  <a:pt x="0" y="1127542"/>
                </a:cubicBezTo>
                <a:cubicBezTo>
                  <a:pt x="0" y="504818"/>
                  <a:pt x="504818" y="0"/>
                  <a:pt x="1127542" y="0"/>
                </a:cubicBezTo>
                <a:close/>
              </a:path>
            </a:pathLst>
          </a:cu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E2AABC-24F9-8BBC-81D8-B0E686F7C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>
          <a:xfrm>
            <a:off x="2367813" y="168131"/>
            <a:ext cx="1705963" cy="1705963"/>
          </a:xfrm>
          <a:custGeom>
            <a:avLst/>
            <a:gdLst/>
            <a:ahLst/>
            <a:cxnLst/>
            <a:rect l="l" t="t" r="r" b="b"/>
            <a:pathLst>
              <a:path w="2228656" h="2228656">
                <a:moveTo>
                  <a:pt x="1114328" y="0"/>
                </a:moveTo>
                <a:cubicBezTo>
                  <a:pt x="1729754" y="0"/>
                  <a:pt x="2228656" y="498902"/>
                  <a:pt x="2228656" y="1114328"/>
                </a:cubicBezTo>
                <a:cubicBezTo>
                  <a:pt x="2228656" y="1729754"/>
                  <a:pt x="1729754" y="2228656"/>
                  <a:pt x="1114328" y="2228656"/>
                </a:cubicBezTo>
                <a:cubicBezTo>
                  <a:pt x="498902" y="2228656"/>
                  <a:pt x="0" y="1729754"/>
                  <a:pt x="0" y="1114328"/>
                </a:cubicBezTo>
                <a:cubicBezTo>
                  <a:pt x="0" y="498902"/>
                  <a:pt x="498902" y="0"/>
                  <a:pt x="1114328" y="0"/>
                </a:cubicBezTo>
                <a:close/>
              </a:path>
            </a:pathLst>
          </a:custGeom>
        </p:spPr>
      </p:pic>
      <p:grpSp>
        <p:nvGrpSpPr>
          <p:cNvPr id="2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6976" y="3037805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DD9CC3B-0096-C9E6-91F2-7E60D88FA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/>
        </p:blipFill>
        <p:spPr>
          <a:xfrm>
            <a:off x="3897249" y="1682346"/>
            <a:ext cx="1897916" cy="1897916"/>
          </a:xfrm>
          <a:custGeom>
            <a:avLst/>
            <a:gdLst/>
            <a:ahLst/>
            <a:cxnLst/>
            <a:rect l="l" t="t" r="r" b="b"/>
            <a:pathLst>
              <a:path w="2479422" h="2479422">
                <a:moveTo>
                  <a:pt x="1239711" y="0"/>
                </a:moveTo>
                <a:cubicBezTo>
                  <a:pt x="1924384" y="0"/>
                  <a:pt x="2479422" y="555038"/>
                  <a:pt x="2479422" y="1239711"/>
                </a:cubicBezTo>
                <a:cubicBezTo>
                  <a:pt x="2479422" y="1924384"/>
                  <a:pt x="1924384" y="2479422"/>
                  <a:pt x="1239711" y="2479422"/>
                </a:cubicBezTo>
                <a:cubicBezTo>
                  <a:pt x="555038" y="2479422"/>
                  <a:pt x="0" y="1924384"/>
                  <a:pt x="0" y="1239711"/>
                </a:cubicBezTo>
                <a:cubicBezTo>
                  <a:pt x="0" y="555038"/>
                  <a:pt x="555038" y="0"/>
                  <a:pt x="1239711" y="0"/>
                </a:cubicBezTo>
                <a:close/>
              </a:path>
            </a:pathLst>
          </a:custGeom>
        </p:spPr>
      </p:pic>
      <p:grpSp>
        <p:nvGrpSpPr>
          <p:cNvPr id="26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08153" y="207461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E959BD03-5DEA-F141-06FC-EBD78DA34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4542412" y="3850995"/>
            <a:ext cx="2013902" cy="2013902"/>
          </a:xfrm>
          <a:custGeom>
            <a:avLst/>
            <a:gdLst/>
            <a:ahLst/>
            <a:cxnLst/>
            <a:rect l="l" t="t" r="r" b="b"/>
            <a:pathLst>
              <a:path w="2013902" h="2013902">
                <a:moveTo>
                  <a:pt x="1006951" y="0"/>
                </a:moveTo>
                <a:cubicBezTo>
                  <a:pt x="1563075" y="0"/>
                  <a:pt x="2013902" y="450827"/>
                  <a:pt x="2013902" y="1006951"/>
                </a:cubicBezTo>
                <a:cubicBezTo>
                  <a:pt x="2013902" y="1563075"/>
                  <a:pt x="1563075" y="2013902"/>
                  <a:pt x="1006951" y="2013902"/>
                </a:cubicBezTo>
                <a:cubicBezTo>
                  <a:pt x="450827" y="2013902"/>
                  <a:pt x="0" y="1563075"/>
                  <a:pt x="0" y="1006951"/>
                </a:cubicBezTo>
                <a:cubicBezTo>
                  <a:pt x="0" y="450827"/>
                  <a:pt x="450827" y="0"/>
                  <a:pt x="1006951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B6521-90D2-5B8F-D596-A3598AAB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776" y="674087"/>
            <a:ext cx="4427091" cy="5434793"/>
          </a:xfrm>
        </p:spPr>
        <p:txBody>
          <a:bodyPr anchor="ctr">
            <a:normAutofit/>
          </a:bodyPr>
          <a:lstStyle/>
          <a:p>
            <a:r>
              <a:rPr lang="es-US">
                <a:solidFill>
                  <a:schemeClr val="bg1"/>
                </a:solidFill>
              </a:rPr>
              <a:t> Procesadores (CPU): ejecutan las instrucciones del software.
Tarjetas gráficas (GPU): procesan gráficos y video.
Tarjetas de sonido: procesan audio.
Placas base: conectan los componentes del sistema.</a:t>
            </a:r>
          </a:p>
        </p:txBody>
      </p:sp>
    </p:spTree>
    <p:extLst>
      <p:ext uri="{BB962C8B-B14F-4D97-AF65-F5344CB8AC3E}">
        <p14:creationId xmlns:p14="http://schemas.microsoft.com/office/powerpoint/2010/main" val="39057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31D0178-44E8-8FF0-518E-96791040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4" b="17063"/>
          <a:stretch/>
        </p:blipFill>
        <p:spPr>
          <a:xfrm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075860-5E21-EE95-40B1-4D1E93F2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35" y="135167"/>
            <a:ext cx="4509236" cy="1139139"/>
          </a:xfrm>
        </p:spPr>
        <p:txBody>
          <a:bodyPr>
            <a:normAutofit/>
          </a:bodyPr>
          <a:lstStyle/>
          <a:p>
            <a:r>
              <a:rPr lang="es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Dispositivos de almacenamiento y dispositivos de salida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0FFE3F-287C-6908-99AF-DDE4C8A2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35" y="1140381"/>
            <a:ext cx="4492454" cy="2419097"/>
          </a:xfrm>
        </p:spPr>
        <p:txBody>
          <a:bodyPr anchor="t">
            <a:noAutofit/>
          </a:bodyPr>
          <a:lstStyle/>
          <a:p>
            <a:r>
              <a:rPr lang="es-US" sz="1200" b="1"/>
              <a:t>Dispositivos de almacenamiento</a:t>
            </a:r>
            <a:r>
              <a:rPr lang="es-US" sz="1200"/>
              <a:t>
Discos duros (HDD): almacenan datos de manera permanente.
 Unidades de estado sólido (SSD): almacenan datos de manera rápida y eficiente.
Memorias USB: almacenan datos de manera portátil.
Tarjetas de memoria: almacenan datos en dispositivos móviles.</a:t>
            </a:r>
          </a:p>
          <a:p>
            <a:r>
              <a:rPr lang="es-US" sz="1200" b="1"/>
              <a:t>Dispositivos de salida</a:t>
            </a:r>
            <a:r>
              <a:rPr lang="es-US" sz="1200"/>
              <a:t>
Monitores: muestran la salida gráfica.
Impresoras: imprimen documentos y gráficos.
Altavoces: reproducen audio.
Auriculares: reproducen audio de manera personal.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518B9F-C5B6-098E-7FE0-003616D9A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75E7EA-D891-8FF2-1129-E6A6A866D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D5D3B2-F48E-910A-1E16-B72ECCE02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 b="35590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53019D-A7CD-7A58-E6CB-C030D5B3E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1" r="5" b="18602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D1B80E-6CEF-4833-EB94-F5C92408DF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" r="-4" b="-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47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A12D9A-2CF0-CE01-E58B-C09BDE6A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s-US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9044D5-7C0A-9357-1F3D-725DAAA4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1600"/>
              <a:t>El software es un conjunto de programas, reglas, procedimientos, datos y documentación que permiten que un dispositivo funcione. Se trata de un componente intangible que se encuentra en dispositivos como computadoras, tabletas y teléfonos móviles. 
 El software es lo opuesto al hardware, que se refiere a los componentes físicos de los dispositivos. Sin embargo, ambos se complementan y trabajan en conjunto. El software proporciona las operaciones, mientras que el hardware es el canal físico que permite que estas funciones se realicen.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5EE96E-FB21-6AF5-F517-23EF5746B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 r="2" b="3609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435A6C-DCFC-6F6D-49CD-6897F35CE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32661" b="-3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46C404-031D-3675-CC0F-3CBC6A0E7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r="29320" b="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4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663" y="1467136"/>
            <a:ext cx="4429266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3D1FF4-3A31-5443-16B9-5E5693261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r="11712" b="1"/>
          <a:stretch/>
        </p:blipFill>
        <p:spPr>
          <a:xfrm>
            <a:off x="-7" y="1676463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458" y="-13648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D424EA-943F-2BEA-6E52-BE20099D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86" y="2518239"/>
            <a:ext cx="5729985" cy="1038979"/>
          </a:xfrm>
        </p:spPr>
        <p:txBody>
          <a:bodyPr anchor="b">
            <a:normAutofit/>
          </a:bodyPr>
          <a:lstStyle/>
          <a:p>
            <a:r>
              <a:rPr lang="es-US" sz="3300">
                <a:latin typeface="Times New Roman" panose="02020603050405020304" pitchFamily="18" charset="0"/>
                <a:ea typeface="Abadi" panose="02000000000000000000" pitchFamily="2" charset="0"/>
                <a:cs typeface="Times New Roman" panose="02020603050405020304" pitchFamily="18" charset="0"/>
              </a:rPr>
              <a:t>Sistemas operativos y aplicaciones de productividad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DA7985-96BD-9428-D331-73C3852B3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-4" b="-4"/>
          <a:stretch/>
        </p:blipFill>
        <p:spPr>
          <a:xfrm>
            <a:off x="3332189" y="1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189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41DD02-B13D-BE7B-DF0E-5950F89CF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r="14947" b="-2"/>
          <a:stretch/>
        </p:blipFill>
        <p:spPr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051060-E40B-531E-8AF5-6B0B6EDC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86" y="3485372"/>
            <a:ext cx="6453214" cy="316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operativos</a:t>
            </a: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Windows: sistema operativo de Microsoft.
</a:t>
            </a:r>
            <a:r>
              <a:rPr lang="es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macOS</a:t>
            </a: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sistema operativo de Apple.
Linux: sistema operativo de código abierto.
Android: sistema operativo para dispositivos móviles.
iOS: sistema operativo para dispositivos Apple.
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FB5EA5-FF57-238C-B0A1-02B2DE34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951" y="5066336"/>
            <a:ext cx="6453214" cy="316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Aplicaciones de productividad</a:t>
            </a:r>
            <a:r>
              <a:rPr lang="es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Microsoft Office: suite de aplicaciones de productividad.
Google </a:t>
            </a:r>
            <a:r>
              <a:rPr lang="es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es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aplicaciones de productividad en la nube.</a:t>
            </a:r>
          </a:p>
          <a:p>
            <a:pPr marL="0" indent="0">
              <a:buNone/>
            </a:pPr>
            <a:r>
              <a:rPr lang="es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LibreOffice</a:t>
            </a:r>
            <a:r>
              <a:rPr lang="es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suite de aplicaciones de productividad de código abierto.
Adobe </a:t>
            </a:r>
            <a:r>
              <a:rPr lang="es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es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Cloud: aplicaciones de diseño y edición.</a:t>
            </a:r>
          </a:p>
        </p:txBody>
      </p:sp>
    </p:spTree>
    <p:extLst>
      <p:ext uri="{BB962C8B-B14F-4D97-AF65-F5344CB8AC3E}">
        <p14:creationId xmlns:p14="http://schemas.microsoft.com/office/powerpoint/2010/main" val="4654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D47234-8923-39DD-53DF-B5A80D64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95" y="-552046"/>
            <a:ext cx="6125964" cy="1906863"/>
          </a:xfrm>
        </p:spPr>
        <p:txBody>
          <a:bodyPr anchor="b">
            <a:normAutofit/>
          </a:bodyPr>
          <a:lstStyle/>
          <a:p>
            <a:r>
              <a:rPr lang="es-US">
                <a:latin typeface="Times New Roman" panose="02020603050405020304" pitchFamily="18" charset="0"/>
                <a:cs typeface="Times New Roman" panose="02020603050405020304" pitchFamily="18" charset="0"/>
              </a:rPr>
              <a:t>Aplicaciones de seguridad y de entretenimiento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57EE02-3308-7AF3-3B64-046B3101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58" y="1659651"/>
            <a:ext cx="4830035" cy="3465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sz="1600" b="1"/>
              <a:t>Aplicaciones de seguridad
</a:t>
            </a:r>
            <a:r>
              <a:rPr lang="es-US" sz="1600"/>
              <a:t>Antivirus: protegen contra malware.
Firewalls: protegen contra ataques de red.
Software de cifrado: protegen datos sensibles.
Sistemas de detección de intrusos: detectan actividad sospechosa.
</a:t>
            </a:r>
            <a:r>
              <a:rPr lang="es-US" sz="1600" b="1"/>
              <a:t>Aplicaciones de entretenimiento</a:t>
            </a:r>
            <a:r>
              <a:rPr lang="es-US" sz="1600"/>
              <a:t>
Videojuegos: entretenimiento interactivo.
Reproductores de música y video: reproducción de medios.
Aplicaciones de streaming: transmisión de contenido en vivo.
Software de edición de video y audio: creación de contenido multimedia.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00DD39-72DE-ABD6-6D0D-85281480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r="2" b="11537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72AA41-3CC3-1029-68CD-22E2BE1E1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410" b="4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9BFA1C-6265-6A31-DDFA-F9B72844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 r="3" b="12605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66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Software y hardware </vt:lpstr>
      <vt:lpstr>Hardware </vt:lpstr>
      <vt:lpstr>Dispositivos de entrada </vt:lpstr>
      <vt:lpstr>Dispositivos de procesamiento </vt:lpstr>
      <vt:lpstr>Dispositivos de almacenamiento y dispositivos de salida </vt:lpstr>
      <vt:lpstr>Software </vt:lpstr>
      <vt:lpstr>Sistemas operativos y aplicaciones de productividad </vt:lpstr>
      <vt:lpstr>Aplicaciones de seguridad y de entretenimiento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GUADALUPE GARCIA BUSTOS</dc:creator>
  <cp:lastModifiedBy>VANESSA GUADALUPE GARCIA BUSTOS</cp:lastModifiedBy>
  <cp:revision>12</cp:revision>
  <dcterms:created xsi:type="dcterms:W3CDTF">2024-09-06T04:08:30Z</dcterms:created>
  <dcterms:modified xsi:type="dcterms:W3CDTF">2024-09-06T05:47:41Z</dcterms:modified>
</cp:coreProperties>
</file>