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57" r:id="rId4"/>
    <p:sldId id="259" r:id="rId5"/>
    <p:sldId id="261" r:id="rId6"/>
    <p:sldId id="263" r:id="rId7"/>
    <p:sldId id="260"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20" d="100"/>
          <a:sy n="120" d="100"/>
        </p:scale>
        <p:origin x="17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12F8568D-566B-4EFB-80E4-03088E85F630}" type="datetimeFigureOut">
              <a:rPr lang="es-MX" smtClean="0"/>
              <a:t>04/09/2024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2081175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2F8568D-566B-4EFB-80E4-03088E85F630}" type="datetimeFigureOut">
              <a:rPr lang="es-MX" smtClean="0"/>
              <a:t>04/09/2024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2458723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2F8568D-566B-4EFB-80E4-03088E85F630}" type="datetimeFigureOut">
              <a:rPr lang="es-MX" smtClean="0"/>
              <a:t>04/09/2024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2447089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2F8568D-566B-4EFB-80E4-03088E85F630}" type="datetimeFigureOut">
              <a:rPr lang="es-MX" smtClean="0"/>
              <a:t>04/09/2024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1119918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12F8568D-566B-4EFB-80E4-03088E85F630}" type="datetimeFigureOut">
              <a:rPr lang="es-MX" smtClean="0"/>
              <a:t>04/09/2024</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294684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12F8568D-566B-4EFB-80E4-03088E85F630}" type="datetimeFigureOut">
              <a:rPr lang="es-MX" smtClean="0"/>
              <a:t>04/09/2024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1119273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12F8568D-566B-4EFB-80E4-03088E85F630}" type="datetimeFigureOut">
              <a:rPr lang="es-MX" smtClean="0"/>
              <a:t>04/09/2024</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2505953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12F8568D-566B-4EFB-80E4-03088E85F630}" type="datetimeFigureOut">
              <a:rPr lang="es-MX" smtClean="0"/>
              <a:t>04/09/2024</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218250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F8568D-566B-4EFB-80E4-03088E85F630}" type="datetimeFigureOut">
              <a:rPr lang="es-MX" smtClean="0"/>
              <a:t>04/09/2024</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2074657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2F8568D-566B-4EFB-80E4-03088E85F630}" type="datetimeFigureOut">
              <a:rPr lang="es-MX" smtClean="0"/>
              <a:t>04/09/2024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128152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12F8568D-566B-4EFB-80E4-03088E85F630}" type="datetimeFigureOut">
              <a:rPr lang="es-MX" smtClean="0"/>
              <a:t>04/09/2024</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B738177-12F4-4D73-9736-267174FED213}" type="slidenum">
              <a:rPr lang="es-MX" smtClean="0"/>
              <a:t>‹Nº›</a:t>
            </a:fld>
            <a:endParaRPr lang="es-MX"/>
          </a:p>
        </p:txBody>
      </p:sp>
    </p:spTree>
    <p:extLst>
      <p:ext uri="{BB962C8B-B14F-4D97-AF65-F5344CB8AC3E}">
        <p14:creationId xmlns:p14="http://schemas.microsoft.com/office/powerpoint/2010/main" val="2049739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8568D-566B-4EFB-80E4-03088E85F630}" type="datetimeFigureOut">
              <a:rPr lang="es-MX" smtClean="0"/>
              <a:t>04/09/2024</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38177-12F4-4D73-9736-267174FED213}" type="slidenum">
              <a:rPr lang="es-MX" smtClean="0"/>
              <a:t>‹Nº›</a:t>
            </a:fld>
            <a:endParaRPr lang="es-MX"/>
          </a:p>
        </p:txBody>
      </p:sp>
    </p:spTree>
    <p:extLst>
      <p:ext uri="{BB962C8B-B14F-4D97-AF65-F5344CB8AC3E}">
        <p14:creationId xmlns:p14="http://schemas.microsoft.com/office/powerpoint/2010/main" val="1228388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concepto.de/hardware/#ixzz8kuh5mkxG" TargetMode="External"/><Relationship Id="rId2" Type="http://schemas.openxmlformats.org/officeDocument/2006/relationships/hyperlink" Target="https://concepto.de/hardware/#ixzz8kuOhF1ui" TargetMode="External"/><Relationship Id="rId1" Type="http://schemas.openxmlformats.org/officeDocument/2006/relationships/slideLayout" Target="../slideLayouts/slideLayout6.xml"/><Relationship Id="rId4" Type="http://schemas.openxmlformats.org/officeDocument/2006/relationships/hyperlink" Target="https://blog.hubspot.es/sales/tipos-de-softwa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64136"/>
            <a:ext cx="10515600" cy="1325563"/>
          </a:xfrm>
        </p:spPr>
        <p:txBody>
          <a:bodyPr/>
          <a:lstStyle/>
          <a:p>
            <a:pPr algn="ctr"/>
            <a:r>
              <a:rPr lang="es-MX" dirty="0" smtClean="0">
                <a:latin typeface="Times New Roman" panose="02020603050405020304" pitchFamily="18" charset="0"/>
                <a:cs typeface="Times New Roman" panose="02020603050405020304" pitchFamily="18" charset="0"/>
              </a:rPr>
              <a:t>SOFTWARE Y SOFTWARE</a:t>
            </a:r>
            <a:endParaRPr lang="es-MX" dirty="0">
              <a:latin typeface="Times New Roman" panose="02020603050405020304" pitchFamily="18" charset="0"/>
              <a:cs typeface="Times New Roman" panose="02020603050405020304" pitchFamily="18" charset="0"/>
            </a:endParaRPr>
          </a:p>
        </p:txBody>
      </p:sp>
      <p:pic>
        <p:nvPicPr>
          <p:cNvPr id="5" name="Marcador de contenido 4"/>
          <p:cNvPicPr>
            <a:picLocks noGrp="1" noChangeAspect="1"/>
          </p:cNvPicPr>
          <p:nvPr>
            <p:ph sz="half" idx="2"/>
          </p:nvPr>
        </p:nvPicPr>
        <p:blipFill>
          <a:blip r:embed="rId2"/>
          <a:stretch>
            <a:fillRect/>
          </a:stretch>
        </p:blipFill>
        <p:spPr>
          <a:xfrm>
            <a:off x="7053159" y="2313306"/>
            <a:ext cx="3088370" cy="2243644"/>
          </a:xfrm>
          <a:prstGeom prst="rect">
            <a:avLst/>
          </a:prstGeom>
        </p:spPr>
      </p:pic>
      <p:pic>
        <p:nvPicPr>
          <p:cNvPr id="1026" name="Picture 2" descr="Software - Qué es, tipos, ejemplos y qué es el hardware"/>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608713" y="2313306"/>
            <a:ext cx="4487287" cy="2243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423719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1)">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01811" y="365125"/>
            <a:ext cx="10515600" cy="1325563"/>
          </a:xfrm>
        </p:spPr>
        <p:txBody>
          <a:bodyPr/>
          <a:lstStyle/>
          <a:p>
            <a:pPr algn="ctr"/>
            <a:r>
              <a:rPr lang="es-MX" dirty="0" smtClean="0">
                <a:latin typeface="Times New Roman" panose="02020603050405020304" pitchFamily="18" charset="0"/>
                <a:cs typeface="Times New Roman" panose="02020603050405020304" pitchFamily="18" charset="0"/>
              </a:rPr>
              <a:t>SOFTWARE</a:t>
            </a:r>
            <a:endParaRPr lang="es-MX"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pPr marL="0" indent="0">
              <a:buNone/>
            </a:pPr>
            <a:r>
              <a:rPr lang="es-MX" sz="1400" dirty="0" smtClean="0">
                <a:latin typeface="Times New Roman" panose="02020603050405020304" pitchFamily="18" charset="0"/>
                <a:cs typeface="Times New Roman" panose="02020603050405020304" pitchFamily="18" charset="0"/>
              </a:rPr>
              <a:t>Un </a:t>
            </a:r>
            <a:r>
              <a:rPr lang="es-MX" sz="1400" dirty="0">
                <a:latin typeface="Times New Roman" panose="02020603050405020304" pitchFamily="18" charset="0"/>
                <a:cs typeface="Times New Roman" panose="02020603050405020304" pitchFamily="18" charset="0"/>
              </a:rPr>
              <a:t>software son instrucciones u órdenes que le indican una tarea específica a un dispositivo bajo los comandos de un usuario. Conocer los distintos tipos de software, su funcionamiento y ejemplos más comunes te ayudarán a comprender mejor sus aplicaciones, cómo aprovecharlas al máximo en tu negocio para incrementar tu eficiencia</a:t>
            </a:r>
            <a:r>
              <a:rPr lang="es-MX" sz="1400" dirty="0" smtClean="0">
                <a:latin typeface="Times New Roman" panose="02020603050405020304" pitchFamily="18" charset="0"/>
                <a:cs typeface="Times New Roman" panose="02020603050405020304" pitchFamily="18" charset="0"/>
              </a:rPr>
              <a:t>.</a:t>
            </a:r>
            <a:endParaRPr lang="es-MX" sz="1400" dirty="0">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stretch>
            <a:fillRect/>
          </a:stretch>
        </p:blipFill>
        <p:spPr>
          <a:xfrm>
            <a:off x="4159737" y="2632337"/>
            <a:ext cx="4028533" cy="3156213"/>
          </a:xfrm>
          <a:prstGeom prst="rect">
            <a:avLst/>
          </a:prstGeom>
        </p:spPr>
      </p:pic>
    </p:spTree>
    <p:extLst>
      <p:ext uri="{BB962C8B-B14F-4D97-AF65-F5344CB8AC3E}">
        <p14:creationId xmlns:p14="http://schemas.microsoft.com/office/powerpoint/2010/main" val="394538340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61892" y="1296159"/>
            <a:ext cx="11054963" cy="2941885"/>
          </a:xfrm>
        </p:spPr>
        <p:txBody>
          <a:bodyPr>
            <a:normAutofit lnSpcReduction="10000"/>
          </a:bodyPr>
          <a:lstStyle/>
          <a:p>
            <a:pPr algn="l"/>
            <a:r>
              <a:rPr lang="es-MX" sz="1200" dirty="0">
                <a:latin typeface="Times New Roman" panose="02020603050405020304" pitchFamily="18" charset="0"/>
                <a:cs typeface="Times New Roman" panose="02020603050405020304" pitchFamily="18" charset="0"/>
              </a:rPr>
              <a:t>E</a:t>
            </a:r>
            <a:r>
              <a:rPr lang="es-MX" sz="1200" dirty="0" smtClean="0">
                <a:latin typeface="Times New Roman" panose="02020603050405020304" pitchFamily="18" charset="0"/>
                <a:cs typeface="Times New Roman" panose="02020603050405020304" pitchFamily="18" charset="0"/>
              </a:rPr>
              <a:t>l software comprende todos los programas y aplicaciones necesarias para ejecutar todos los procesos del sistema informático. </a:t>
            </a:r>
          </a:p>
          <a:p>
            <a:pPr algn="l"/>
            <a:endParaRPr lang="es-MX" sz="1200" dirty="0" smtClean="0">
              <a:latin typeface="Times New Roman" panose="02020603050405020304" pitchFamily="18" charset="0"/>
              <a:cs typeface="Times New Roman" panose="02020603050405020304" pitchFamily="18" charset="0"/>
            </a:endParaRPr>
          </a:p>
          <a:p>
            <a:pPr algn="l"/>
            <a:r>
              <a:rPr lang="es-MX" sz="1200" b="1" dirty="0" smtClean="0">
                <a:latin typeface="Times New Roman" panose="02020603050405020304" pitchFamily="18" charset="0"/>
                <a:cs typeface="Times New Roman" panose="02020603050405020304" pitchFamily="18" charset="0"/>
              </a:rPr>
              <a:t>Software de aplicación:</a:t>
            </a:r>
            <a:r>
              <a:rPr lang="es-MX" sz="1200" dirty="0" smtClean="0">
                <a:latin typeface="Times New Roman" panose="02020603050405020304" pitchFamily="18" charset="0"/>
                <a:cs typeface="Times New Roman" panose="02020603050405020304" pitchFamily="18" charset="0"/>
              </a:rPr>
              <a:t> Dentro de este tipo de software podemos encontrar diferentes herramientas que incluyen desde bases de cálculo, programas de empresa o de diseño.</a:t>
            </a:r>
          </a:p>
          <a:p>
            <a:pPr algn="l"/>
            <a:endParaRPr lang="es-MX" sz="1200" dirty="0" smtClean="0">
              <a:latin typeface="Times New Roman" panose="02020603050405020304" pitchFamily="18" charset="0"/>
              <a:cs typeface="Times New Roman" panose="02020603050405020304" pitchFamily="18" charset="0"/>
            </a:endParaRPr>
          </a:p>
          <a:p>
            <a:pPr algn="l"/>
            <a:r>
              <a:rPr lang="es-MX" sz="1200" b="1" dirty="0" smtClean="0">
                <a:latin typeface="Times New Roman" panose="02020603050405020304" pitchFamily="18" charset="0"/>
                <a:cs typeface="Times New Roman" panose="02020603050405020304" pitchFamily="18" charset="0"/>
              </a:rPr>
              <a:t>Software de gestión: </a:t>
            </a:r>
            <a:r>
              <a:rPr lang="es-MX" sz="1200" dirty="0" smtClean="0">
                <a:latin typeface="Times New Roman" panose="02020603050405020304" pitchFamily="18" charset="0"/>
                <a:cs typeface="Times New Roman" panose="02020603050405020304" pitchFamily="18" charset="0"/>
              </a:rPr>
              <a:t>Los diferentes tipos de software de gestión se incluirían dentro de los denominados software de aplicación, como herramientas que facilitan todos los aspectos relacionados con la gestión integral de la empresa: desde contabilidad o la facturación a la gestión de la nómina o de los impuestos. </a:t>
            </a:r>
          </a:p>
          <a:p>
            <a:pPr algn="l"/>
            <a:endParaRPr lang="es-MX" sz="1200" dirty="0" smtClean="0">
              <a:latin typeface="Times New Roman" panose="02020603050405020304" pitchFamily="18" charset="0"/>
              <a:cs typeface="Times New Roman" panose="02020603050405020304" pitchFamily="18" charset="0"/>
            </a:endParaRPr>
          </a:p>
          <a:p>
            <a:pPr algn="l"/>
            <a:r>
              <a:rPr lang="es-MX" sz="1200" b="1" dirty="0" smtClean="0">
                <a:latin typeface="Times New Roman" panose="02020603050405020304" pitchFamily="18" charset="0"/>
                <a:cs typeface="Times New Roman" panose="02020603050405020304" pitchFamily="18" charset="0"/>
              </a:rPr>
              <a:t>Software de programación: </a:t>
            </a:r>
            <a:r>
              <a:rPr lang="es-MX" sz="1200" dirty="0" smtClean="0">
                <a:latin typeface="Times New Roman" panose="02020603050405020304" pitchFamily="18" charset="0"/>
                <a:cs typeface="Times New Roman" panose="02020603050405020304" pitchFamily="18" charset="0"/>
              </a:rPr>
              <a:t>La importancia del software de programación radica en que hace posible el desarrollo de aplicaciones, por lo que su función es elemental para el desarrollo de la informática y los diferentes programas.</a:t>
            </a:r>
          </a:p>
          <a:p>
            <a:pPr algn="l"/>
            <a:endParaRPr lang="es-MX" sz="1200" dirty="0" smtClean="0">
              <a:latin typeface="Times New Roman" panose="02020603050405020304" pitchFamily="18" charset="0"/>
              <a:cs typeface="Times New Roman" panose="02020603050405020304" pitchFamily="18" charset="0"/>
            </a:endParaRPr>
          </a:p>
          <a:p>
            <a:pPr algn="l"/>
            <a:r>
              <a:rPr lang="es-MX" sz="1200" b="1" dirty="0" smtClean="0">
                <a:latin typeface="Times New Roman" panose="02020603050405020304" pitchFamily="18" charset="0"/>
                <a:cs typeface="Times New Roman" panose="02020603050405020304" pitchFamily="18" charset="0"/>
              </a:rPr>
              <a:t>Software de sistema: </a:t>
            </a:r>
            <a:r>
              <a:rPr lang="es-MX" sz="1200" dirty="0" smtClean="0">
                <a:latin typeface="Times New Roman" panose="02020603050405020304" pitchFamily="18" charset="0"/>
                <a:cs typeface="Times New Roman" panose="02020603050405020304" pitchFamily="18" charset="0"/>
              </a:rPr>
              <a:t>El software de sistema es indispensable para que el hardware funcione de manera idónea. Los componentes del ordenador ejecutan su labor gracias a esta herramienta: desde los drivers a los periféricos u otros elementos como teclado o disco duro. A modo de ejemplo, se pueden citar los sistemas operativos Windows o Mac.</a:t>
            </a:r>
          </a:p>
          <a:p>
            <a:pPr algn="l"/>
            <a:endParaRPr lang="es-MX" sz="1200" dirty="0">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stretch>
            <a:fillRect/>
          </a:stretch>
        </p:blipFill>
        <p:spPr>
          <a:xfrm>
            <a:off x="4474359" y="4476584"/>
            <a:ext cx="3230027" cy="2381416"/>
          </a:xfrm>
          <a:prstGeom prst="rect">
            <a:avLst/>
          </a:prstGeom>
        </p:spPr>
      </p:pic>
    </p:spTree>
    <p:extLst>
      <p:ext uri="{BB962C8B-B14F-4D97-AF65-F5344CB8AC3E}">
        <p14:creationId xmlns:p14="http://schemas.microsoft.com/office/powerpoint/2010/main" val="967099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9464" y="412832"/>
            <a:ext cx="10515600" cy="1325563"/>
          </a:xfrm>
        </p:spPr>
        <p:txBody>
          <a:bodyPr>
            <a:normAutofit/>
          </a:bodyPr>
          <a:lstStyle/>
          <a:p>
            <a:pPr algn="ctr"/>
            <a:r>
              <a:rPr lang="es-MX" sz="5400" dirty="0">
                <a:latin typeface="Times New Roman" panose="02020603050405020304" pitchFamily="18" charset="0"/>
                <a:cs typeface="Times New Roman" panose="02020603050405020304" pitchFamily="18" charset="0"/>
              </a:rPr>
              <a:t>HARDWARE</a:t>
            </a:r>
          </a:p>
        </p:txBody>
      </p:sp>
      <p:sp>
        <p:nvSpPr>
          <p:cNvPr id="3" name="Marcador de contenido 2"/>
          <p:cNvSpPr>
            <a:spLocks noGrp="1"/>
          </p:cNvSpPr>
          <p:nvPr>
            <p:ph idx="1"/>
          </p:nvPr>
        </p:nvSpPr>
        <p:spPr/>
        <p:txBody>
          <a:bodyPr>
            <a:normAutofit fontScale="92500" lnSpcReduction="10000"/>
          </a:bodyPr>
          <a:lstStyle/>
          <a:p>
            <a:pPr marL="0" indent="0">
              <a:buNone/>
            </a:pPr>
            <a:endParaRPr lang="es-MX" sz="1200" dirty="0">
              <a:latin typeface="Times New Roman" panose="02020603050405020304" pitchFamily="18" charset="0"/>
              <a:cs typeface="Times New Roman" panose="02020603050405020304" pitchFamily="18" charset="0"/>
            </a:endParaRPr>
          </a:p>
          <a:p>
            <a:pPr marL="0" indent="0">
              <a:lnSpc>
                <a:spcPct val="130000"/>
              </a:lnSpc>
              <a:buNone/>
            </a:pPr>
            <a:r>
              <a:rPr lang="es-MX" sz="1700" dirty="0">
                <a:latin typeface="Times New Roman" panose="02020603050405020304" pitchFamily="18" charset="0"/>
                <a:cs typeface="Times New Roman" panose="02020603050405020304" pitchFamily="18" charset="0"/>
              </a:rPr>
              <a:t>Desde los primeros sistemas informáticos, el hardware ha experimentado importantes cambios, con el fin de obtener computadoras más veloces y capaces de desarrollar una mayor diversidad de tareas. Teniendo en cuenta los adelantos más significativos, se distinguen al menos cuatro generaciones de hardware:</a:t>
            </a:r>
          </a:p>
          <a:p>
            <a:pPr marL="0" indent="0">
              <a:lnSpc>
                <a:spcPct val="130000"/>
              </a:lnSpc>
              <a:buNone/>
            </a:pPr>
            <a:endParaRPr lang="es-MX" sz="1700" dirty="0">
              <a:latin typeface="Times New Roman" panose="02020603050405020304" pitchFamily="18" charset="0"/>
              <a:cs typeface="Times New Roman" panose="02020603050405020304" pitchFamily="18" charset="0"/>
            </a:endParaRPr>
          </a:p>
          <a:p>
            <a:pPr marL="0" indent="0">
              <a:lnSpc>
                <a:spcPct val="130000"/>
              </a:lnSpc>
              <a:buNone/>
            </a:pPr>
            <a:r>
              <a:rPr lang="es-MX" sz="1700" b="1" dirty="0">
                <a:latin typeface="Times New Roman" panose="02020603050405020304" pitchFamily="18" charset="0"/>
                <a:cs typeface="Times New Roman" panose="02020603050405020304" pitchFamily="18" charset="0"/>
              </a:rPr>
              <a:t>Primera generación (1945-1956). </a:t>
            </a:r>
            <a:r>
              <a:rPr lang="es-MX" sz="1700" dirty="0">
                <a:latin typeface="Times New Roman" panose="02020603050405020304" pitchFamily="18" charset="0"/>
                <a:cs typeface="Times New Roman" panose="02020603050405020304" pitchFamily="18" charset="0"/>
              </a:rPr>
              <a:t>Eran máquinas de cálculo que operaban mediante tubos al vacío.</a:t>
            </a:r>
          </a:p>
          <a:p>
            <a:pPr marL="0" indent="0">
              <a:lnSpc>
                <a:spcPct val="130000"/>
              </a:lnSpc>
              <a:buNone/>
            </a:pPr>
            <a:r>
              <a:rPr lang="es-MX" sz="1700" b="1" dirty="0">
                <a:latin typeface="Times New Roman" panose="02020603050405020304" pitchFamily="18" charset="0"/>
                <a:cs typeface="Times New Roman" panose="02020603050405020304" pitchFamily="18" charset="0"/>
              </a:rPr>
              <a:t>Segunda generación (1957-1963). </a:t>
            </a:r>
            <a:r>
              <a:rPr lang="es-MX" sz="1700" dirty="0">
                <a:latin typeface="Times New Roman" panose="02020603050405020304" pitchFamily="18" charset="0"/>
                <a:cs typeface="Times New Roman" panose="02020603050405020304" pitchFamily="18" charset="0"/>
              </a:rPr>
              <a:t>Se inventaron los transistores, gracias a los cuales se redujo enormemente el tamaño total de las computadoras.</a:t>
            </a:r>
          </a:p>
          <a:p>
            <a:pPr marL="0" indent="0">
              <a:lnSpc>
                <a:spcPct val="130000"/>
              </a:lnSpc>
              <a:buNone/>
            </a:pPr>
            <a:r>
              <a:rPr lang="es-MX" sz="1700" b="1" dirty="0">
                <a:latin typeface="Times New Roman" panose="02020603050405020304" pitchFamily="18" charset="0"/>
                <a:cs typeface="Times New Roman" panose="02020603050405020304" pitchFamily="18" charset="0"/>
              </a:rPr>
              <a:t>Tercera generación (1964-1971). </a:t>
            </a:r>
            <a:r>
              <a:rPr lang="es-MX" sz="1700" dirty="0">
                <a:latin typeface="Times New Roman" panose="02020603050405020304" pitchFamily="18" charset="0"/>
                <a:cs typeface="Times New Roman" panose="02020603050405020304" pitchFamily="18" charset="0"/>
              </a:rPr>
              <a:t>Se diseñaron los primeros circuitos integrados, impresos en pastillas de silicio, lo que permitió una mayor rapidez y efectividad en el procesamiento de la información.</a:t>
            </a:r>
          </a:p>
          <a:p>
            <a:pPr marL="0" indent="0">
              <a:lnSpc>
                <a:spcPct val="130000"/>
              </a:lnSpc>
              <a:buNone/>
            </a:pPr>
            <a:r>
              <a:rPr lang="es-MX" sz="1700" b="1" dirty="0">
                <a:latin typeface="Times New Roman" panose="02020603050405020304" pitchFamily="18" charset="0"/>
                <a:cs typeface="Times New Roman" panose="02020603050405020304" pitchFamily="18" charset="0"/>
              </a:rPr>
              <a:t>Cuarta generación (1971-1981). </a:t>
            </a:r>
            <a:r>
              <a:rPr lang="es-MX" sz="1700" dirty="0">
                <a:latin typeface="Times New Roman" panose="02020603050405020304" pitchFamily="18" charset="0"/>
                <a:cs typeface="Times New Roman" panose="02020603050405020304" pitchFamily="18" charset="0"/>
              </a:rPr>
              <a:t>Surgieron los microprocesadores, que permitieron la creación de la computadora personal (PC).</a:t>
            </a:r>
          </a:p>
          <a:p>
            <a:pPr marL="0" indent="0">
              <a:buNone/>
            </a:pPr>
            <a:endParaRPr lang="es-MX" dirty="0" smtClean="0"/>
          </a:p>
          <a:p>
            <a:pPr marL="0" indent="0">
              <a:buNone/>
            </a:pPr>
            <a:endParaRPr lang="es-MX" sz="1500" dirty="0" smtClean="0"/>
          </a:p>
        </p:txBody>
      </p:sp>
    </p:spTree>
    <p:extLst>
      <p:ext uri="{BB962C8B-B14F-4D97-AF65-F5344CB8AC3E}">
        <p14:creationId xmlns:p14="http://schemas.microsoft.com/office/powerpoint/2010/main" val="1350082903"/>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88342" y="442098"/>
            <a:ext cx="10515600" cy="4351338"/>
          </a:xfrm>
        </p:spPr>
        <p:txBody>
          <a:bodyPr>
            <a:normAutofit/>
          </a:bodyPr>
          <a:lstStyle/>
          <a:p>
            <a:pPr marL="0" indent="0">
              <a:lnSpc>
                <a:spcPct val="110000"/>
              </a:lnSpc>
              <a:buNone/>
            </a:pPr>
            <a:r>
              <a:rPr lang="es-MX" sz="1200" b="1" dirty="0">
                <a:latin typeface="Times New Roman" panose="02020603050405020304" pitchFamily="18" charset="0"/>
                <a:cs typeface="Times New Roman" panose="02020603050405020304" pitchFamily="18" charset="0"/>
              </a:rPr>
              <a:t>En computación e informática, se conoce como hardware (del inglés </a:t>
            </a:r>
            <a:r>
              <a:rPr lang="es-MX" sz="1200" b="1" dirty="0" err="1">
                <a:latin typeface="Times New Roman" panose="02020603050405020304" pitchFamily="18" charset="0"/>
                <a:cs typeface="Times New Roman" panose="02020603050405020304" pitchFamily="18" charset="0"/>
              </a:rPr>
              <a:t>hard</a:t>
            </a:r>
            <a:r>
              <a:rPr lang="es-MX" sz="1200" b="1" dirty="0">
                <a:latin typeface="Times New Roman" panose="02020603050405020304" pitchFamily="18" charset="0"/>
                <a:cs typeface="Times New Roman" panose="02020603050405020304" pitchFamily="18" charset="0"/>
              </a:rPr>
              <a:t>, rígido, y </a:t>
            </a:r>
            <a:r>
              <a:rPr lang="es-MX" sz="1200" b="1" dirty="0" err="1">
                <a:latin typeface="Times New Roman" panose="02020603050405020304" pitchFamily="18" charset="0"/>
                <a:cs typeface="Times New Roman" panose="02020603050405020304" pitchFamily="18" charset="0"/>
              </a:rPr>
              <a:t>ware</a:t>
            </a:r>
            <a:r>
              <a:rPr lang="es-MX" sz="1200" b="1" dirty="0">
                <a:latin typeface="Times New Roman" panose="02020603050405020304" pitchFamily="18" charset="0"/>
                <a:cs typeface="Times New Roman" panose="02020603050405020304" pitchFamily="18" charset="0"/>
              </a:rPr>
              <a:t>, producto, mercancía) al conjunto de los componentes materiales, tangibles, de un computador o un sistema informático.</a:t>
            </a:r>
          </a:p>
          <a:p>
            <a:pPr marL="0" indent="0">
              <a:lnSpc>
                <a:spcPct val="110000"/>
              </a:lnSpc>
              <a:buNone/>
            </a:pPr>
            <a:r>
              <a:rPr lang="es-MX" sz="1200" b="1" dirty="0">
                <a:latin typeface="Times New Roman" panose="02020603050405020304" pitchFamily="18" charset="0"/>
                <a:cs typeface="Times New Roman" panose="02020603050405020304" pitchFamily="18" charset="0"/>
              </a:rPr>
              <a:t>Hardware de procesamiento</a:t>
            </a:r>
            <a:r>
              <a:rPr lang="es-MX" sz="1200" dirty="0">
                <a:latin typeface="Times New Roman" panose="02020603050405020304" pitchFamily="18" charset="0"/>
                <a:cs typeface="Times New Roman" panose="02020603050405020304" pitchFamily="18" charset="0"/>
              </a:rPr>
              <a:t>. Es el corazón propiamente dicho del computador, donde reside su capacidad de realizar operaciones lógicas, es decir, sus cálculos. Corresponde a la Unidad Central de Proceso (CPU) o También se puede considerar como parte del hardware de procesamiento la placa madre o placa base (</a:t>
            </a:r>
            <a:r>
              <a:rPr lang="es-MX" sz="1200" dirty="0" err="1">
                <a:latin typeface="Times New Roman" panose="02020603050405020304" pitchFamily="18" charset="0"/>
                <a:cs typeface="Times New Roman" panose="02020603050405020304" pitchFamily="18" charset="0"/>
              </a:rPr>
              <a:t>motherboard</a:t>
            </a:r>
            <a:r>
              <a:rPr lang="es-MX" sz="1200" dirty="0">
                <a:latin typeface="Times New Roman" panose="02020603050405020304" pitchFamily="18" charset="0"/>
                <a:cs typeface="Times New Roman" panose="02020603050405020304" pitchFamily="18" charset="0"/>
              </a:rPr>
              <a:t>), que conecta a todos los componentes.</a:t>
            </a:r>
          </a:p>
          <a:p>
            <a:pPr marL="0" indent="0">
              <a:lnSpc>
                <a:spcPct val="110000"/>
              </a:lnSpc>
              <a:buNone/>
            </a:pPr>
            <a:r>
              <a:rPr lang="es-MX" sz="1200" b="1" dirty="0">
                <a:latin typeface="Times New Roman" panose="02020603050405020304" pitchFamily="18" charset="0"/>
                <a:cs typeface="Times New Roman" panose="02020603050405020304" pitchFamily="18" charset="0"/>
              </a:rPr>
              <a:t>Hardware de almacenamiento</a:t>
            </a:r>
            <a:r>
              <a:rPr lang="es-MX" sz="1200" dirty="0">
                <a:latin typeface="Times New Roman" panose="02020603050405020304" pitchFamily="18" charset="0"/>
                <a:cs typeface="Times New Roman" panose="02020603050405020304" pitchFamily="18" charset="0"/>
              </a:rPr>
              <a:t>. Es la memoria del sistema. Se trata de unidades que permiten guardar la información, tanto en soportes internos dentro de la máquina como en soportes extraíbles y portátiles. El principal componente de este tipo es la memoria de acceso aleatorio, más conocida como memoria RAM (sigla en inglés de </a:t>
            </a:r>
            <a:r>
              <a:rPr lang="es-MX" sz="1200" dirty="0" err="1">
                <a:latin typeface="Times New Roman" panose="02020603050405020304" pitchFamily="18" charset="0"/>
                <a:cs typeface="Times New Roman" panose="02020603050405020304" pitchFamily="18" charset="0"/>
              </a:rPr>
              <a:t>Random</a:t>
            </a:r>
            <a:r>
              <a:rPr lang="es-MX" sz="1200" dirty="0">
                <a:latin typeface="Times New Roman" panose="02020603050405020304" pitchFamily="18" charset="0"/>
                <a:cs typeface="Times New Roman" panose="02020603050405020304" pitchFamily="18" charset="0"/>
              </a:rPr>
              <a:t> Access </a:t>
            </a:r>
            <a:r>
              <a:rPr lang="es-MX" sz="1200" dirty="0" err="1">
                <a:latin typeface="Times New Roman" panose="02020603050405020304" pitchFamily="18" charset="0"/>
                <a:cs typeface="Times New Roman" panose="02020603050405020304" pitchFamily="18" charset="0"/>
              </a:rPr>
              <a:t>Memory</a:t>
            </a:r>
            <a:r>
              <a:rPr lang="es-MX" sz="1200" dirty="0">
                <a:latin typeface="Times New Roman" panose="02020603050405020304" pitchFamily="18" charset="0"/>
                <a:cs typeface="Times New Roman" panose="02020603050405020304" pitchFamily="18" charset="0"/>
              </a:rPr>
              <a:t>).</a:t>
            </a:r>
          </a:p>
          <a:p>
            <a:pPr marL="0" indent="0">
              <a:lnSpc>
                <a:spcPct val="110000"/>
              </a:lnSpc>
              <a:buNone/>
            </a:pPr>
            <a:r>
              <a:rPr lang="es-MX" sz="1200" b="1" dirty="0">
                <a:latin typeface="Times New Roman" panose="02020603050405020304" pitchFamily="18" charset="0"/>
                <a:cs typeface="Times New Roman" panose="02020603050405020304" pitchFamily="18" charset="0"/>
              </a:rPr>
              <a:t>Hardware de entrada. </a:t>
            </a:r>
            <a:r>
              <a:rPr lang="es-MX" sz="1200" dirty="0">
                <a:latin typeface="Times New Roman" panose="02020603050405020304" pitchFamily="18" charset="0"/>
                <a:cs typeface="Times New Roman" panose="02020603050405020304" pitchFamily="18" charset="0"/>
              </a:rPr>
              <a:t>Son dispositivos que permiten ingresar información al sistema. Pueden estar integrados a la máquina o ser removibles. El teclado, el mouse, el micrófono y el escáner forman parte de este tipo de dispositivos.</a:t>
            </a:r>
          </a:p>
          <a:p>
            <a:pPr marL="0" indent="0">
              <a:lnSpc>
                <a:spcPct val="110000"/>
              </a:lnSpc>
              <a:buNone/>
            </a:pPr>
            <a:r>
              <a:rPr lang="es-MX" sz="1200" b="1" dirty="0">
                <a:latin typeface="Times New Roman" panose="02020603050405020304" pitchFamily="18" charset="0"/>
                <a:cs typeface="Times New Roman" panose="02020603050405020304" pitchFamily="18" charset="0"/>
              </a:rPr>
              <a:t>Hardware de salida. </a:t>
            </a:r>
            <a:r>
              <a:rPr lang="es-MX" sz="1200" dirty="0">
                <a:latin typeface="Times New Roman" panose="02020603050405020304" pitchFamily="18" charset="0"/>
                <a:cs typeface="Times New Roman" panose="02020603050405020304" pitchFamily="18" charset="0"/>
              </a:rPr>
              <a:t>Son dispositivos semejantes a los de entrada, pero permiten extraer información del sistema. Entre este tipo de dispositivos se encuentran la impresora y los altavoces.</a:t>
            </a:r>
          </a:p>
          <a:p>
            <a:pPr marL="0" indent="0">
              <a:lnSpc>
                <a:spcPct val="110000"/>
              </a:lnSpc>
              <a:buNone/>
            </a:pPr>
            <a:r>
              <a:rPr lang="es-MX" sz="1200" b="1" dirty="0">
                <a:latin typeface="Times New Roman" panose="02020603050405020304" pitchFamily="18" charset="0"/>
                <a:cs typeface="Times New Roman" panose="02020603050405020304" pitchFamily="18" charset="0"/>
              </a:rPr>
              <a:t>Hardware de entrada y salida. </a:t>
            </a:r>
            <a:r>
              <a:rPr lang="es-MX" sz="1200" dirty="0">
                <a:latin typeface="Times New Roman" panose="02020603050405020304" pitchFamily="18" charset="0"/>
                <a:cs typeface="Times New Roman" panose="02020603050405020304" pitchFamily="18" charset="0"/>
              </a:rPr>
              <a:t>Son aquellos dispositivos que combinan las funciones de entrada y de salida de información del sistema. Los discos rígidos y las memorias USB son componentes de entrada y salida.</a:t>
            </a:r>
          </a:p>
          <a:p>
            <a:pPr marL="0" indent="0">
              <a:lnSpc>
                <a:spcPct val="110000"/>
              </a:lnSpc>
              <a:buNone/>
            </a:pPr>
            <a:endParaRPr lang="es-MX" sz="1200" dirty="0">
              <a:latin typeface="Times New Roman" panose="02020603050405020304" pitchFamily="18" charset="0"/>
              <a:cs typeface="Times New Roman" panose="02020603050405020304" pitchFamily="18" charset="0"/>
            </a:endParaRPr>
          </a:p>
        </p:txBody>
      </p:sp>
      <p:pic>
        <p:nvPicPr>
          <p:cNvPr id="4" name="Imagen 3"/>
          <p:cNvPicPr>
            <a:picLocks noChangeAspect="1"/>
          </p:cNvPicPr>
          <p:nvPr/>
        </p:nvPicPr>
        <p:blipFill>
          <a:blip r:embed="rId2"/>
          <a:stretch>
            <a:fillRect/>
          </a:stretch>
        </p:blipFill>
        <p:spPr>
          <a:xfrm>
            <a:off x="3976977" y="4205742"/>
            <a:ext cx="3538330" cy="1990311"/>
          </a:xfrm>
          <a:prstGeom prst="rect">
            <a:avLst/>
          </a:prstGeom>
        </p:spPr>
      </p:pic>
    </p:spTree>
    <p:extLst>
      <p:ext uri="{BB962C8B-B14F-4D97-AF65-F5344CB8AC3E}">
        <p14:creationId xmlns:p14="http://schemas.microsoft.com/office/powerpoint/2010/main" val="2155708943"/>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p:cNvPicPr>
            <a:picLocks noGrp="1" noChangeAspect="1"/>
          </p:cNvPicPr>
          <p:nvPr>
            <p:ph sz="half" idx="1"/>
          </p:nvPr>
        </p:nvPicPr>
        <p:blipFill>
          <a:blip r:embed="rId2"/>
          <a:stretch>
            <a:fillRect/>
          </a:stretch>
        </p:blipFill>
        <p:spPr>
          <a:xfrm>
            <a:off x="2452314" y="981112"/>
            <a:ext cx="7558377" cy="4692119"/>
          </a:xfrm>
          <a:prstGeom prst="rect">
            <a:avLst/>
          </a:prstGeom>
        </p:spPr>
      </p:pic>
    </p:spTree>
    <p:extLst>
      <p:ext uri="{BB962C8B-B14F-4D97-AF65-F5344CB8AC3E}">
        <p14:creationId xmlns:p14="http://schemas.microsoft.com/office/powerpoint/2010/main" val="245022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75808" y="2241633"/>
            <a:ext cx="10515600" cy="1325563"/>
          </a:xfrm>
        </p:spPr>
        <p:txBody>
          <a:bodyPr>
            <a:noAutofit/>
          </a:bodyPr>
          <a:lstStyle/>
          <a:p>
            <a:r>
              <a:rPr lang="es-MX" sz="2000" dirty="0" smtClean="0"/>
              <a:t>Fuentes: </a:t>
            </a:r>
            <a:r>
              <a:rPr lang="es-MX" sz="2000" dirty="0" smtClean="0">
                <a:hlinkClick r:id="rId2"/>
              </a:rPr>
              <a:t>https://concepto.de/hardware/#ixzz8kuOhF1ui</a:t>
            </a:r>
            <a:r>
              <a:rPr lang="es-MX" sz="2000" dirty="0" smtClean="0"/>
              <a:t/>
            </a:r>
            <a:br>
              <a:rPr lang="es-MX" sz="2000" dirty="0" smtClean="0"/>
            </a:br>
            <a:r>
              <a:rPr lang="es-MX" sz="2000" dirty="0"/>
              <a:t/>
            </a:r>
            <a:br>
              <a:rPr lang="es-MX" sz="2000" dirty="0"/>
            </a:br>
            <a:r>
              <a:rPr lang="es-MX" sz="2000" dirty="0" smtClean="0"/>
              <a:t>Fuente: </a:t>
            </a:r>
            <a:r>
              <a:rPr lang="es-MX" sz="2000" dirty="0" smtClean="0">
                <a:hlinkClick r:id="rId3"/>
              </a:rPr>
              <a:t>https://concepto.de/hardware/#ixzz8kuh5mkxG</a:t>
            </a:r>
            <a:r>
              <a:rPr lang="es-MX" sz="2000" dirty="0" smtClean="0"/>
              <a:t> </a:t>
            </a:r>
            <a:br>
              <a:rPr lang="es-MX" sz="2000" dirty="0" smtClean="0"/>
            </a:br>
            <a:r>
              <a:rPr lang="es-MX" sz="2000" dirty="0" smtClean="0"/>
              <a:t/>
            </a:r>
            <a:br>
              <a:rPr lang="es-MX" sz="2000" dirty="0" smtClean="0"/>
            </a:br>
            <a:r>
              <a:rPr lang="es-MX" sz="2000" dirty="0" smtClean="0"/>
              <a:t>Fuente: </a:t>
            </a:r>
            <a:r>
              <a:rPr lang="es-MX" sz="2000" dirty="0" smtClean="0">
                <a:hlinkClick r:id="rId4"/>
              </a:rPr>
              <a:t>https://blog.hubspot.es/sales/tipos-de-software</a:t>
            </a:r>
            <a:r>
              <a:rPr lang="es-MX" sz="2000" dirty="0" smtClean="0"/>
              <a:t> </a:t>
            </a:r>
            <a:br>
              <a:rPr lang="es-MX" sz="2000" dirty="0" smtClean="0"/>
            </a:br>
            <a:endParaRPr lang="es-MX" sz="2000" dirty="0"/>
          </a:p>
        </p:txBody>
      </p:sp>
    </p:spTree>
    <p:extLst>
      <p:ext uri="{BB962C8B-B14F-4D97-AF65-F5344CB8AC3E}">
        <p14:creationId xmlns:p14="http://schemas.microsoft.com/office/powerpoint/2010/main" val="2501716400"/>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642</Words>
  <Application>Microsoft Office PowerPoint</Application>
  <PresentationFormat>Panorámica</PresentationFormat>
  <Paragraphs>27</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Times New Roman</vt:lpstr>
      <vt:lpstr>Tema de Office</vt:lpstr>
      <vt:lpstr>SOFTWARE Y SOFTWARE</vt:lpstr>
      <vt:lpstr>SOFTWARE</vt:lpstr>
      <vt:lpstr>Presentación de PowerPoint</vt:lpstr>
      <vt:lpstr>HARDWARE</vt:lpstr>
      <vt:lpstr>Presentación de PowerPoint</vt:lpstr>
      <vt:lpstr>Presentación de PowerPoint</vt:lpstr>
      <vt:lpstr>Fuentes: https://concepto.de/hardware/#ixzz8kuOhF1ui  Fuente: https://concepto.de/hardware/#ixzz8kuh5mkxG   Fuente: https://blog.hubspot.es/sales/tipos-de-software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y Hardware</dc:title>
  <dc:creator>XIMENA MEDINA LOPEZ</dc:creator>
  <cp:lastModifiedBy>XIMENA MEDINA LOPEZ</cp:lastModifiedBy>
  <cp:revision>7</cp:revision>
  <dcterms:created xsi:type="dcterms:W3CDTF">2024-09-05T00:10:01Z</dcterms:created>
  <dcterms:modified xsi:type="dcterms:W3CDTF">2024-09-05T01:59:20Z</dcterms:modified>
</cp:coreProperties>
</file>