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5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215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923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MX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7159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390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246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03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173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33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53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05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20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0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4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5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1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81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9596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>
            <a:extLst>
              <a:ext uri="{FF2B5EF4-FFF2-40B4-BE49-F238E27FC236}">
                <a16:creationId xmlns:a16="http://schemas.microsoft.com/office/drawing/2014/main" id="{41B68C77-138E-4BF7-A276-BD0C78A42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12">
            <a:extLst>
              <a:ext uri="{FF2B5EF4-FFF2-40B4-BE49-F238E27FC236}">
                <a16:creationId xmlns:a16="http://schemas.microsoft.com/office/drawing/2014/main" id="{7C268552-D473-46ED-B1B8-422042C4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0" name="Oval 14">
            <a:extLst>
              <a:ext uri="{FF2B5EF4-FFF2-40B4-BE49-F238E27FC236}">
                <a16:creationId xmlns:a16="http://schemas.microsoft.com/office/drawing/2014/main" id="{4AC0CD9D-7610-4620-93B4-798CCD9AB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9238B3E-24AA-439A-B527-6C5DF6D7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9F01145-BEA3-4CBF-AA21-10077B948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E4D62F9-188E-4530-84C2-24BDEE4B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E4E366E-272A-409E-840F-9A6A64A9E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21560C-E4AB-4287-A29C-3F6916794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Freeform 7">
            <a:extLst>
              <a:ext uri="{FF2B5EF4-FFF2-40B4-BE49-F238E27FC236}">
                <a16:creationId xmlns:a16="http://schemas.microsoft.com/office/drawing/2014/main" id="{DF6CFF07-D953-4F9C-9A0E-E0A6AACB6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DAA4FEEE-0B5F-41BF-825D-60F9FB0895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EB7FF21-7C59-31EF-C650-161C174F92A4}"/>
              </a:ext>
            </a:extLst>
          </p:cNvPr>
          <p:cNvSpPr txBox="1"/>
          <p:nvPr/>
        </p:nvSpPr>
        <p:spPr>
          <a:xfrm>
            <a:off x="648931" y="2548281"/>
            <a:ext cx="5122606" cy="3658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4572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700" dirty="0">
                <a:effectLst/>
                <a:latin typeface="+mj-lt"/>
                <a:ea typeface="+mj-ea"/>
                <a:cs typeface="+mj-cs"/>
              </a:rPr>
              <a:t>GOBIERNO</a:t>
            </a:r>
            <a:r>
              <a:rPr lang="en-US" sz="700" spc="-30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700" dirty="0">
                <a:effectLst/>
                <a:latin typeface="+mj-lt"/>
                <a:ea typeface="+mj-ea"/>
                <a:cs typeface="+mj-cs"/>
              </a:rPr>
              <a:t>DEL</a:t>
            </a:r>
            <a:r>
              <a:rPr lang="en-US" sz="700" spc="-20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700" dirty="0">
                <a:effectLst/>
                <a:latin typeface="+mj-lt"/>
                <a:ea typeface="+mj-ea"/>
                <a:cs typeface="+mj-cs"/>
              </a:rPr>
              <a:t>ESTADO</a:t>
            </a:r>
            <a:r>
              <a:rPr lang="en-US" sz="700" spc="-25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700" dirty="0">
                <a:effectLst/>
                <a:latin typeface="+mj-lt"/>
                <a:ea typeface="+mj-ea"/>
                <a:cs typeface="+mj-cs"/>
              </a:rPr>
              <a:t>DE</a:t>
            </a:r>
            <a:r>
              <a:rPr lang="en-US" sz="700" spc="-5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700" dirty="0">
                <a:effectLst/>
                <a:latin typeface="+mj-lt"/>
                <a:ea typeface="+mj-ea"/>
                <a:cs typeface="+mj-cs"/>
              </a:rPr>
              <a:t>COAHUILA</a:t>
            </a:r>
            <a:r>
              <a:rPr lang="en-US" sz="700" spc="-10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700" dirty="0">
                <a:effectLst/>
                <a:latin typeface="+mj-lt"/>
                <a:ea typeface="+mj-ea"/>
                <a:cs typeface="+mj-cs"/>
              </a:rPr>
              <a:t>DE</a:t>
            </a:r>
            <a:r>
              <a:rPr lang="en-US" sz="700" spc="-20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700" dirty="0">
                <a:effectLst/>
                <a:latin typeface="+mj-lt"/>
                <a:ea typeface="+mj-ea"/>
                <a:cs typeface="+mj-cs"/>
              </a:rPr>
              <a:t>ZARAGOZA</a:t>
            </a:r>
          </a:p>
          <a:p>
            <a:pPr indent="-228600" defTabSz="4572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700" spc="-385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700" dirty="0">
                <a:effectLst/>
                <a:latin typeface="+mj-lt"/>
                <a:ea typeface="+mj-ea"/>
                <a:cs typeface="+mj-cs"/>
              </a:rPr>
              <a:t>SECRETARÍA DE</a:t>
            </a:r>
            <a:r>
              <a:rPr lang="en-US" sz="700" spc="-5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700" dirty="0">
                <a:effectLst/>
                <a:latin typeface="+mj-lt"/>
                <a:ea typeface="+mj-ea"/>
                <a:cs typeface="+mj-cs"/>
              </a:rPr>
              <a:t>EDUCACIÓN </a:t>
            </a:r>
          </a:p>
          <a:p>
            <a:pPr indent="-228600" defTabSz="4572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700" dirty="0">
                <a:effectLst/>
                <a:latin typeface="+mj-lt"/>
                <a:ea typeface="+mj-ea"/>
                <a:cs typeface="+mj-cs"/>
              </a:rPr>
              <a:t>ESCUELA</a:t>
            </a:r>
            <a:r>
              <a:rPr lang="en-US" sz="700" spc="-15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700" dirty="0">
                <a:effectLst/>
                <a:latin typeface="+mj-lt"/>
                <a:ea typeface="+mj-ea"/>
                <a:cs typeface="+mj-cs"/>
              </a:rPr>
              <a:t>NORMAL</a:t>
            </a:r>
            <a:r>
              <a:rPr lang="en-US" sz="700" spc="-10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700" dirty="0">
                <a:effectLst/>
                <a:latin typeface="+mj-lt"/>
                <a:ea typeface="+mj-ea"/>
                <a:cs typeface="+mj-cs"/>
              </a:rPr>
              <a:t>DE</a:t>
            </a:r>
            <a:r>
              <a:rPr lang="en-US" sz="700" spc="-10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700" dirty="0">
                <a:effectLst/>
                <a:latin typeface="+mj-lt"/>
                <a:ea typeface="+mj-ea"/>
                <a:cs typeface="+mj-cs"/>
              </a:rPr>
              <a:t>EDUCACIÓN</a:t>
            </a:r>
            <a:r>
              <a:rPr lang="en-US" sz="700" spc="-15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700" dirty="0">
                <a:effectLst/>
                <a:latin typeface="+mj-lt"/>
                <a:ea typeface="+mj-ea"/>
                <a:cs typeface="+mj-cs"/>
              </a:rPr>
              <a:t>PREESCOLAR</a:t>
            </a:r>
          </a:p>
          <a:p>
            <a:pPr indent="-228600" defTabSz="4572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sz="700" dirty="0">
              <a:effectLst/>
              <a:latin typeface="+mj-lt"/>
              <a:ea typeface="+mj-ea"/>
              <a:cs typeface="+mj-cs"/>
            </a:endParaRPr>
          </a:p>
          <a:p>
            <a:pPr indent="-228600" defTabSz="4572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700" dirty="0">
                <a:effectLst/>
                <a:latin typeface="+mj-lt"/>
                <a:ea typeface="+mj-ea"/>
                <a:cs typeface="+mj-cs"/>
              </a:rPr>
              <a:t> </a:t>
            </a:r>
          </a:p>
          <a:p>
            <a:pPr indent="-228600" defTabSz="4572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700" dirty="0">
                <a:latin typeface="+mj-lt"/>
                <a:ea typeface="+mj-ea"/>
                <a:cs typeface="+mj-cs"/>
              </a:rPr>
              <a:t>Proceso de adquisición y desarrollo del lenguaje </a:t>
            </a:r>
            <a:endParaRPr lang="en-US" sz="700" dirty="0">
              <a:effectLst/>
              <a:latin typeface="+mj-lt"/>
              <a:ea typeface="+mj-ea"/>
              <a:cs typeface="+mj-cs"/>
            </a:endParaRPr>
          </a:p>
          <a:p>
            <a:pPr indent="-228600" defTabSz="4572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700" dirty="0">
                <a:effectLst/>
                <a:latin typeface="+mj-lt"/>
                <a:ea typeface="+mj-ea"/>
                <a:cs typeface="+mj-cs"/>
              </a:rPr>
              <a:t> </a:t>
            </a:r>
          </a:p>
          <a:p>
            <a:pPr indent="-228600" defTabSz="4572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700" dirty="0">
                <a:latin typeface="+mj-lt"/>
                <a:ea typeface="+mj-ea"/>
                <a:cs typeface="+mj-cs"/>
              </a:rPr>
              <a:t>Estudio de caso</a:t>
            </a:r>
            <a:endParaRPr lang="en-US" sz="700" dirty="0">
              <a:effectLst/>
              <a:latin typeface="+mj-lt"/>
              <a:ea typeface="+mj-ea"/>
              <a:cs typeface="+mj-cs"/>
            </a:endParaRPr>
          </a:p>
          <a:p>
            <a:pPr indent="-228600" defTabSz="4572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700" dirty="0">
                <a:effectLst/>
                <a:latin typeface="+mj-lt"/>
                <a:ea typeface="+mj-ea"/>
                <a:cs typeface="+mj-cs"/>
              </a:rPr>
              <a:t> </a:t>
            </a:r>
          </a:p>
          <a:p>
            <a:pPr indent="-228600" defTabSz="4572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700" dirty="0">
                <a:effectLst/>
                <a:latin typeface="+mj-lt"/>
                <a:ea typeface="+mj-ea"/>
                <a:cs typeface="+mj-cs"/>
              </a:rPr>
              <a:t>PRESENTADO</a:t>
            </a:r>
            <a:r>
              <a:rPr lang="en-US" sz="700" spc="-15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700" dirty="0">
                <a:effectLst/>
                <a:latin typeface="+mj-lt"/>
                <a:ea typeface="+mj-ea"/>
                <a:cs typeface="+mj-cs"/>
              </a:rPr>
              <a:t>POR:</a:t>
            </a:r>
          </a:p>
          <a:p>
            <a:pPr indent="-228600" defTabSz="4572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700" dirty="0">
                <a:latin typeface="+mj-lt"/>
                <a:ea typeface="+mj-ea"/>
                <a:cs typeface="+mj-cs"/>
              </a:rPr>
              <a:t>Evelyn Abigail Rodríguez Méndez </a:t>
            </a:r>
            <a:endParaRPr lang="en-US" sz="700" dirty="0">
              <a:effectLst/>
              <a:latin typeface="+mj-lt"/>
              <a:ea typeface="+mj-ea"/>
              <a:cs typeface="+mj-cs"/>
            </a:endParaRPr>
          </a:p>
          <a:p>
            <a:pPr indent="-228600" defTabSz="4572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700" dirty="0">
                <a:effectLst/>
                <a:latin typeface="+mj-lt"/>
                <a:ea typeface="+mj-ea"/>
                <a:cs typeface="+mj-cs"/>
              </a:rPr>
              <a:t> Alessandra Simóne Sánchez Alemán </a:t>
            </a:r>
          </a:p>
          <a:p>
            <a:pPr indent="-228600" defTabSz="4572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700" dirty="0">
                <a:effectLst/>
                <a:latin typeface="+mj-lt"/>
                <a:ea typeface="+mj-ea"/>
                <a:cs typeface="+mj-cs"/>
              </a:rPr>
              <a:t>MAESTRO:</a:t>
            </a:r>
          </a:p>
          <a:p>
            <a:pPr indent="-228600" defTabSz="4572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700" dirty="0">
                <a:latin typeface="+mj-lt"/>
                <a:ea typeface="+mj-ea"/>
                <a:cs typeface="+mj-cs"/>
              </a:rPr>
              <a:t>Silvia Banda Servín</a:t>
            </a:r>
            <a:endParaRPr lang="en-US" sz="700" dirty="0">
              <a:effectLst/>
              <a:latin typeface="+mj-lt"/>
              <a:ea typeface="+mj-ea"/>
              <a:cs typeface="+mj-cs"/>
            </a:endParaRPr>
          </a:p>
          <a:p>
            <a:pPr indent="-228600" defTabSz="4572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700" dirty="0">
                <a:effectLst/>
                <a:latin typeface="+mj-lt"/>
                <a:ea typeface="+mj-ea"/>
                <a:cs typeface="+mj-cs"/>
              </a:rPr>
              <a:t> </a:t>
            </a:r>
          </a:p>
          <a:p>
            <a:pPr indent="-228600" defTabSz="4572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tabLst>
                <a:tab pos="5111750" algn="l"/>
              </a:tabLst>
            </a:pPr>
            <a:r>
              <a:rPr lang="en-US" sz="700" dirty="0">
                <a:effectLst/>
                <a:latin typeface="+mj-lt"/>
                <a:ea typeface="+mj-ea"/>
                <a:cs typeface="+mj-cs"/>
              </a:rPr>
              <a:t>SALTILLO,</a:t>
            </a:r>
            <a:r>
              <a:rPr lang="en-US" sz="700" spc="-5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700" dirty="0">
                <a:effectLst/>
                <a:latin typeface="+mj-lt"/>
                <a:ea typeface="+mj-ea"/>
                <a:cs typeface="+mj-cs"/>
              </a:rPr>
              <a:t>COAHUILA</a:t>
            </a:r>
            <a:r>
              <a:rPr lang="en-US" sz="700" spc="-5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700" dirty="0">
                <a:effectLst/>
                <a:latin typeface="+mj-lt"/>
                <a:ea typeface="+mj-ea"/>
                <a:cs typeface="+mj-cs"/>
              </a:rPr>
              <a:t>DE</a:t>
            </a:r>
            <a:r>
              <a:rPr lang="en-US" sz="700" spc="-5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700" dirty="0">
                <a:effectLst/>
                <a:latin typeface="+mj-lt"/>
                <a:ea typeface="+mj-ea"/>
                <a:cs typeface="+mj-cs"/>
              </a:rPr>
              <a:t>ZARAGOZA                                             SEPTIEMBRE 2024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9241E56-EF6E-B6F5-62BA-1F117EFC9B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338" y="2548281"/>
            <a:ext cx="4924782" cy="366201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42839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27E8A0F-1F10-7FCE-483B-9AB93E0E1954}"/>
              </a:ext>
            </a:extLst>
          </p:cNvPr>
          <p:cNvSpPr txBox="1"/>
          <p:nvPr/>
        </p:nvSpPr>
        <p:spPr>
          <a:xfrm>
            <a:off x="333196" y="180300"/>
            <a:ext cx="11700368" cy="467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1600" dirty="0">
                <a:latin typeface="+mj-lt"/>
                <a:ea typeface="+mj-ea"/>
                <a:cs typeface="+mj-cs"/>
              </a:rPr>
              <a:t>Los </a:t>
            </a:r>
            <a:r>
              <a:rPr lang="en-US" sz="1600" dirty="0" err="1">
                <a:latin typeface="+mj-lt"/>
                <a:ea typeface="+mj-ea"/>
                <a:cs typeface="+mj-cs"/>
              </a:rPr>
              <a:t>argumentos</a:t>
            </a:r>
            <a:r>
              <a:rPr lang="en-US" sz="1600" dirty="0">
                <a:latin typeface="+mj-lt"/>
                <a:ea typeface="+mj-ea"/>
                <a:cs typeface="+mj-cs"/>
              </a:rPr>
              <a:t> para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presentar</a:t>
            </a:r>
            <a:r>
              <a:rPr lang="en-US" sz="1600" dirty="0">
                <a:latin typeface="+mj-lt"/>
                <a:ea typeface="+mj-ea"/>
                <a:cs typeface="+mj-cs"/>
              </a:rPr>
              <a:t> el </a:t>
            </a:r>
            <a:r>
              <a:rPr lang="en-US" sz="1600" dirty="0" err="1">
                <a:latin typeface="+mj-lt"/>
                <a:ea typeface="+mj-ea"/>
                <a:cs typeface="+mj-cs"/>
              </a:rPr>
              <a:t>por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qué</a:t>
            </a:r>
            <a:r>
              <a:rPr lang="en-US" sz="1600" dirty="0">
                <a:latin typeface="+mj-lt"/>
                <a:ea typeface="+mj-ea"/>
                <a:cs typeface="+mj-cs"/>
              </a:rPr>
              <a:t> el niño </a:t>
            </a:r>
            <a:r>
              <a:rPr lang="en-US" sz="1600" dirty="0" err="1">
                <a:latin typeface="+mj-lt"/>
                <a:ea typeface="+mj-ea"/>
                <a:cs typeface="+mj-cs"/>
              </a:rPr>
              <a:t>podría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tener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dificultades</a:t>
            </a:r>
            <a:r>
              <a:rPr lang="en-US" sz="1600" dirty="0">
                <a:latin typeface="+mj-lt"/>
                <a:ea typeface="+mj-ea"/>
                <a:cs typeface="+mj-cs"/>
              </a:rPr>
              <a:t> para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desarrollar</a:t>
            </a:r>
            <a:r>
              <a:rPr lang="en-US" sz="1600" dirty="0">
                <a:latin typeface="+mj-lt"/>
                <a:ea typeface="+mj-ea"/>
                <a:cs typeface="+mj-cs"/>
              </a:rPr>
              <a:t> el </a:t>
            </a:r>
            <a:r>
              <a:rPr lang="en-US" sz="1600" dirty="0" err="1">
                <a:latin typeface="+mj-lt"/>
                <a:ea typeface="+mj-ea"/>
                <a:cs typeface="+mj-cs"/>
              </a:rPr>
              <a:t>habla</a:t>
            </a:r>
            <a:r>
              <a:rPr lang="en-US" sz="1600" dirty="0">
                <a:latin typeface="+mj-lt"/>
                <a:ea typeface="+mj-ea"/>
                <a:cs typeface="+mj-cs"/>
              </a:rPr>
              <a:t>, es porque su </a:t>
            </a:r>
            <a:r>
              <a:rPr lang="en-US" sz="1600" dirty="0" err="1">
                <a:latin typeface="+mj-lt"/>
                <a:ea typeface="+mj-ea"/>
                <a:cs typeface="+mj-cs"/>
              </a:rPr>
              <a:t>sistema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fono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articulador</a:t>
            </a:r>
            <a:r>
              <a:rPr lang="en-US" sz="1600" dirty="0">
                <a:latin typeface="+mj-lt"/>
                <a:ea typeface="+mj-ea"/>
                <a:cs typeface="+mj-cs"/>
              </a:rPr>
              <a:t>, </a:t>
            </a:r>
            <a:r>
              <a:rPr lang="en-US" sz="1600" dirty="0" err="1">
                <a:latin typeface="+mj-lt"/>
                <a:ea typeface="+mj-ea"/>
                <a:cs typeface="+mj-cs"/>
              </a:rPr>
              <a:t>presentaba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una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falla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por</a:t>
            </a:r>
            <a:r>
              <a:rPr lang="en-US" sz="1600" dirty="0">
                <a:latin typeface="+mj-lt"/>
                <a:ea typeface="+mj-ea"/>
                <a:cs typeface="+mj-cs"/>
              </a:rPr>
              <a:t> lo </a:t>
            </a:r>
            <a:r>
              <a:rPr lang="en-US" sz="1600" dirty="0" err="1">
                <a:latin typeface="+mj-lt"/>
                <a:ea typeface="+mj-ea"/>
                <a:cs typeface="+mj-cs"/>
              </a:rPr>
              <a:t>cual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había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que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investigar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cual</a:t>
            </a:r>
            <a:r>
              <a:rPr lang="en-US" sz="1600" dirty="0">
                <a:latin typeface="+mj-lt"/>
                <a:ea typeface="+mj-ea"/>
                <a:cs typeface="+mj-cs"/>
              </a:rPr>
              <a:t> era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ese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defecto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que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le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impedía</a:t>
            </a:r>
            <a:r>
              <a:rPr lang="en-US" sz="1600" dirty="0">
                <a:latin typeface="+mj-lt"/>
                <a:ea typeface="+mj-ea"/>
                <a:cs typeface="+mj-cs"/>
              </a:rPr>
              <a:t> al niño, </a:t>
            </a:r>
            <a:r>
              <a:rPr lang="en-US" sz="1600" dirty="0" err="1">
                <a:latin typeface="+mj-lt"/>
                <a:ea typeface="+mj-ea"/>
                <a:cs typeface="+mj-cs"/>
              </a:rPr>
              <a:t>desarrollar</a:t>
            </a:r>
            <a:r>
              <a:rPr lang="en-US" sz="1600" dirty="0">
                <a:latin typeface="+mj-lt"/>
                <a:ea typeface="+mj-ea"/>
                <a:cs typeface="+mj-cs"/>
              </a:rPr>
              <a:t> su </a:t>
            </a:r>
            <a:r>
              <a:rPr lang="en-US" sz="1600" dirty="0" err="1">
                <a:latin typeface="+mj-lt"/>
                <a:ea typeface="+mj-ea"/>
                <a:cs typeface="+mj-cs"/>
              </a:rPr>
              <a:t>habla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correctamente</a:t>
            </a:r>
            <a:r>
              <a:rPr lang="en-US" sz="1600" dirty="0">
                <a:latin typeface="+mj-lt"/>
                <a:ea typeface="+mj-ea"/>
                <a:cs typeface="+mj-cs"/>
              </a:rPr>
              <a:t>, </a:t>
            </a:r>
            <a:r>
              <a:rPr lang="en-US" sz="1600" dirty="0" err="1">
                <a:latin typeface="+mj-lt"/>
                <a:ea typeface="+mj-ea"/>
                <a:cs typeface="+mj-cs"/>
              </a:rPr>
              <a:t>realizando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unos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estudios</a:t>
            </a:r>
            <a:r>
              <a:rPr lang="en-US" sz="1600" dirty="0">
                <a:latin typeface="+mj-lt"/>
                <a:ea typeface="+mj-ea"/>
                <a:cs typeface="+mj-cs"/>
              </a:rPr>
              <a:t> para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corroborar</a:t>
            </a:r>
            <a:r>
              <a:rPr lang="en-US" sz="1600" dirty="0">
                <a:latin typeface="+mj-lt"/>
                <a:ea typeface="+mj-ea"/>
                <a:cs typeface="+mj-cs"/>
              </a:rPr>
              <a:t> la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salud</a:t>
            </a:r>
            <a:r>
              <a:rPr lang="en-US" sz="1600" dirty="0">
                <a:latin typeface="+mj-lt"/>
                <a:ea typeface="+mj-ea"/>
                <a:cs typeface="+mj-cs"/>
              </a:rPr>
              <a:t> de los </a:t>
            </a:r>
            <a:r>
              <a:rPr lang="en-US" sz="1600" dirty="0" err="1">
                <a:latin typeface="+mj-lt"/>
                <a:ea typeface="+mj-ea"/>
                <a:cs typeface="+mj-cs"/>
              </a:rPr>
              <a:t>órganos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que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constituyen</a:t>
            </a:r>
            <a:r>
              <a:rPr lang="en-US" sz="1600" dirty="0">
                <a:latin typeface="+mj-lt"/>
                <a:ea typeface="+mj-ea"/>
                <a:cs typeface="+mj-cs"/>
              </a:rPr>
              <a:t> el </a:t>
            </a:r>
            <a:r>
              <a:rPr lang="en-US" sz="1600" dirty="0" err="1">
                <a:latin typeface="+mj-lt"/>
                <a:ea typeface="+mj-ea"/>
                <a:cs typeface="+mj-cs"/>
              </a:rPr>
              <a:t>sistema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fono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articulador</a:t>
            </a:r>
            <a:r>
              <a:rPr lang="en-US" sz="1600" dirty="0">
                <a:latin typeface="+mj-lt"/>
                <a:ea typeface="+mj-ea"/>
                <a:cs typeface="+mj-cs"/>
              </a:rPr>
              <a:t>. </a:t>
            </a:r>
            <a:endParaRPr lang="es-MX" sz="1600" dirty="0">
              <a:latin typeface="+mj-lt"/>
              <a:ea typeface="+mj-ea"/>
              <a:cs typeface="+mj-cs"/>
            </a:endParaRP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1600" dirty="0">
                <a:latin typeface="+mj-lt"/>
                <a:ea typeface="+mj-ea"/>
                <a:cs typeface="+mj-cs"/>
              </a:rPr>
              <a:t>Para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esto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sería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analizar</a:t>
            </a:r>
            <a:r>
              <a:rPr lang="en-US" sz="1600" dirty="0">
                <a:latin typeface="+mj-lt"/>
                <a:ea typeface="+mj-ea"/>
                <a:cs typeface="+mj-cs"/>
              </a:rPr>
              <a:t> su </a:t>
            </a:r>
            <a:r>
              <a:rPr lang="en-US" sz="1600" dirty="0" err="1">
                <a:latin typeface="+mj-lt"/>
                <a:ea typeface="+mj-ea"/>
                <a:cs typeface="+mj-cs"/>
              </a:rPr>
              <a:t>sistema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auditivo</a:t>
            </a:r>
            <a:r>
              <a:rPr lang="en-US" sz="1600" dirty="0">
                <a:latin typeface="+mj-lt"/>
                <a:ea typeface="+mj-ea"/>
                <a:cs typeface="+mj-cs"/>
              </a:rPr>
              <a:t>, ya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que</a:t>
            </a:r>
            <a:r>
              <a:rPr lang="en-US" sz="1600" dirty="0">
                <a:latin typeface="+mj-lt"/>
                <a:ea typeface="+mj-ea"/>
                <a:cs typeface="+mj-cs"/>
              </a:rPr>
              <a:t> es el </a:t>
            </a:r>
            <a:r>
              <a:rPr lang="en-US" sz="1600" dirty="0" err="1">
                <a:latin typeface="+mj-lt"/>
                <a:ea typeface="+mj-ea"/>
                <a:cs typeface="+mj-cs"/>
              </a:rPr>
              <a:t>que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retroalimenta</a:t>
            </a:r>
            <a:r>
              <a:rPr lang="en-US" sz="1600" dirty="0">
                <a:latin typeface="+mj-lt"/>
                <a:ea typeface="+mj-ea"/>
                <a:cs typeface="+mj-cs"/>
              </a:rPr>
              <a:t> los </a:t>
            </a:r>
            <a:r>
              <a:rPr lang="en-US" sz="1600" dirty="0" err="1">
                <a:latin typeface="+mj-lt"/>
                <a:ea typeface="+mj-ea"/>
                <a:cs typeface="+mj-cs"/>
              </a:rPr>
              <a:t>sonidos</a:t>
            </a:r>
            <a:r>
              <a:rPr lang="en-US" sz="1600" dirty="0">
                <a:latin typeface="+mj-lt"/>
                <a:ea typeface="+mj-ea"/>
                <a:cs typeface="+mj-cs"/>
              </a:rPr>
              <a:t> para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refinar</a:t>
            </a:r>
            <a:r>
              <a:rPr lang="en-US" sz="1600" dirty="0">
                <a:latin typeface="+mj-lt"/>
                <a:ea typeface="+mj-ea"/>
                <a:cs typeface="+mj-cs"/>
              </a:rPr>
              <a:t> la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producción</a:t>
            </a:r>
            <a:r>
              <a:rPr lang="en-US" sz="1600" dirty="0">
                <a:latin typeface="+mj-lt"/>
                <a:ea typeface="+mj-ea"/>
                <a:cs typeface="+mj-cs"/>
              </a:rPr>
              <a:t> de </a:t>
            </a:r>
            <a:r>
              <a:rPr lang="en-US" sz="1600" dirty="0" err="1">
                <a:latin typeface="+mj-lt"/>
                <a:ea typeface="+mj-ea"/>
                <a:cs typeface="+mj-cs"/>
              </a:rPr>
              <a:t>sonidos.Mientras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que</a:t>
            </a:r>
            <a:r>
              <a:rPr lang="en-US" sz="1600" dirty="0">
                <a:latin typeface="+mj-lt"/>
                <a:ea typeface="+mj-ea"/>
                <a:cs typeface="+mj-cs"/>
              </a:rPr>
              <a:t> el </a:t>
            </a:r>
            <a:r>
              <a:rPr lang="en-US" sz="1600" dirty="0" err="1">
                <a:latin typeface="+mj-lt"/>
                <a:ea typeface="+mj-ea"/>
                <a:cs typeface="+mj-cs"/>
              </a:rPr>
              <a:t>sistema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fono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articulado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está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constituido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por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distintos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órganos.Órganos</a:t>
            </a:r>
            <a:r>
              <a:rPr lang="en-US" sz="1600" dirty="0">
                <a:latin typeface="+mj-lt"/>
                <a:ea typeface="+mj-ea"/>
                <a:cs typeface="+mj-cs"/>
              </a:rPr>
              <a:t> de </a:t>
            </a:r>
            <a:r>
              <a:rPr lang="en-US" sz="1600" dirty="0" err="1">
                <a:latin typeface="+mj-lt"/>
                <a:ea typeface="+mj-ea"/>
                <a:cs typeface="+mj-cs"/>
              </a:rPr>
              <a:t>respiración</a:t>
            </a:r>
            <a:r>
              <a:rPr lang="en-US" sz="1600" dirty="0">
                <a:latin typeface="+mj-lt"/>
                <a:ea typeface="+mj-ea"/>
                <a:cs typeface="+mj-cs"/>
              </a:rPr>
              <a:t> (</a:t>
            </a:r>
            <a:r>
              <a:rPr lang="en-US" sz="1600" dirty="0" err="1">
                <a:latin typeface="+mj-lt"/>
                <a:ea typeface="+mj-ea"/>
                <a:cs typeface="+mj-cs"/>
              </a:rPr>
              <a:t>cavidades</a:t>
            </a:r>
            <a:r>
              <a:rPr lang="en-US" sz="1600" dirty="0">
                <a:latin typeface="+mj-lt"/>
                <a:ea typeface="+mj-ea"/>
                <a:cs typeface="+mj-cs"/>
              </a:rPr>
              <a:t> infra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glóticas</a:t>
            </a:r>
            <a:r>
              <a:rPr lang="en-US" sz="1600" dirty="0">
                <a:latin typeface="+mj-lt"/>
                <a:ea typeface="+mj-ea"/>
                <a:cs typeface="+mj-cs"/>
              </a:rPr>
              <a:t>: </a:t>
            </a:r>
            <a:r>
              <a:rPr lang="en-US" sz="1600" dirty="0" err="1">
                <a:latin typeface="+mj-lt"/>
                <a:ea typeface="+mj-ea"/>
                <a:cs typeface="+mj-cs"/>
              </a:rPr>
              <a:t>pulmones</a:t>
            </a:r>
            <a:r>
              <a:rPr lang="en-US" sz="1600" dirty="0">
                <a:latin typeface="+mj-lt"/>
                <a:ea typeface="+mj-ea"/>
                <a:cs typeface="+mj-cs"/>
              </a:rPr>
              <a:t>, </a:t>
            </a:r>
            <a:r>
              <a:rPr lang="en-US" sz="1600" dirty="0" err="1">
                <a:latin typeface="+mj-lt"/>
                <a:ea typeface="+mj-ea"/>
                <a:cs typeface="+mj-cs"/>
              </a:rPr>
              <a:t>bronquios</a:t>
            </a:r>
            <a:r>
              <a:rPr lang="en-US" sz="1600" dirty="0">
                <a:latin typeface="+mj-lt"/>
                <a:ea typeface="+mj-ea"/>
                <a:cs typeface="+mj-cs"/>
              </a:rPr>
              <a:t> y </a:t>
            </a:r>
            <a:r>
              <a:rPr lang="en-US" sz="1600" dirty="0" err="1">
                <a:latin typeface="+mj-lt"/>
                <a:ea typeface="+mj-ea"/>
                <a:cs typeface="+mj-cs"/>
              </a:rPr>
              <a:t>tráquea</a:t>
            </a:r>
            <a:r>
              <a:rPr lang="en-US" sz="1600" dirty="0">
                <a:latin typeface="+mj-lt"/>
                <a:ea typeface="+mj-ea"/>
                <a:cs typeface="+mj-cs"/>
              </a:rPr>
              <a:t>). </a:t>
            </a:r>
            <a:r>
              <a:rPr lang="en-US" sz="1600" dirty="0" err="1">
                <a:latin typeface="+mj-lt"/>
                <a:ea typeface="+mj-ea"/>
                <a:cs typeface="+mj-cs"/>
              </a:rPr>
              <a:t>Órganos</a:t>
            </a:r>
            <a:r>
              <a:rPr lang="en-US" sz="1600" dirty="0">
                <a:latin typeface="+mj-lt"/>
                <a:ea typeface="+mj-ea"/>
                <a:cs typeface="+mj-cs"/>
              </a:rPr>
              <a:t> de </a:t>
            </a:r>
            <a:r>
              <a:rPr lang="en-US" sz="1600" dirty="0" err="1">
                <a:latin typeface="+mj-lt"/>
                <a:ea typeface="+mj-ea"/>
                <a:cs typeface="+mj-cs"/>
              </a:rPr>
              <a:t>fonación</a:t>
            </a:r>
            <a:r>
              <a:rPr lang="en-US" sz="1600" dirty="0">
                <a:latin typeface="+mj-lt"/>
                <a:ea typeface="+mj-ea"/>
                <a:cs typeface="+mj-cs"/>
              </a:rPr>
              <a:t> (</a:t>
            </a:r>
            <a:r>
              <a:rPr lang="en-US" sz="1600" dirty="0" err="1">
                <a:latin typeface="+mj-lt"/>
                <a:ea typeface="+mj-ea"/>
                <a:cs typeface="+mj-cs"/>
              </a:rPr>
              <a:t>cavidades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glóticas</a:t>
            </a:r>
            <a:r>
              <a:rPr lang="en-US" sz="1600" dirty="0">
                <a:latin typeface="+mj-lt"/>
                <a:ea typeface="+mj-ea"/>
                <a:cs typeface="+mj-cs"/>
              </a:rPr>
              <a:t>: </a:t>
            </a:r>
            <a:r>
              <a:rPr lang="en-US" sz="1600" dirty="0" err="1">
                <a:latin typeface="+mj-lt"/>
                <a:ea typeface="+mj-ea"/>
                <a:cs typeface="+mj-cs"/>
              </a:rPr>
              <a:t>laringe</a:t>
            </a:r>
            <a:r>
              <a:rPr lang="en-US" sz="1600" dirty="0">
                <a:latin typeface="+mj-lt"/>
                <a:ea typeface="+mj-ea"/>
                <a:cs typeface="+mj-cs"/>
              </a:rPr>
              <a:t>, </a:t>
            </a:r>
            <a:r>
              <a:rPr lang="en-US" sz="1600" dirty="0" err="1">
                <a:latin typeface="+mj-lt"/>
                <a:ea typeface="+mj-ea"/>
                <a:cs typeface="+mj-cs"/>
              </a:rPr>
              <a:t>cuerdas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vocales</a:t>
            </a:r>
            <a:r>
              <a:rPr lang="en-US" sz="1600" dirty="0">
                <a:latin typeface="+mj-lt"/>
                <a:ea typeface="+mj-ea"/>
                <a:cs typeface="+mj-cs"/>
              </a:rPr>
              <a:t> y </a:t>
            </a:r>
            <a:r>
              <a:rPr lang="en-US" sz="1600" dirty="0" err="1">
                <a:latin typeface="+mj-lt"/>
                <a:ea typeface="+mj-ea"/>
                <a:cs typeface="+mj-cs"/>
              </a:rPr>
              <a:t>resonadores</a:t>
            </a:r>
            <a:r>
              <a:rPr lang="en-US" sz="1600" dirty="0">
                <a:latin typeface="+mj-lt"/>
                <a:ea typeface="+mj-ea"/>
                <a:cs typeface="+mj-cs"/>
              </a:rPr>
              <a:t> -nasal, </a:t>
            </a:r>
            <a:r>
              <a:rPr lang="en-US" sz="1600" dirty="0" err="1">
                <a:latin typeface="+mj-lt"/>
                <a:ea typeface="+mj-ea"/>
                <a:cs typeface="+mj-cs"/>
              </a:rPr>
              <a:t>bucal</a:t>
            </a:r>
            <a:r>
              <a:rPr lang="en-US" sz="1600" dirty="0">
                <a:latin typeface="+mj-lt"/>
                <a:ea typeface="+mj-ea"/>
                <a:cs typeface="+mj-cs"/>
              </a:rPr>
              <a:t> y </a:t>
            </a:r>
            <a:r>
              <a:rPr lang="en-US" sz="1600" dirty="0" err="1">
                <a:latin typeface="+mj-lt"/>
                <a:ea typeface="+mj-ea"/>
                <a:cs typeface="+mj-cs"/>
              </a:rPr>
              <a:t>faríngeo</a:t>
            </a:r>
            <a:r>
              <a:rPr lang="en-US" sz="1600" dirty="0">
                <a:latin typeface="+mj-lt"/>
                <a:ea typeface="+mj-ea"/>
                <a:cs typeface="+mj-cs"/>
              </a:rPr>
              <a:t>-). </a:t>
            </a:r>
            <a:r>
              <a:rPr lang="en-US" sz="1600" dirty="0" err="1">
                <a:latin typeface="+mj-lt"/>
                <a:ea typeface="+mj-ea"/>
                <a:cs typeface="+mj-cs"/>
              </a:rPr>
              <a:t>Órganos</a:t>
            </a:r>
            <a:r>
              <a:rPr lang="en-US" sz="1600" dirty="0">
                <a:latin typeface="+mj-lt"/>
                <a:ea typeface="+mj-ea"/>
                <a:cs typeface="+mj-cs"/>
              </a:rPr>
              <a:t> de </a:t>
            </a:r>
            <a:r>
              <a:rPr lang="en-US" sz="1600" dirty="0" err="1">
                <a:latin typeface="+mj-lt"/>
                <a:ea typeface="+mj-ea"/>
                <a:cs typeface="+mj-cs"/>
              </a:rPr>
              <a:t>articulación</a:t>
            </a:r>
            <a:r>
              <a:rPr lang="en-US" sz="1600" dirty="0">
                <a:latin typeface="+mj-lt"/>
                <a:ea typeface="+mj-ea"/>
                <a:cs typeface="+mj-cs"/>
              </a:rPr>
              <a:t> (</a:t>
            </a:r>
            <a:r>
              <a:rPr lang="en-US" sz="1600" dirty="0" err="1">
                <a:latin typeface="+mj-lt"/>
                <a:ea typeface="+mj-ea"/>
                <a:cs typeface="+mj-cs"/>
              </a:rPr>
              <a:t>cavidades</a:t>
            </a:r>
            <a:r>
              <a:rPr lang="en-US" sz="1600" dirty="0">
                <a:latin typeface="+mj-lt"/>
                <a:ea typeface="+mj-ea"/>
                <a:cs typeface="+mj-cs"/>
              </a:rPr>
              <a:t> supra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glóticas</a:t>
            </a:r>
            <a:r>
              <a:rPr lang="en-US" sz="1600" dirty="0">
                <a:latin typeface="+mj-lt"/>
                <a:ea typeface="+mj-ea"/>
                <a:cs typeface="+mj-cs"/>
              </a:rPr>
              <a:t>: </a:t>
            </a:r>
            <a:r>
              <a:rPr lang="en-US" sz="1600" dirty="0" err="1">
                <a:latin typeface="+mj-lt"/>
                <a:ea typeface="+mj-ea"/>
                <a:cs typeface="+mj-cs"/>
              </a:rPr>
              <a:t>paladar</a:t>
            </a:r>
            <a:r>
              <a:rPr lang="en-US" sz="1600" dirty="0">
                <a:latin typeface="+mj-lt"/>
                <a:ea typeface="+mj-ea"/>
                <a:cs typeface="+mj-cs"/>
              </a:rPr>
              <a:t>, </a:t>
            </a:r>
            <a:r>
              <a:rPr lang="en-US" sz="1600" dirty="0" err="1">
                <a:latin typeface="+mj-lt"/>
                <a:ea typeface="+mj-ea"/>
                <a:cs typeface="+mj-cs"/>
              </a:rPr>
              <a:t>lengua</a:t>
            </a:r>
            <a:r>
              <a:rPr lang="en-US" sz="1600" dirty="0">
                <a:latin typeface="+mj-lt"/>
                <a:ea typeface="+mj-ea"/>
                <a:cs typeface="+mj-cs"/>
              </a:rPr>
              <a:t>, </a:t>
            </a:r>
            <a:r>
              <a:rPr lang="en-US" sz="1600" dirty="0" err="1">
                <a:latin typeface="+mj-lt"/>
                <a:ea typeface="+mj-ea"/>
                <a:cs typeface="+mj-cs"/>
              </a:rPr>
              <a:t>dientes</a:t>
            </a:r>
            <a:r>
              <a:rPr lang="en-US" sz="1600" dirty="0">
                <a:latin typeface="+mj-lt"/>
                <a:ea typeface="+mj-ea"/>
                <a:cs typeface="+mj-cs"/>
              </a:rPr>
              <a:t>, </a:t>
            </a:r>
            <a:r>
              <a:rPr lang="en-US" sz="1600" dirty="0" err="1">
                <a:latin typeface="+mj-lt"/>
                <a:ea typeface="+mj-ea"/>
                <a:cs typeface="+mj-cs"/>
              </a:rPr>
              <a:t>labios</a:t>
            </a:r>
            <a:r>
              <a:rPr lang="en-US" sz="1600" dirty="0">
                <a:latin typeface="+mj-lt"/>
                <a:ea typeface="+mj-ea"/>
                <a:cs typeface="+mj-cs"/>
              </a:rPr>
              <a:t> y </a:t>
            </a:r>
            <a:r>
              <a:rPr lang="en-US" sz="1600" dirty="0" err="1">
                <a:latin typeface="+mj-lt"/>
                <a:ea typeface="+mj-ea"/>
                <a:cs typeface="+mj-cs"/>
              </a:rPr>
              <a:t>glotis</a:t>
            </a:r>
            <a:r>
              <a:rPr lang="en-US" sz="1600" dirty="0">
                <a:latin typeface="+mj-lt"/>
                <a:ea typeface="+mj-ea"/>
                <a:cs typeface="+mj-cs"/>
              </a:rPr>
              <a:t>).Se </a:t>
            </a:r>
            <a:r>
              <a:rPr lang="en-US" sz="1600" dirty="0" err="1">
                <a:latin typeface="+mj-lt"/>
                <a:ea typeface="+mj-ea"/>
                <a:cs typeface="+mj-cs"/>
              </a:rPr>
              <a:t>asegura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que</a:t>
            </a:r>
            <a:r>
              <a:rPr lang="en-US" sz="1600" dirty="0">
                <a:latin typeface="+mj-lt"/>
                <a:ea typeface="+mj-ea"/>
                <a:cs typeface="+mj-cs"/>
              </a:rPr>
              <a:t> el niño </a:t>
            </a:r>
            <a:r>
              <a:rPr lang="en-US" sz="1600" dirty="0" err="1">
                <a:latin typeface="+mj-lt"/>
                <a:ea typeface="+mj-ea"/>
                <a:cs typeface="+mj-cs"/>
              </a:rPr>
              <a:t>tendrá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dificultad</a:t>
            </a:r>
            <a:r>
              <a:rPr lang="en-US" sz="1600" dirty="0">
                <a:latin typeface="+mj-lt"/>
                <a:ea typeface="+mj-ea"/>
                <a:cs typeface="+mj-cs"/>
              </a:rPr>
              <a:t> en el </a:t>
            </a:r>
            <a:r>
              <a:rPr lang="en-US" sz="1600" dirty="0" err="1">
                <a:latin typeface="+mj-lt"/>
                <a:ea typeface="+mj-ea"/>
                <a:cs typeface="+mj-cs"/>
              </a:rPr>
              <a:t>habla</a:t>
            </a:r>
            <a:r>
              <a:rPr lang="en-US" sz="1600" dirty="0">
                <a:latin typeface="+mj-lt"/>
                <a:ea typeface="+mj-ea"/>
                <a:cs typeface="+mj-cs"/>
              </a:rPr>
              <a:t>, porque el no </a:t>
            </a:r>
            <a:r>
              <a:rPr lang="en-US" sz="1600" dirty="0" err="1">
                <a:latin typeface="+mj-lt"/>
                <a:ea typeface="+mj-ea"/>
                <a:cs typeface="+mj-cs"/>
              </a:rPr>
              <a:t>poder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deglutir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asegura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que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alguno</a:t>
            </a:r>
            <a:r>
              <a:rPr lang="en-US" sz="1600" dirty="0">
                <a:latin typeface="+mj-lt"/>
                <a:ea typeface="+mj-ea"/>
                <a:cs typeface="+mj-cs"/>
              </a:rPr>
              <a:t> de los </a:t>
            </a:r>
            <a:r>
              <a:rPr lang="en-US" sz="1600" dirty="0" err="1">
                <a:latin typeface="+mj-lt"/>
                <a:ea typeface="+mj-ea"/>
                <a:cs typeface="+mj-cs"/>
              </a:rPr>
              <a:t>órganos</a:t>
            </a:r>
            <a:r>
              <a:rPr lang="en-US" sz="1600" dirty="0">
                <a:latin typeface="+mj-lt"/>
                <a:ea typeface="+mj-ea"/>
                <a:cs typeface="+mj-cs"/>
              </a:rPr>
              <a:t> ya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mencionados</a:t>
            </a:r>
            <a:r>
              <a:rPr lang="en-US" sz="1600" dirty="0">
                <a:latin typeface="+mj-lt"/>
                <a:ea typeface="+mj-ea"/>
                <a:cs typeface="+mj-cs"/>
              </a:rPr>
              <a:t>, no </a:t>
            </a:r>
            <a:r>
              <a:rPr lang="en-US" sz="1600" dirty="0" err="1">
                <a:latin typeface="+mj-lt"/>
                <a:ea typeface="+mj-ea"/>
                <a:cs typeface="+mj-cs"/>
              </a:rPr>
              <a:t>está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sano</a:t>
            </a:r>
            <a:r>
              <a:rPr lang="en-US" sz="1600" dirty="0">
                <a:latin typeface="+mj-lt"/>
                <a:ea typeface="+mj-ea"/>
                <a:cs typeface="+mj-cs"/>
              </a:rPr>
              <a:t> o hay </a:t>
            </a:r>
            <a:r>
              <a:rPr lang="en-US" sz="1600" dirty="0" err="1">
                <a:latin typeface="+mj-lt"/>
                <a:ea typeface="+mj-ea"/>
                <a:cs typeface="+mj-cs"/>
              </a:rPr>
              <a:t>una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falla</a:t>
            </a:r>
            <a:r>
              <a:rPr lang="en-US" sz="1600" dirty="0">
                <a:latin typeface="+mj-lt"/>
                <a:ea typeface="+mj-ea"/>
                <a:cs typeface="+mj-cs"/>
              </a:rPr>
              <a:t> en el, </a:t>
            </a:r>
            <a:r>
              <a:rPr lang="en-US" sz="1600" dirty="0" err="1">
                <a:latin typeface="+mj-lt"/>
                <a:ea typeface="+mj-ea"/>
                <a:cs typeface="+mj-cs"/>
              </a:rPr>
              <a:t>por</a:t>
            </a:r>
            <a:r>
              <a:rPr lang="en-US" sz="1600" dirty="0">
                <a:latin typeface="+mj-lt"/>
                <a:ea typeface="+mj-ea"/>
                <a:cs typeface="+mj-cs"/>
              </a:rPr>
              <a:t> lo </a:t>
            </a:r>
            <a:r>
              <a:rPr lang="en-US" sz="1600" dirty="0" err="1">
                <a:latin typeface="+mj-lt"/>
                <a:ea typeface="+mj-ea"/>
                <a:cs typeface="+mj-cs"/>
              </a:rPr>
              <a:t>tanto</a:t>
            </a:r>
            <a:r>
              <a:rPr lang="en-US" sz="1600" dirty="0">
                <a:latin typeface="+mj-lt"/>
                <a:ea typeface="+mj-ea"/>
                <a:cs typeface="+mj-cs"/>
              </a:rPr>
              <a:t> se </a:t>
            </a:r>
            <a:r>
              <a:rPr lang="en-US" sz="1600" dirty="0" err="1">
                <a:latin typeface="+mj-lt"/>
                <a:ea typeface="+mj-ea"/>
                <a:cs typeface="+mj-cs"/>
              </a:rPr>
              <a:t>tendría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una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falla</a:t>
            </a:r>
            <a:r>
              <a:rPr lang="en-US" sz="1600" dirty="0">
                <a:latin typeface="+mj-lt"/>
                <a:ea typeface="+mj-ea"/>
                <a:cs typeface="+mj-cs"/>
              </a:rPr>
              <a:t> en el desarrollo de su </a:t>
            </a:r>
            <a:r>
              <a:rPr lang="en-US" sz="1600" dirty="0" err="1">
                <a:latin typeface="+mj-lt"/>
                <a:ea typeface="+mj-ea"/>
                <a:cs typeface="+mj-cs"/>
              </a:rPr>
              <a:t>habla</a:t>
            </a:r>
            <a:r>
              <a:rPr lang="en-US" sz="1600" dirty="0">
                <a:latin typeface="+mj-lt"/>
                <a:ea typeface="+mj-ea"/>
                <a:cs typeface="+mj-cs"/>
              </a:rPr>
              <a:t>.</a:t>
            </a:r>
            <a:endParaRPr lang="es-MX" sz="1600" dirty="0">
              <a:latin typeface="+mj-lt"/>
              <a:ea typeface="+mj-ea"/>
              <a:cs typeface="+mj-cs"/>
            </a:endParaRP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1600" dirty="0">
                <a:latin typeface="+mj-lt"/>
                <a:ea typeface="+mj-ea"/>
                <a:cs typeface="+mj-cs"/>
              </a:rPr>
              <a:t>La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tesis</a:t>
            </a:r>
            <a:r>
              <a:rPr lang="en-US" sz="1600" dirty="0">
                <a:latin typeface="+mj-lt"/>
                <a:ea typeface="+mj-ea"/>
                <a:cs typeface="+mj-cs"/>
              </a:rPr>
              <a:t> de la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agente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Lupita</a:t>
            </a:r>
            <a:r>
              <a:rPr lang="en-US" sz="1600" dirty="0">
                <a:latin typeface="+mj-lt"/>
                <a:ea typeface="+mj-ea"/>
                <a:cs typeface="+mj-cs"/>
              </a:rPr>
              <a:t>, es </a:t>
            </a:r>
            <a:r>
              <a:rPr lang="en-US" sz="1600" dirty="0" err="1">
                <a:latin typeface="+mj-lt"/>
                <a:ea typeface="+mj-ea"/>
                <a:cs typeface="+mj-cs"/>
              </a:rPr>
              <a:t>correcta</a:t>
            </a:r>
            <a:r>
              <a:rPr lang="en-US" sz="1600" dirty="0">
                <a:latin typeface="+mj-lt"/>
                <a:ea typeface="+mj-ea"/>
                <a:cs typeface="+mj-cs"/>
              </a:rPr>
              <a:t>, ya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que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considera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distintos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fundamentos</a:t>
            </a:r>
            <a:r>
              <a:rPr lang="en-US" sz="1600" dirty="0">
                <a:latin typeface="+mj-lt"/>
                <a:ea typeface="+mj-ea"/>
                <a:cs typeface="+mj-cs"/>
              </a:rPr>
              <a:t> los </a:t>
            </a:r>
            <a:r>
              <a:rPr lang="en-US" sz="1600" dirty="0" err="1">
                <a:latin typeface="+mj-lt"/>
                <a:ea typeface="+mj-ea"/>
                <a:cs typeface="+mj-cs"/>
              </a:rPr>
              <a:t>cuales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están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conjugados</a:t>
            </a:r>
            <a:r>
              <a:rPr lang="en-US" sz="1600" dirty="0">
                <a:latin typeface="+mj-lt"/>
                <a:ea typeface="+mj-ea"/>
                <a:cs typeface="+mj-cs"/>
              </a:rPr>
              <a:t> con el </a:t>
            </a:r>
            <a:r>
              <a:rPr lang="en-US" sz="1600" dirty="0" err="1">
                <a:latin typeface="+mj-lt"/>
                <a:ea typeface="+mj-ea"/>
                <a:cs typeface="+mj-cs"/>
              </a:rPr>
              <a:t>daño</a:t>
            </a:r>
            <a:r>
              <a:rPr lang="en-US" sz="1600" dirty="0">
                <a:latin typeface="+mj-lt"/>
                <a:ea typeface="+mj-ea"/>
                <a:cs typeface="+mj-cs"/>
              </a:rPr>
              <a:t> o la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falla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que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tiene</a:t>
            </a:r>
            <a:r>
              <a:rPr lang="en-US" sz="1600" dirty="0">
                <a:latin typeface="+mj-lt"/>
                <a:ea typeface="+mj-ea"/>
                <a:cs typeface="+mj-cs"/>
              </a:rPr>
              <a:t> el niño, </a:t>
            </a:r>
            <a:r>
              <a:rPr lang="en-US" sz="1600" dirty="0" err="1">
                <a:latin typeface="+mj-lt"/>
                <a:ea typeface="+mj-ea"/>
                <a:cs typeface="+mj-cs"/>
              </a:rPr>
              <a:t>por</a:t>
            </a:r>
            <a:r>
              <a:rPr lang="en-US" sz="1600" dirty="0">
                <a:latin typeface="+mj-lt"/>
                <a:ea typeface="+mj-ea"/>
                <a:cs typeface="+mj-cs"/>
              </a:rPr>
              <a:t> lo </a:t>
            </a:r>
            <a:r>
              <a:rPr lang="en-US" sz="1600" dirty="0" err="1">
                <a:latin typeface="+mj-lt"/>
                <a:ea typeface="+mj-ea"/>
                <a:cs typeface="+mj-cs"/>
              </a:rPr>
              <a:t>tanto</a:t>
            </a:r>
            <a:r>
              <a:rPr lang="en-US" sz="1600" dirty="0">
                <a:latin typeface="+mj-lt"/>
                <a:ea typeface="+mj-ea"/>
                <a:cs typeface="+mj-cs"/>
              </a:rPr>
              <a:t> es de </a:t>
            </a:r>
            <a:r>
              <a:rPr lang="en-US" sz="1600" dirty="0" err="1">
                <a:latin typeface="+mj-lt"/>
                <a:ea typeface="+mj-ea"/>
                <a:cs typeface="+mj-cs"/>
              </a:rPr>
              <a:t>escuchar</a:t>
            </a:r>
            <a:r>
              <a:rPr lang="en-US" sz="1600" dirty="0">
                <a:latin typeface="+mj-lt"/>
                <a:ea typeface="+mj-ea"/>
                <a:cs typeface="+mj-cs"/>
              </a:rPr>
              <a:t>, para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que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así</a:t>
            </a:r>
            <a:r>
              <a:rPr lang="en-US" sz="1600" dirty="0">
                <a:latin typeface="+mj-lt"/>
                <a:ea typeface="+mj-ea"/>
                <a:cs typeface="+mj-cs"/>
              </a:rPr>
              <a:t> se </a:t>
            </a:r>
            <a:r>
              <a:rPr lang="en-US" sz="1600" dirty="0" err="1">
                <a:latin typeface="+mj-lt"/>
                <a:ea typeface="+mj-ea"/>
                <a:cs typeface="+mj-cs"/>
              </a:rPr>
              <a:t>pueda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realizar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algo</a:t>
            </a:r>
            <a:r>
              <a:rPr lang="en-US" sz="1600" dirty="0">
                <a:latin typeface="+mj-lt"/>
                <a:ea typeface="+mj-ea"/>
                <a:cs typeface="+mj-cs"/>
              </a:rPr>
              <a:t> para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que</a:t>
            </a:r>
            <a:r>
              <a:rPr lang="en-US" sz="1600" dirty="0">
                <a:latin typeface="+mj-lt"/>
                <a:ea typeface="+mj-ea"/>
                <a:cs typeface="+mj-cs"/>
              </a:rPr>
              <a:t> el niño en un </a:t>
            </a:r>
            <a:r>
              <a:rPr lang="en-US" sz="1600" dirty="0" err="1">
                <a:latin typeface="+mj-lt"/>
                <a:ea typeface="+mj-ea"/>
                <a:cs typeface="+mj-cs"/>
              </a:rPr>
              <a:t>futuro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pueda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desarrollar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correctamente</a:t>
            </a:r>
            <a:r>
              <a:rPr lang="en-US" sz="1600" dirty="0">
                <a:latin typeface="+mj-lt"/>
                <a:ea typeface="+mj-ea"/>
                <a:cs typeface="+mj-cs"/>
              </a:rPr>
              <a:t> su </a:t>
            </a:r>
            <a:r>
              <a:rPr lang="en-US" sz="1600" dirty="0" err="1">
                <a:latin typeface="+mj-lt"/>
                <a:ea typeface="+mj-ea"/>
                <a:cs typeface="+mj-cs"/>
              </a:rPr>
              <a:t>habla</a:t>
            </a:r>
            <a:r>
              <a:rPr lang="en-US" sz="1600" dirty="0">
                <a:latin typeface="+mj-lt"/>
                <a:ea typeface="+mj-ea"/>
                <a:cs typeface="+mj-cs"/>
              </a:rPr>
              <a:t>.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s-MX" sz="1600" dirty="0">
                <a:latin typeface="+mj-lt"/>
                <a:ea typeface="+mj-ea"/>
                <a:cs typeface="+mj-cs"/>
              </a:rPr>
              <a:t>Le</a:t>
            </a:r>
            <a:r>
              <a:rPr lang="en-US" sz="1600" dirty="0" err="1">
                <a:latin typeface="+mj-lt"/>
                <a:ea typeface="+mj-ea"/>
                <a:cs typeface="+mj-cs"/>
              </a:rPr>
              <a:t>nguaje</a:t>
            </a:r>
            <a:r>
              <a:rPr lang="en-US" sz="1600" dirty="0">
                <a:latin typeface="+mj-lt"/>
                <a:ea typeface="+mj-ea"/>
                <a:cs typeface="+mj-cs"/>
              </a:rPr>
              <a:t>: es </a:t>
            </a:r>
            <a:r>
              <a:rPr lang="en-US" sz="1600" dirty="0" err="1">
                <a:latin typeface="+mj-lt"/>
                <a:ea typeface="+mj-ea"/>
                <a:cs typeface="+mj-cs"/>
              </a:rPr>
              <a:t>una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capacidad</a:t>
            </a:r>
            <a:r>
              <a:rPr lang="en-US" sz="1600" dirty="0">
                <a:latin typeface="+mj-lt"/>
                <a:ea typeface="+mj-ea"/>
                <a:cs typeface="+mj-cs"/>
              </a:rPr>
              <a:t> del </a:t>
            </a:r>
            <a:r>
              <a:rPr lang="en-US" sz="1600" dirty="0" err="1">
                <a:latin typeface="+mj-lt"/>
                <a:ea typeface="+mj-ea"/>
                <a:cs typeface="+mj-cs"/>
              </a:rPr>
              <a:t>ser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humano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que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sirve</a:t>
            </a:r>
            <a:r>
              <a:rPr lang="en-US" sz="1600" dirty="0">
                <a:latin typeface="+mj-lt"/>
                <a:ea typeface="+mj-ea"/>
                <a:cs typeface="+mj-cs"/>
              </a:rPr>
              <a:t> para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comunicarse</a:t>
            </a:r>
            <a:r>
              <a:rPr lang="en-US" sz="1600" dirty="0">
                <a:latin typeface="+mj-lt"/>
                <a:ea typeface="+mj-ea"/>
                <a:cs typeface="+mj-cs"/>
              </a:rPr>
              <a:t> 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través</a:t>
            </a:r>
            <a:r>
              <a:rPr lang="en-US" sz="1600" dirty="0">
                <a:latin typeface="+mj-lt"/>
                <a:ea typeface="+mj-ea"/>
                <a:cs typeface="+mj-cs"/>
              </a:rPr>
              <a:t> de un </a:t>
            </a:r>
            <a:r>
              <a:rPr lang="en-US" sz="1600" dirty="0" err="1">
                <a:latin typeface="+mj-lt"/>
                <a:ea typeface="+mj-ea"/>
                <a:cs typeface="+mj-cs"/>
              </a:rPr>
              <a:t>sistema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efectivo</a:t>
            </a:r>
            <a:r>
              <a:rPr lang="en-US" sz="1600" dirty="0">
                <a:latin typeface="+mj-lt"/>
                <a:ea typeface="+mj-ea"/>
                <a:cs typeface="+mj-cs"/>
              </a:rPr>
              <a:t>.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1600" dirty="0" err="1">
                <a:latin typeface="+mj-lt"/>
                <a:ea typeface="+mj-ea"/>
                <a:cs typeface="+mj-cs"/>
              </a:rPr>
              <a:t>Lengua</a:t>
            </a:r>
            <a:r>
              <a:rPr lang="en-US" sz="1600" dirty="0">
                <a:latin typeface="+mj-lt"/>
                <a:ea typeface="+mj-ea"/>
                <a:cs typeface="+mj-cs"/>
              </a:rPr>
              <a:t>: la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lengua</a:t>
            </a:r>
            <a:r>
              <a:rPr lang="en-US" sz="1600" dirty="0">
                <a:latin typeface="+mj-lt"/>
                <a:ea typeface="+mj-ea"/>
                <a:cs typeface="+mj-cs"/>
              </a:rPr>
              <a:t> es el </a:t>
            </a:r>
            <a:r>
              <a:rPr lang="en-US" sz="1600" dirty="0" err="1">
                <a:latin typeface="+mj-lt"/>
                <a:ea typeface="+mj-ea"/>
                <a:cs typeface="+mj-cs"/>
              </a:rPr>
              <a:t>sistema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que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empleamos</a:t>
            </a:r>
            <a:r>
              <a:rPr lang="en-US" sz="1600" dirty="0">
                <a:latin typeface="+mj-lt"/>
                <a:ea typeface="+mj-ea"/>
                <a:cs typeface="+mj-cs"/>
              </a:rPr>
              <a:t> para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comunicarnos</a:t>
            </a:r>
            <a:r>
              <a:rPr lang="en-US" sz="1600" dirty="0">
                <a:latin typeface="+mj-lt"/>
                <a:ea typeface="+mj-ea"/>
                <a:cs typeface="+mj-cs"/>
              </a:rPr>
              <a:t> Y </a:t>
            </a:r>
            <a:r>
              <a:rPr lang="en-US" sz="1600" dirty="0" err="1">
                <a:latin typeface="+mj-lt"/>
                <a:ea typeface="+mj-ea"/>
                <a:cs typeface="+mj-cs"/>
              </a:rPr>
              <a:t>ésta</a:t>
            </a:r>
            <a:r>
              <a:rPr lang="en-US" sz="1600" dirty="0">
                <a:latin typeface="+mj-lt"/>
                <a:ea typeface="+mj-ea"/>
                <a:cs typeface="+mj-cs"/>
              </a:rPr>
              <a:t> se </a:t>
            </a:r>
            <a:r>
              <a:rPr lang="en-US" sz="1600" dirty="0" err="1">
                <a:latin typeface="+mj-lt"/>
                <a:ea typeface="+mj-ea"/>
                <a:cs typeface="+mj-cs"/>
              </a:rPr>
              <a:t>concreta</a:t>
            </a:r>
            <a:r>
              <a:rPr lang="en-US" sz="1600" dirty="0">
                <a:latin typeface="+mj-lt"/>
                <a:ea typeface="+mj-ea"/>
                <a:cs typeface="+mj-cs"/>
              </a:rPr>
              <a:t> 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través</a:t>
            </a:r>
            <a:r>
              <a:rPr lang="en-US" sz="1600" dirty="0">
                <a:latin typeface="+mj-lt"/>
                <a:ea typeface="+mj-ea"/>
                <a:cs typeface="+mj-cs"/>
              </a:rPr>
              <a:t> del </a:t>
            </a:r>
            <a:r>
              <a:rPr lang="en-US" sz="1600" dirty="0" err="1">
                <a:latin typeface="+mj-lt"/>
                <a:ea typeface="+mj-ea"/>
                <a:cs typeface="+mj-cs"/>
              </a:rPr>
              <a:t>habla</a:t>
            </a:r>
            <a:r>
              <a:rPr lang="en-US" sz="1600" dirty="0">
                <a:latin typeface="+mj-lt"/>
                <a:ea typeface="+mj-ea"/>
                <a:cs typeface="+mj-cs"/>
              </a:rPr>
              <a:t>, Todos la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poseemos</a:t>
            </a:r>
            <a:r>
              <a:rPr lang="en-US" sz="1600" dirty="0">
                <a:latin typeface="+mj-lt"/>
                <a:ea typeface="+mj-ea"/>
                <a:cs typeface="+mj-cs"/>
              </a:rPr>
              <a:t>.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1600" dirty="0" err="1">
                <a:latin typeface="+mj-lt"/>
                <a:ea typeface="+mj-ea"/>
                <a:cs typeface="+mj-cs"/>
              </a:rPr>
              <a:t>Habla</a:t>
            </a:r>
            <a:r>
              <a:rPr lang="en-US" sz="1600" dirty="0">
                <a:latin typeface="+mj-lt"/>
                <a:ea typeface="+mj-ea"/>
                <a:cs typeface="+mj-cs"/>
              </a:rPr>
              <a:t>: es el </a:t>
            </a:r>
            <a:r>
              <a:rPr lang="en-US" sz="1600" dirty="0" err="1">
                <a:latin typeface="+mj-lt"/>
                <a:ea typeface="+mj-ea"/>
                <a:cs typeface="+mj-cs"/>
              </a:rPr>
              <a:t>medio</a:t>
            </a:r>
            <a:r>
              <a:rPr lang="en-US" sz="1600" dirty="0">
                <a:latin typeface="+mj-lt"/>
                <a:ea typeface="+mj-ea"/>
                <a:cs typeface="+mj-cs"/>
              </a:rPr>
              <a:t> verbal de </a:t>
            </a:r>
            <a:r>
              <a:rPr lang="en-US" sz="1600" dirty="0" err="1">
                <a:latin typeface="+mj-lt"/>
                <a:ea typeface="+mj-ea"/>
                <a:cs typeface="+mj-cs"/>
              </a:rPr>
              <a:t>comunicarse</a:t>
            </a:r>
            <a:r>
              <a:rPr lang="en-US" sz="1600" dirty="0">
                <a:latin typeface="+mj-lt"/>
                <a:ea typeface="+mj-ea"/>
                <a:cs typeface="+mj-cs"/>
              </a:rPr>
              <a:t>, el </a:t>
            </a:r>
            <a:r>
              <a:rPr lang="en-US" sz="1600" dirty="0" err="1">
                <a:latin typeface="+mj-lt"/>
                <a:ea typeface="+mj-ea"/>
                <a:cs typeface="+mj-cs"/>
              </a:rPr>
              <a:t>habla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consiste</a:t>
            </a:r>
            <a:r>
              <a:rPr lang="en-US" sz="1600" dirty="0">
                <a:latin typeface="+mj-lt"/>
                <a:ea typeface="+mj-ea"/>
                <a:cs typeface="+mj-cs"/>
              </a:rPr>
              <a:t> en el </a:t>
            </a:r>
            <a:r>
              <a:rPr lang="en-US" sz="1600" dirty="0" err="1">
                <a:latin typeface="+mj-lt"/>
                <a:ea typeface="+mj-ea"/>
                <a:cs typeface="+mj-cs"/>
              </a:rPr>
              <a:t>sonido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dirty="0" err="1">
                <a:latin typeface="+mj-lt"/>
                <a:ea typeface="+mj-ea"/>
                <a:cs typeface="+mj-cs"/>
              </a:rPr>
              <a:t>específico</a:t>
            </a:r>
            <a:r>
              <a:rPr lang="en-US" sz="1600" dirty="0">
                <a:latin typeface="+mj-lt"/>
                <a:ea typeface="+mj-ea"/>
                <a:cs typeface="+mj-cs"/>
              </a:rPr>
              <a:t> para cada </a:t>
            </a:r>
            <a:r>
              <a:rPr lang="en-US" sz="1600" dirty="0" err="1">
                <a:latin typeface="+mj-lt"/>
                <a:ea typeface="+mj-ea"/>
                <a:cs typeface="+mj-cs"/>
              </a:rPr>
              <a:t>lenguaje</a:t>
            </a:r>
            <a:endParaRPr lang="en-US" sz="1600" dirty="0">
              <a:latin typeface="+mj-lt"/>
              <a:ea typeface="+mj-ea"/>
              <a:cs typeface="+mj-cs"/>
            </a:endParaRP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sz="1600" dirty="0">
              <a:latin typeface="+mj-lt"/>
              <a:ea typeface="+mj-ea"/>
              <a:cs typeface="+mj-cs"/>
            </a:endParaRP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1600" dirty="0" err="1">
                <a:latin typeface="+mj-lt"/>
                <a:ea typeface="+mj-ea"/>
                <a:cs typeface="+mj-cs"/>
              </a:rPr>
              <a:t>Referencias</a:t>
            </a:r>
            <a:r>
              <a:rPr lang="en-US" sz="1600" dirty="0">
                <a:latin typeface="+mj-lt"/>
                <a:ea typeface="+mj-ea"/>
                <a:cs typeface="+mj-cs"/>
              </a:rPr>
              <a:t> en las q </a:t>
            </a:r>
            <a:r>
              <a:rPr lang="en-US" sz="1600" dirty="0" err="1">
                <a:latin typeface="+mj-lt"/>
                <a:ea typeface="+mj-ea"/>
                <a:cs typeface="+mj-cs"/>
              </a:rPr>
              <a:t>investigue</a:t>
            </a:r>
            <a:r>
              <a:rPr lang="en-US" sz="1600" dirty="0">
                <a:latin typeface="+mj-lt"/>
                <a:ea typeface="+mj-ea"/>
                <a:cs typeface="+mj-cs"/>
              </a:rPr>
              <a:t> https://</a:t>
            </a:r>
            <a:r>
              <a:rPr lang="en-US" sz="1600" dirty="0" err="1">
                <a:latin typeface="+mj-lt"/>
                <a:ea typeface="+mj-ea"/>
                <a:cs typeface="+mj-cs"/>
              </a:rPr>
              <a:t>cards.algoreducation.com</a:t>
            </a:r>
            <a:r>
              <a:rPr lang="en-US" sz="1600" dirty="0">
                <a:latin typeface="+mj-lt"/>
                <a:ea typeface="+mj-ea"/>
                <a:cs typeface="+mj-cs"/>
              </a:rPr>
              <a:t>/es/content/</a:t>
            </a:r>
            <a:r>
              <a:rPr lang="en-US" sz="1600" dirty="0" err="1">
                <a:latin typeface="+mj-lt"/>
                <a:ea typeface="+mj-ea"/>
                <a:cs typeface="+mj-cs"/>
              </a:rPr>
              <a:t>qq2J3HOK</a:t>
            </a:r>
            <a:r>
              <a:rPr lang="en-US" sz="1600" dirty="0">
                <a:latin typeface="+mj-lt"/>
                <a:ea typeface="+mj-ea"/>
                <a:cs typeface="+mj-cs"/>
              </a:rPr>
              <a:t>/</a:t>
            </a:r>
            <a:r>
              <a:rPr lang="en-US" sz="1600" dirty="0" err="1">
                <a:latin typeface="+mj-lt"/>
                <a:ea typeface="+mj-ea"/>
                <a:cs typeface="+mj-cs"/>
              </a:rPr>
              <a:t>importancia-audicion</a:t>
            </a:r>
            <a:r>
              <a:rPr lang="en-US" sz="1600" dirty="0">
                <a:latin typeface="+mj-lt"/>
                <a:ea typeface="+mj-ea"/>
                <a:cs typeface="+mj-cs"/>
              </a:rPr>
              <a:t>-</a:t>
            </a:r>
            <a:r>
              <a:rPr lang="en-US" sz="1600" dirty="0" err="1">
                <a:latin typeface="+mj-lt"/>
                <a:ea typeface="+mj-ea"/>
                <a:cs typeface="+mj-cs"/>
              </a:rPr>
              <a:t>lenguajehttp</a:t>
            </a:r>
            <a:r>
              <a:rPr lang="en-US" sz="1600" dirty="0">
                <a:latin typeface="+mj-lt"/>
                <a:ea typeface="+mj-ea"/>
                <a:cs typeface="+mj-cs"/>
              </a:rPr>
              <a:t>://</a:t>
            </a:r>
            <a:r>
              <a:rPr lang="en-US" sz="1600" dirty="0" err="1">
                <a:latin typeface="+mj-lt"/>
                <a:ea typeface="+mj-ea"/>
                <a:cs typeface="+mj-cs"/>
              </a:rPr>
              <a:t>scielo.sld.cu</a:t>
            </a:r>
            <a:r>
              <a:rPr lang="en-US" sz="1600" dirty="0">
                <a:latin typeface="+mj-lt"/>
                <a:ea typeface="+mj-ea"/>
                <a:cs typeface="+mj-cs"/>
              </a:rPr>
              <a:t>/</a:t>
            </a:r>
            <a:r>
              <a:rPr lang="en-US" sz="1600" dirty="0" err="1">
                <a:latin typeface="+mj-lt"/>
                <a:ea typeface="+mj-ea"/>
                <a:cs typeface="+mj-cs"/>
              </a:rPr>
              <a:t>scielo.php</a:t>
            </a:r>
            <a:r>
              <a:rPr lang="en-US" sz="1600" dirty="0">
                <a:latin typeface="+mj-lt"/>
                <a:ea typeface="+mj-ea"/>
                <a:cs typeface="+mj-cs"/>
              </a:rPr>
              <a:t>?script=</a:t>
            </a:r>
            <a:r>
              <a:rPr lang="en-US" sz="1600" dirty="0" err="1">
                <a:latin typeface="+mj-lt"/>
                <a:ea typeface="+mj-ea"/>
                <a:cs typeface="+mj-cs"/>
              </a:rPr>
              <a:t>sci_arttext</a:t>
            </a:r>
            <a:r>
              <a:rPr lang="en-US" sz="1600" dirty="0">
                <a:latin typeface="+mj-lt"/>
                <a:ea typeface="+mj-ea"/>
                <a:cs typeface="+mj-cs"/>
              </a:rPr>
              <a:t>&amp;pid=S2077-28742021000100295#:~:text=%C3%</a:t>
            </a:r>
            <a:r>
              <a:rPr lang="en-US" sz="1600" dirty="0" err="1">
                <a:latin typeface="+mj-lt"/>
                <a:ea typeface="+mj-ea"/>
                <a:cs typeface="+mj-cs"/>
              </a:rPr>
              <a:t>93rganos</a:t>
            </a:r>
            <a:r>
              <a:rPr lang="en-US" sz="1600" dirty="0">
                <a:latin typeface="+mj-lt"/>
                <a:ea typeface="+mj-ea"/>
                <a:cs typeface="+mj-cs"/>
              </a:rPr>
              <a:t>%20de%</a:t>
            </a:r>
            <a:r>
              <a:rPr lang="en-US" sz="1600" dirty="0" err="1">
                <a:latin typeface="+mj-lt"/>
                <a:ea typeface="+mj-ea"/>
                <a:cs typeface="+mj-cs"/>
              </a:rPr>
              <a:t>20respiraci</a:t>
            </a:r>
            <a:r>
              <a:rPr lang="en-US" sz="1600" dirty="0">
                <a:latin typeface="+mj-lt"/>
                <a:ea typeface="+mj-ea"/>
                <a:cs typeface="+mj-cs"/>
              </a:rPr>
              <a:t>%C3%B3n%20(</a:t>
            </a:r>
            <a:r>
              <a:rPr lang="en-US" sz="1600" dirty="0" err="1">
                <a:latin typeface="+mj-lt"/>
                <a:ea typeface="+mj-ea"/>
                <a:cs typeface="+mj-cs"/>
              </a:rPr>
              <a:t>cavidades</a:t>
            </a:r>
            <a:r>
              <a:rPr lang="en-US" sz="1600" dirty="0">
                <a:latin typeface="+mj-lt"/>
                <a:ea typeface="+mj-ea"/>
                <a:cs typeface="+mj-cs"/>
              </a:rPr>
              <a:t>%</a:t>
            </a:r>
            <a:r>
              <a:rPr lang="en-US" sz="1600" dirty="0" err="1">
                <a:latin typeface="+mj-lt"/>
                <a:ea typeface="+mj-ea"/>
                <a:cs typeface="+mj-cs"/>
              </a:rPr>
              <a:t>20infragl</a:t>
            </a:r>
            <a:r>
              <a:rPr lang="en-US" sz="1600" dirty="0">
                <a:latin typeface="+mj-lt"/>
                <a:ea typeface="+mj-ea"/>
                <a:cs typeface="+mj-cs"/>
              </a:rPr>
              <a:t>%C3%</a:t>
            </a:r>
            <a:r>
              <a:rPr lang="en-US" sz="1600" dirty="0" err="1">
                <a:latin typeface="+mj-lt"/>
                <a:ea typeface="+mj-ea"/>
                <a:cs typeface="+mj-cs"/>
              </a:rPr>
              <a:t>B3ticas,dientes</a:t>
            </a:r>
            <a:r>
              <a:rPr lang="en-US" sz="1600" dirty="0">
                <a:latin typeface="+mj-lt"/>
                <a:ea typeface="+mj-ea"/>
                <a:cs typeface="+mj-cs"/>
              </a:rPr>
              <a:t>%2C%</a:t>
            </a:r>
            <a:r>
              <a:rPr lang="en-US" sz="1600" dirty="0" err="1">
                <a:latin typeface="+mj-lt"/>
                <a:ea typeface="+mj-ea"/>
                <a:cs typeface="+mj-cs"/>
              </a:rPr>
              <a:t>20labios</a:t>
            </a:r>
            <a:r>
              <a:rPr lang="en-US" sz="1600" dirty="0">
                <a:latin typeface="+mj-lt"/>
                <a:ea typeface="+mj-ea"/>
                <a:cs typeface="+mj-cs"/>
              </a:rPr>
              <a:t>%20y%</a:t>
            </a:r>
            <a:r>
              <a:rPr lang="en-US" sz="1600" dirty="0" err="1">
                <a:latin typeface="+mj-lt"/>
                <a:ea typeface="+mj-ea"/>
                <a:cs typeface="+mj-cs"/>
              </a:rPr>
              <a:t>20glotis</a:t>
            </a:r>
            <a:r>
              <a:rPr lang="en-US" sz="1600" dirty="0">
                <a:latin typeface="+mj-lt"/>
                <a:ea typeface="+mj-ea"/>
                <a:cs typeface="+mj-cs"/>
              </a:rPr>
              <a:t>).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40FCC0C-BA74-2367-C2E1-B44B1C9112F9}"/>
              </a:ext>
            </a:extLst>
          </p:cNvPr>
          <p:cNvSpPr txBox="1"/>
          <p:nvPr/>
        </p:nvSpPr>
        <p:spPr>
          <a:xfrm>
            <a:off x="5181600" y="-183065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0366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Ion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EVELYN ABIGAIL RODRIGUEZ MENDEZ</dc:creator>
  <cp:lastModifiedBy>EVELYN ABIGAIL RODRIGUEZ MENDEZ</cp:lastModifiedBy>
  <cp:revision>2</cp:revision>
  <dcterms:created xsi:type="dcterms:W3CDTF">2024-09-08T01:36:48Z</dcterms:created>
  <dcterms:modified xsi:type="dcterms:W3CDTF">2024-09-08T02:27:12Z</dcterms:modified>
</cp:coreProperties>
</file>