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5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1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23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715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4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03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73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33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3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5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0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14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31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15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596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9" name="Picture 12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0" name="Oval 14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EB7FF21-7C59-31EF-C650-161C174F92A4}"/>
              </a:ext>
            </a:extLst>
          </p:cNvPr>
          <p:cNvSpPr txBox="1"/>
          <p:nvPr/>
        </p:nvSpPr>
        <p:spPr>
          <a:xfrm>
            <a:off x="648931" y="2548281"/>
            <a:ext cx="5122606" cy="3658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GOBIERNO</a:t>
            </a:r>
            <a:r>
              <a:rPr lang="en-US" sz="700" spc="-3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DEL</a:t>
            </a:r>
            <a:r>
              <a:rPr lang="en-US" sz="700" spc="-2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ESTADO</a:t>
            </a:r>
            <a:r>
              <a:rPr lang="en-US" sz="700" spc="-2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DE</a:t>
            </a:r>
            <a:r>
              <a:rPr lang="en-US" sz="700" spc="-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COAHUILA</a:t>
            </a:r>
            <a:r>
              <a:rPr lang="en-US" sz="700" spc="-1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DE</a:t>
            </a:r>
            <a:r>
              <a:rPr lang="en-US" sz="700" spc="-2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ZARAGOZA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spc="-38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SECRETARÍA DE</a:t>
            </a:r>
            <a:r>
              <a:rPr lang="en-US" sz="700" spc="-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EDUCACIÓN 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ESCUELA</a:t>
            </a:r>
            <a:r>
              <a:rPr lang="en-US" sz="700" spc="-1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NORMAL</a:t>
            </a:r>
            <a:r>
              <a:rPr lang="en-US" sz="700" spc="-1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DE</a:t>
            </a:r>
            <a:r>
              <a:rPr lang="en-US" sz="700" spc="-10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EDUCACIÓN</a:t>
            </a:r>
            <a:r>
              <a:rPr lang="en-US" sz="700" spc="-1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PREESCOLAR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sz="700" dirty="0">
              <a:effectLst/>
              <a:latin typeface="+mj-lt"/>
              <a:ea typeface="+mj-ea"/>
              <a:cs typeface="+mj-cs"/>
            </a:endParaRP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latin typeface="+mj-lt"/>
                <a:ea typeface="+mj-ea"/>
                <a:cs typeface="+mj-cs"/>
              </a:rPr>
              <a:t>Proceso de adquisición y desarrollo del lenguaje </a:t>
            </a:r>
            <a:endParaRPr lang="en-US" sz="700" dirty="0">
              <a:effectLst/>
              <a:latin typeface="+mj-lt"/>
              <a:ea typeface="+mj-ea"/>
              <a:cs typeface="+mj-cs"/>
            </a:endParaRP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 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latin typeface="+mj-lt"/>
                <a:ea typeface="+mj-ea"/>
                <a:cs typeface="+mj-cs"/>
              </a:rPr>
              <a:t>Estudio de caso</a:t>
            </a:r>
            <a:endParaRPr lang="en-US" sz="700" dirty="0">
              <a:effectLst/>
              <a:latin typeface="+mj-lt"/>
              <a:ea typeface="+mj-ea"/>
              <a:cs typeface="+mj-cs"/>
            </a:endParaRP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PRESENTADO</a:t>
            </a:r>
            <a:r>
              <a:rPr lang="en-US" sz="700" spc="-1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POR: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latin typeface="+mj-lt"/>
                <a:ea typeface="+mj-ea"/>
                <a:cs typeface="+mj-cs"/>
              </a:rPr>
              <a:t>Evelyn Abigail Rodríguez Méndez </a:t>
            </a:r>
            <a:endParaRPr lang="en-US" sz="700" dirty="0">
              <a:effectLst/>
              <a:latin typeface="+mj-lt"/>
              <a:ea typeface="+mj-ea"/>
              <a:cs typeface="+mj-cs"/>
            </a:endParaRP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 Alessandra Simóne Sánchez Alemán 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MAESTRO: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latin typeface="+mj-lt"/>
                <a:ea typeface="+mj-ea"/>
                <a:cs typeface="+mj-cs"/>
              </a:rPr>
              <a:t>Silvia Banda Servín</a:t>
            </a:r>
            <a:endParaRPr lang="en-US" sz="700" dirty="0">
              <a:effectLst/>
              <a:latin typeface="+mj-lt"/>
              <a:ea typeface="+mj-ea"/>
              <a:cs typeface="+mj-cs"/>
            </a:endParaRP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 </a:t>
            </a:r>
          </a:p>
          <a:p>
            <a:pPr indent="-228600"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tabLst>
                <a:tab pos="5111750" algn="l"/>
              </a:tabLst>
            </a:pPr>
            <a:r>
              <a:rPr lang="en-US" sz="700" dirty="0">
                <a:effectLst/>
                <a:latin typeface="+mj-lt"/>
                <a:ea typeface="+mj-ea"/>
                <a:cs typeface="+mj-cs"/>
              </a:rPr>
              <a:t>SALTILLO,</a:t>
            </a:r>
            <a:r>
              <a:rPr lang="en-US" sz="700" spc="-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COAHUILA</a:t>
            </a:r>
            <a:r>
              <a:rPr lang="en-US" sz="700" spc="-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DE</a:t>
            </a:r>
            <a:r>
              <a:rPr lang="en-US" sz="700" spc="-5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700" dirty="0">
                <a:effectLst/>
                <a:latin typeface="+mj-lt"/>
                <a:ea typeface="+mj-ea"/>
                <a:cs typeface="+mj-cs"/>
              </a:rPr>
              <a:t>ZARAGOZA                                             SEPTIEMBRE 2024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9241E56-EF6E-B6F5-62BA-1F117EFC9B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338" y="2548281"/>
            <a:ext cx="4924782" cy="366201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4283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27E8A0F-1F10-7FCE-483B-9AB93E0E1954}"/>
              </a:ext>
            </a:extLst>
          </p:cNvPr>
          <p:cNvSpPr txBox="1"/>
          <p:nvPr/>
        </p:nvSpPr>
        <p:spPr>
          <a:xfrm>
            <a:off x="333196" y="180300"/>
            <a:ext cx="11700368" cy="467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600" dirty="0">
                <a:latin typeface="+mj-lt"/>
                <a:ea typeface="+mj-ea"/>
                <a:cs typeface="+mj-cs"/>
              </a:rPr>
              <a:t>Los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argumentos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presentar</a:t>
            </a:r>
            <a:r>
              <a:rPr lang="en-US" sz="1600" dirty="0">
                <a:latin typeface="+mj-lt"/>
                <a:ea typeface="+mj-ea"/>
                <a:cs typeface="+mj-cs"/>
              </a:rPr>
              <a:t>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qué</a:t>
            </a:r>
            <a:r>
              <a:rPr lang="en-US" sz="1600" dirty="0">
                <a:latin typeface="+mj-lt"/>
                <a:ea typeface="+mj-ea"/>
                <a:cs typeface="+mj-cs"/>
              </a:rPr>
              <a:t> el niño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podría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tener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dificultades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desarrollar</a:t>
            </a:r>
            <a:r>
              <a:rPr lang="en-US" sz="1600" dirty="0">
                <a:latin typeface="+mj-lt"/>
                <a:ea typeface="+mj-ea"/>
                <a:cs typeface="+mj-cs"/>
              </a:rPr>
              <a:t>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, es porque su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sistema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fono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articulador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presentaba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una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falla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por</a:t>
            </a:r>
            <a:r>
              <a:rPr lang="en-US" sz="1600" dirty="0">
                <a:latin typeface="+mj-lt"/>
                <a:ea typeface="+mj-ea"/>
                <a:cs typeface="+mj-cs"/>
              </a:rPr>
              <a:t> lo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cual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había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investigar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cual</a:t>
            </a:r>
            <a:r>
              <a:rPr lang="en-US" sz="1600" dirty="0">
                <a:latin typeface="+mj-lt"/>
                <a:ea typeface="+mj-ea"/>
                <a:cs typeface="+mj-cs"/>
              </a:rPr>
              <a:t> era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defecto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impedía</a:t>
            </a:r>
            <a:r>
              <a:rPr lang="en-US" sz="1600" dirty="0">
                <a:latin typeface="+mj-lt"/>
                <a:ea typeface="+mj-ea"/>
                <a:cs typeface="+mj-cs"/>
              </a:rPr>
              <a:t> al niño,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desarrollar</a:t>
            </a:r>
            <a:r>
              <a:rPr lang="en-US" sz="1600" dirty="0">
                <a:latin typeface="+mj-lt"/>
                <a:ea typeface="+mj-ea"/>
                <a:cs typeface="+mj-cs"/>
              </a:rPr>
              <a:t> su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correctamente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realizando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unos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estudios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corroborar</a:t>
            </a:r>
            <a:r>
              <a:rPr lang="en-US" sz="1600" dirty="0">
                <a:latin typeface="+mj-lt"/>
                <a:ea typeface="+mj-ea"/>
                <a:cs typeface="+mj-cs"/>
              </a:rPr>
              <a:t> 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salud</a:t>
            </a:r>
            <a:r>
              <a:rPr lang="en-US" sz="1600" dirty="0">
                <a:latin typeface="+mj-lt"/>
                <a:ea typeface="+mj-ea"/>
                <a:cs typeface="+mj-cs"/>
              </a:rPr>
              <a:t> de los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órganos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constituyen</a:t>
            </a:r>
            <a:r>
              <a:rPr lang="en-US" sz="1600" dirty="0">
                <a:latin typeface="+mj-lt"/>
                <a:ea typeface="+mj-ea"/>
                <a:cs typeface="+mj-cs"/>
              </a:rPr>
              <a:t>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sistema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fono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articulador</a:t>
            </a:r>
            <a:r>
              <a:rPr lang="en-US" sz="1600" dirty="0">
                <a:latin typeface="+mj-lt"/>
                <a:ea typeface="+mj-ea"/>
                <a:cs typeface="+mj-cs"/>
              </a:rPr>
              <a:t>. </a:t>
            </a:r>
            <a:endParaRPr lang="es-MX" sz="1600" dirty="0">
              <a:latin typeface="+mj-lt"/>
              <a:ea typeface="+mj-ea"/>
              <a:cs typeface="+mj-cs"/>
            </a:endParaRP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600" dirty="0">
                <a:latin typeface="+mj-lt"/>
                <a:ea typeface="+mj-ea"/>
                <a:cs typeface="+mj-cs"/>
              </a:rPr>
              <a:t>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esto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sería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analizar</a:t>
            </a:r>
            <a:r>
              <a:rPr lang="en-US" sz="1600" dirty="0">
                <a:latin typeface="+mj-lt"/>
                <a:ea typeface="+mj-ea"/>
                <a:cs typeface="+mj-cs"/>
              </a:rPr>
              <a:t> su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sistema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auditivo</a:t>
            </a:r>
            <a:r>
              <a:rPr lang="en-US" sz="1600" dirty="0">
                <a:latin typeface="+mj-lt"/>
                <a:ea typeface="+mj-ea"/>
                <a:cs typeface="+mj-cs"/>
              </a:rPr>
              <a:t>, ya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es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retroalimenta</a:t>
            </a:r>
            <a:r>
              <a:rPr lang="en-US" sz="1600" dirty="0">
                <a:latin typeface="+mj-lt"/>
                <a:ea typeface="+mj-ea"/>
                <a:cs typeface="+mj-cs"/>
              </a:rPr>
              <a:t> los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sonidos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refinar</a:t>
            </a:r>
            <a:r>
              <a:rPr lang="en-US" sz="1600" dirty="0">
                <a:latin typeface="+mj-lt"/>
                <a:ea typeface="+mj-ea"/>
                <a:cs typeface="+mj-cs"/>
              </a:rPr>
              <a:t> 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producción</a:t>
            </a:r>
            <a:r>
              <a:rPr lang="en-US" sz="1600" dirty="0">
                <a:latin typeface="+mj-lt"/>
                <a:ea typeface="+mj-ea"/>
                <a:cs typeface="+mj-cs"/>
              </a:rPr>
              <a:t> de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sonidos.Mientras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sistema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fono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articulado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está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constituido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distintos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órganos.Órganos</a:t>
            </a:r>
            <a:r>
              <a:rPr lang="en-US" sz="1600" dirty="0">
                <a:latin typeface="+mj-lt"/>
                <a:ea typeface="+mj-ea"/>
                <a:cs typeface="+mj-cs"/>
              </a:rPr>
              <a:t> de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respiración</a:t>
            </a:r>
            <a:r>
              <a:rPr lang="en-US" sz="1600" dirty="0">
                <a:latin typeface="+mj-lt"/>
                <a:ea typeface="+mj-ea"/>
                <a:cs typeface="+mj-cs"/>
              </a:rPr>
              <a:t> (</a:t>
            </a:r>
            <a:r>
              <a:rPr lang="en-US" sz="1600" dirty="0" err="1">
                <a:latin typeface="+mj-lt"/>
                <a:ea typeface="+mj-ea"/>
                <a:cs typeface="+mj-cs"/>
              </a:rPr>
              <a:t>cavidades</a:t>
            </a:r>
            <a:r>
              <a:rPr lang="en-US" sz="1600" dirty="0">
                <a:latin typeface="+mj-lt"/>
                <a:ea typeface="+mj-ea"/>
                <a:cs typeface="+mj-cs"/>
              </a:rPr>
              <a:t> infra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glóticas</a:t>
            </a:r>
            <a:r>
              <a:rPr lang="en-US" sz="1600" dirty="0">
                <a:latin typeface="+mj-lt"/>
                <a:ea typeface="+mj-ea"/>
                <a:cs typeface="+mj-cs"/>
              </a:rPr>
              <a:t>: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pulmones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bronquios</a:t>
            </a:r>
            <a:r>
              <a:rPr lang="en-US" sz="1600" dirty="0">
                <a:latin typeface="+mj-lt"/>
                <a:ea typeface="+mj-ea"/>
                <a:cs typeface="+mj-cs"/>
              </a:rPr>
              <a:t> y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tráquea</a:t>
            </a:r>
            <a:r>
              <a:rPr lang="en-US" sz="1600" dirty="0">
                <a:latin typeface="+mj-lt"/>
                <a:ea typeface="+mj-ea"/>
                <a:cs typeface="+mj-cs"/>
              </a:rPr>
              <a:t>). </a:t>
            </a:r>
            <a:r>
              <a:rPr lang="en-US" sz="1600" dirty="0" err="1">
                <a:latin typeface="+mj-lt"/>
                <a:ea typeface="+mj-ea"/>
                <a:cs typeface="+mj-cs"/>
              </a:rPr>
              <a:t>Órganos</a:t>
            </a:r>
            <a:r>
              <a:rPr lang="en-US" sz="1600" dirty="0">
                <a:latin typeface="+mj-lt"/>
                <a:ea typeface="+mj-ea"/>
                <a:cs typeface="+mj-cs"/>
              </a:rPr>
              <a:t> de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fonación</a:t>
            </a:r>
            <a:r>
              <a:rPr lang="en-US" sz="1600" dirty="0">
                <a:latin typeface="+mj-lt"/>
                <a:ea typeface="+mj-ea"/>
                <a:cs typeface="+mj-cs"/>
              </a:rPr>
              <a:t> (</a:t>
            </a:r>
            <a:r>
              <a:rPr lang="en-US" sz="1600" dirty="0" err="1">
                <a:latin typeface="+mj-lt"/>
                <a:ea typeface="+mj-ea"/>
                <a:cs typeface="+mj-cs"/>
              </a:rPr>
              <a:t>cavidades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glóticas</a:t>
            </a:r>
            <a:r>
              <a:rPr lang="en-US" sz="1600" dirty="0">
                <a:latin typeface="+mj-lt"/>
                <a:ea typeface="+mj-ea"/>
                <a:cs typeface="+mj-cs"/>
              </a:rPr>
              <a:t>: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laringe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cuerdas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vocales</a:t>
            </a:r>
            <a:r>
              <a:rPr lang="en-US" sz="1600" dirty="0">
                <a:latin typeface="+mj-lt"/>
                <a:ea typeface="+mj-ea"/>
                <a:cs typeface="+mj-cs"/>
              </a:rPr>
              <a:t> y </a:t>
            </a:r>
            <a:r>
              <a:rPr lang="en-US" sz="1600" dirty="0" err="1">
                <a:latin typeface="+mj-lt"/>
                <a:ea typeface="+mj-ea"/>
                <a:cs typeface="+mj-cs"/>
              </a:rPr>
              <a:t>resonadores</a:t>
            </a:r>
            <a:r>
              <a:rPr lang="en-US" sz="1600" dirty="0">
                <a:latin typeface="+mj-lt"/>
                <a:ea typeface="+mj-ea"/>
                <a:cs typeface="+mj-cs"/>
              </a:rPr>
              <a:t> -nasal,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bucal</a:t>
            </a:r>
            <a:r>
              <a:rPr lang="en-US" sz="1600" dirty="0">
                <a:latin typeface="+mj-lt"/>
                <a:ea typeface="+mj-ea"/>
                <a:cs typeface="+mj-cs"/>
              </a:rPr>
              <a:t> y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faríngeo</a:t>
            </a:r>
            <a:r>
              <a:rPr lang="en-US" sz="1600" dirty="0">
                <a:latin typeface="+mj-lt"/>
                <a:ea typeface="+mj-ea"/>
                <a:cs typeface="+mj-cs"/>
              </a:rPr>
              <a:t>-). </a:t>
            </a:r>
            <a:r>
              <a:rPr lang="en-US" sz="1600" dirty="0" err="1">
                <a:latin typeface="+mj-lt"/>
                <a:ea typeface="+mj-ea"/>
                <a:cs typeface="+mj-cs"/>
              </a:rPr>
              <a:t>Órganos</a:t>
            </a:r>
            <a:r>
              <a:rPr lang="en-US" sz="1600" dirty="0">
                <a:latin typeface="+mj-lt"/>
                <a:ea typeface="+mj-ea"/>
                <a:cs typeface="+mj-cs"/>
              </a:rPr>
              <a:t> de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articulación</a:t>
            </a:r>
            <a:r>
              <a:rPr lang="en-US" sz="1600" dirty="0">
                <a:latin typeface="+mj-lt"/>
                <a:ea typeface="+mj-ea"/>
                <a:cs typeface="+mj-cs"/>
              </a:rPr>
              <a:t> (</a:t>
            </a:r>
            <a:r>
              <a:rPr lang="en-US" sz="1600" dirty="0" err="1">
                <a:latin typeface="+mj-lt"/>
                <a:ea typeface="+mj-ea"/>
                <a:cs typeface="+mj-cs"/>
              </a:rPr>
              <a:t>cavidades</a:t>
            </a:r>
            <a:r>
              <a:rPr lang="en-US" sz="1600" dirty="0">
                <a:latin typeface="+mj-lt"/>
                <a:ea typeface="+mj-ea"/>
                <a:cs typeface="+mj-cs"/>
              </a:rPr>
              <a:t> supra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glóticas</a:t>
            </a:r>
            <a:r>
              <a:rPr lang="en-US" sz="1600" dirty="0">
                <a:latin typeface="+mj-lt"/>
                <a:ea typeface="+mj-ea"/>
                <a:cs typeface="+mj-cs"/>
              </a:rPr>
              <a:t>: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paladar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lengua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dientes</a:t>
            </a:r>
            <a:r>
              <a:rPr lang="en-US" sz="1600" dirty="0">
                <a:latin typeface="+mj-lt"/>
                <a:ea typeface="+mj-ea"/>
                <a:cs typeface="+mj-cs"/>
              </a:rPr>
              <a:t>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labios</a:t>
            </a:r>
            <a:r>
              <a:rPr lang="en-US" sz="1600" dirty="0">
                <a:latin typeface="+mj-lt"/>
                <a:ea typeface="+mj-ea"/>
                <a:cs typeface="+mj-cs"/>
              </a:rPr>
              <a:t> y </a:t>
            </a:r>
            <a:r>
              <a:rPr lang="en-US" sz="1600" dirty="0" err="1">
                <a:latin typeface="+mj-lt"/>
                <a:ea typeface="+mj-ea"/>
                <a:cs typeface="+mj-cs"/>
              </a:rPr>
              <a:t>glotis</a:t>
            </a:r>
            <a:r>
              <a:rPr lang="en-US" sz="1600" dirty="0">
                <a:latin typeface="+mj-lt"/>
                <a:ea typeface="+mj-ea"/>
                <a:cs typeface="+mj-cs"/>
              </a:rPr>
              <a:t>).Se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asegura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el niño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tendrá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dificultad</a:t>
            </a:r>
            <a:r>
              <a:rPr lang="en-US" sz="1600" dirty="0">
                <a:latin typeface="+mj-lt"/>
                <a:ea typeface="+mj-ea"/>
                <a:cs typeface="+mj-cs"/>
              </a:rPr>
              <a:t> en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, porque el no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poder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deglutir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asegura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alguno</a:t>
            </a:r>
            <a:r>
              <a:rPr lang="en-US" sz="1600" dirty="0">
                <a:latin typeface="+mj-lt"/>
                <a:ea typeface="+mj-ea"/>
                <a:cs typeface="+mj-cs"/>
              </a:rPr>
              <a:t> de los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órganos</a:t>
            </a:r>
            <a:r>
              <a:rPr lang="en-US" sz="1600" dirty="0">
                <a:latin typeface="+mj-lt"/>
                <a:ea typeface="+mj-ea"/>
                <a:cs typeface="+mj-cs"/>
              </a:rPr>
              <a:t> ya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mencionados</a:t>
            </a:r>
            <a:r>
              <a:rPr lang="en-US" sz="1600" dirty="0">
                <a:latin typeface="+mj-lt"/>
                <a:ea typeface="+mj-ea"/>
                <a:cs typeface="+mj-cs"/>
              </a:rPr>
              <a:t>, no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está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sano</a:t>
            </a:r>
            <a:r>
              <a:rPr lang="en-US" sz="1600" dirty="0">
                <a:latin typeface="+mj-lt"/>
                <a:ea typeface="+mj-ea"/>
                <a:cs typeface="+mj-cs"/>
              </a:rPr>
              <a:t> o hay </a:t>
            </a:r>
            <a:r>
              <a:rPr lang="en-US" sz="1600" dirty="0" err="1">
                <a:latin typeface="+mj-lt"/>
                <a:ea typeface="+mj-ea"/>
                <a:cs typeface="+mj-cs"/>
              </a:rPr>
              <a:t>una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falla</a:t>
            </a:r>
            <a:r>
              <a:rPr lang="en-US" sz="1600" dirty="0">
                <a:latin typeface="+mj-lt"/>
                <a:ea typeface="+mj-ea"/>
                <a:cs typeface="+mj-cs"/>
              </a:rPr>
              <a:t> en el,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por</a:t>
            </a:r>
            <a:r>
              <a:rPr lang="en-US" sz="1600" dirty="0">
                <a:latin typeface="+mj-lt"/>
                <a:ea typeface="+mj-ea"/>
                <a:cs typeface="+mj-cs"/>
              </a:rPr>
              <a:t> lo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tanto</a:t>
            </a:r>
            <a:r>
              <a:rPr lang="en-US" sz="1600" dirty="0">
                <a:latin typeface="+mj-lt"/>
                <a:ea typeface="+mj-ea"/>
                <a:cs typeface="+mj-cs"/>
              </a:rPr>
              <a:t> se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tendría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una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falla</a:t>
            </a:r>
            <a:r>
              <a:rPr lang="en-US" sz="1600" dirty="0">
                <a:latin typeface="+mj-lt"/>
                <a:ea typeface="+mj-ea"/>
                <a:cs typeface="+mj-cs"/>
              </a:rPr>
              <a:t> en el desarrollo de su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.</a:t>
            </a:r>
            <a:endParaRPr lang="es-MX" sz="1600" dirty="0">
              <a:latin typeface="+mj-lt"/>
              <a:ea typeface="+mj-ea"/>
              <a:cs typeface="+mj-cs"/>
            </a:endParaRP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600" dirty="0">
                <a:latin typeface="+mj-lt"/>
                <a:ea typeface="+mj-ea"/>
                <a:cs typeface="+mj-cs"/>
              </a:rPr>
              <a:t>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tesis</a:t>
            </a:r>
            <a:r>
              <a:rPr lang="en-US" sz="1600" dirty="0">
                <a:latin typeface="+mj-lt"/>
                <a:ea typeface="+mj-ea"/>
                <a:cs typeface="+mj-cs"/>
              </a:rPr>
              <a:t> de 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agente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Lupita</a:t>
            </a:r>
            <a:r>
              <a:rPr lang="en-US" sz="1600" dirty="0">
                <a:latin typeface="+mj-lt"/>
                <a:ea typeface="+mj-ea"/>
                <a:cs typeface="+mj-cs"/>
              </a:rPr>
              <a:t>, es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correcta</a:t>
            </a:r>
            <a:r>
              <a:rPr lang="en-US" sz="1600" dirty="0">
                <a:latin typeface="+mj-lt"/>
                <a:ea typeface="+mj-ea"/>
                <a:cs typeface="+mj-cs"/>
              </a:rPr>
              <a:t>, ya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considera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distintos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fundamentos</a:t>
            </a:r>
            <a:r>
              <a:rPr lang="en-US" sz="1600" dirty="0">
                <a:latin typeface="+mj-lt"/>
                <a:ea typeface="+mj-ea"/>
                <a:cs typeface="+mj-cs"/>
              </a:rPr>
              <a:t> los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cuales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están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conjugados</a:t>
            </a:r>
            <a:r>
              <a:rPr lang="en-US" sz="1600" dirty="0">
                <a:latin typeface="+mj-lt"/>
                <a:ea typeface="+mj-ea"/>
                <a:cs typeface="+mj-cs"/>
              </a:rPr>
              <a:t> con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daño</a:t>
            </a:r>
            <a:r>
              <a:rPr lang="en-US" sz="1600" dirty="0">
                <a:latin typeface="+mj-lt"/>
                <a:ea typeface="+mj-ea"/>
                <a:cs typeface="+mj-cs"/>
              </a:rPr>
              <a:t> o 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falla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tiene</a:t>
            </a:r>
            <a:r>
              <a:rPr lang="en-US" sz="1600" dirty="0">
                <a:latin typeface="+mj-lt"/>
                <a:ea typeface="+mj-ea"/>
                <a:cs typeface="+mj-cs"/>
              </a:rPr>
              <a:t> el niño,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por</a:t>
            </a:r>
            <a:r>
              <a:rPr lang="en-US" sz="1600" dirty="0">
                <a:latin typeface="+mj-lt"/>
                <a:ea typeface="+mj-ea"/>
                <a:cs typeface="+mj-cs"/>
              </a:rPr>
              <a:t> lo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tanto</a:t>
            </a:r>
            <a:r>
              <a:rPr lang="en-US" sz="1600" dirty="0">
                <a:latin typeface="+mj-lt"/>
                <a:ea typeface="+mj-ea"/>
                <a:cs typeface="+mj-cs"/>
              </a:rPr>
              <a:t> es de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escuchar</a:t>
            </a:r>
            <a:r>
              <a:rPr lang="en-US" sz="1600" dirty="0">
                <a:latin typeface="+mj-lt"/>
                <a:ea typeface="+mj-ea"/>
                <a:cs typeface="+mj-cs"/>
              </a:rPr>
              <a:t>,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así</a:t>
            </a:r>
            <a:r>
              <a:rPr lang="en-US" sz="1600" dirty="0">
                <a:latin typeface="+mj-lt"/>
                <a:ea typeface="+mj-ea"/>
                <a:cs typeface="+mj-cs"/>
              </a:rPr>
              <a:t> se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pueda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realizar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algo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el niño en un </a:t>
            </a:r>
            <a:r>
              <a:rPr lang="en-US" sz="1600" dirty="0" err="1">
                <a:latin typeface="+mj-lt"/>
                <a:ea typeface="+mj-ea"/>
                <a:cs typeface="+mj-cs"/>
              </a:rPr>
              <a:t>futuro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pueda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desarrollar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correctamente</a:t>
            </a:r>
            <a:r>
              <a:rPr lang="en-US" sz="1600" dirty="0">
                <a:latin typeface="+mj-lt"/>
                <a:ea typeface="+mj-ea"/>
                <a:cs typeface="+mj-cs"/>
              </a:rPr>
              <a:t> su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.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s-MX" sz="1600" dirty="0">
                <a:latin typeface="+mj-lt"/>
                <a:ea typeface="+mj-ea"/>
                <a:cs typeface="+mj-cs"/>
              </a:rPr>
              <a:t>Le</a:t>
            </a:r>
            <a:r>
              <a:rPr lang="en-US" sz="1600" dirty="0" err="1">
                <a:latin typeface="+mj-lt"/>
                <a:ea typeface="+mj-ea"/>
                <a:cs typeface="+mj-cs"/>
              </a:rPr>
              <a:t>nguaje</a:t>
            </a:r>
            <a:r>
              <a:rPr lang="en-US" sz="1600" dirty="0">
                <a:latin typeface="+mj-lt"/>
                <a:ea typeface="+mj-ea"/>
                <a:cs typeface="+mj-cs"/>
              </a:rPr>
              <a:t>: es </a:t>
            </a:r>
            <a:r>
              <a:rPr lang="en-US" sz="1600" dirty="0" err="1">
                <a:latin typeface="+mj-lt"/>
                <a:ea typeface="+mj-ea"/>
                <a:cs typeface="+mj-cs"/>
              </a:rPr>
              <a:t>una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capacidad</a:t>
            </a:r>
            <a:r>
              <a:rPr lang="en-US" sz="1600" dirty="0">
                <a:latin typeface="+mj-lt"/>
                <a:ea typeface="+mj-ea"/>
                <a:cs typeface="+mj-cs"/>
              </a:rPr>
              <a:t> del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ser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humano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sirve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comunicarse</a:t>
            </a:r>
            <a:r>
              <a:rPr lang="en-US" sz="1600" dirty="0">
                <a:latin typeface="+mj-lt"/>
                <a:ea typeface="+mj-ea"/>
                <a:cs typeface="+mj-cs"/>
              </a:rPr>
              <a:t> 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través</a:t>
            </a:r>
            <a:r>
              <a:rPr lang="en-US" sz="1600" dirty="0">
                <a:latin typeface="+mj-lt"/>
                <a:ea typeface="+mj-ea"/>
                <a:cs typeface="+mj-cs"/>
              </a:rPr>
              <a:t> de un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sistema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efectivo</a:t>
            </a:r>
            <a:r>
              <a:rPr lang="en-US" sz="1600" dirty="0">
                <a:latin typeface="+mj-lt"/>
                <a:ea typeface="+mj-ea"/>
                <a:cs typeface="+mj-cs"/>
              </a:rPr>
              <a:t>.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600" dirty="0" err="1">
                <a:latin typeface="+mj-lt"/>
                <a:ea typeface="+mj-ea"/>
                <a:cs typeface="+mj-cs"/>
              </a:rPr>
              <a:t>Lengua</a:t>
            </a:r>
            <a:r>
              <a:rPr lang="en-US" sz="1600" dirty="0">
                <a:latin typeface="+mj-lt"/>
                <a:ea typeface="+mj-ea"/>
                <a:cs typeface="+mj-cs"/>
              </a:rPr>
              <a:t>: 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lengua</a:t>
            </a:r>
            <a:r>
              <a:rPr lang="en-US" sz="1600" dirty="0">
                <a:latin typeface="+mj-lt"/>
                <a:ea typeface="+mj-ea"/>
                <a:cs typeface="+mj-cs"/>
              </a:rPr>
              <a:t> es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sistema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que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empleamos</a:t>
            </a:r>
            <a:r>
              <a:rPr lang="en-US" sz="1600" dirty="0">
                <a:latin typeface="+mj-lt"/>
                <a:ea typeface="+mj-ea"/>
                <a:cs typeface="+mj-cs"/>
              </a:rPr>
              <a:t> para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comunicarnos</a:t>
            </a:r>
            <a:r>
              <a:rPr lang="en-US" sz="1600" dirty="0">
                <a:latin typeface="+mj-lt"/>
                <a:ea typeface="+mj-ea"/>
                <a:cs typeface="+mj-cs"/>
              </a:rPr>
              <a:t> Y </a:t>
            </a:r>
            <a:r>
              <a:rPr lang="en-US" sz="1600" dirty="0" err="1">
                <a:latin typeface="+mj-lt"/>
                <a:ea typeface="+mj-ea"/>
                <a:cs typeface="+mj-cs"/>
              </a:rPr>
              <a:t>ésta</a:t>
            </a:r>
            <a:r>
              <a:rPr lang="en-US" sz="1600" dirty="0">
                <a:latin typeface="+mj-lt"/>
                <a:ea typeface="+mj-ea"/>
                <a:cs typeface="+mj-cs"/>
              </a:rPr>
              <a:t> se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concreta</a:t>
            </a:r>
            <a:r>
              <a:rPr lang="en-US" sz="1600" dirty="0">
                <a:latin typeface="+mj-lt"/>
                <a:ea typeface="+mj-ea"/>
                <a:cs typeface="+mj-cs"/>
              </a:rPr>
              <a:t> 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través</a:t>
            </a:r>
            <a:r>
              <a:rPr lang="en-US" sz="1600" dirty="0">
                <a:latin typeface="+mj-lt"/>
                <a:ea typeface="+mj-ea"/>
                <a:cs typeface="+mj-cs"/>
              </a:rPr>
              <a:t> del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, Todos la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poseemos</a:t>
            </a:r>
            <a:r>
              <a:rPr lang="en-US" sz="1600" dirty="0">
                <a:latin typeface="+mj-lt"/>
                <a:ea typeface="+mj-ea"/>
                <a:cs typeface="+mj-cs"/>
              </a:rPr>
              <a:t>.</a:t>
            </a: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: es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medio</a:t>
            </a:r>
            <a:r>
              <a:rPr lang="en-US" sz="1600" dirty="0">
                <a:latin typeface="+mj-lt"/>
                <a:ea typeface="+mj-ea"/>
                <a:cs typeface="+mj-cs"/>
              </a:rPr>
              <a:t> verbal de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comunicarse</a:t>
            </a:r>
            <a:r>
              <a:rPr lang="en-US" sz="1600" dirty="0">
                <a:latin typeface="+mj-lt"/>
                <a:ea typeface="+mj-ea"/>
                <a:cs typeface="+mj-cs"/>
              </a:rPr>
              <a:t>,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habla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consiste</a:t>
            </a:r>
            <a:r>
              <a:rPr lang="en-US" sz="1600" dirty="0">
                <a:latin typeface="+mj-lt"/>
                <a:ea typeface="+mj-ea"/>
                <a:cs typeface="+mj-cs"/>
              </a:rPr>
              <a:t> en el </a:t>
            </a:r>
            <a:r>
              <a:rPr lang="en-US" sz="1600" dirty="0" err="1">
                <a:latin typeface="+mj-lt"/>
                <a:ea typeface="+mj-ea"/>
                <a:cs typeface="+mj-cs"/>
              </a:rPr>
              <a:t>sonido</a:t>
            </a:r>
            <a:r>
              <a:rPr lang="en-US" sz="1600" dirty="0">
                <a:latin typeface="+mj-lt"/>
                <a:ea typeface="+mj-ea"/>
                <a:cs typeface="+mj-cs"/>
              </a:rPr>
              <a:t> </a:t>
            </a:r>
            <a:r>
              <a:rPr lang="en-US" sz="1600" dirty="0" err="1">
                <a:latin typeface="+mj-lt"/>
                <a:ea typeface="+mj-ea"/>
                <a:cs typeface="+mj-cs"/>
              </a:rPr>
              <a:t>específico</a:t>
            </a:r>
            <a:r>
              <a:rPr lang="en-US" sz="1600" dirty="0">
                <a:latin typeface="+mj-lt"/>
                <a:ea typeface="+mj-ea"/>
                <a:cs typeface="+mj-cs"/>
              </a:rPr>
              <a:t> para cada </a:t>
            </a:r>
            <a:r>
              <a:rPr lang="en-US" sz="1600" dirty="0" err="1">
                <a:latin typeface="+mj-lt"/>
                <a:ea typeface="+mj-ea"/>
                <a:cs typeface="+mj-cs"/>
              </a:rPr>
              <a:t>lenguaje</a:t>
            </a:r>
            <a:endParaRPr lang="en-US" sz="1600" dirty="0">
              <a:latin typeface="+mj-lt"/>
              <a:ea typeface="+mj-ea"/>
              <a:cs typeface="+mj-cs"/>
            </a:endParaRP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endParaRPr lang="en-US" sz="1600" dirty="0">
              <a:latin typeface="+mj-lt"/>
              <a:ea typeface="+mj-ea"/>
              <a:cs typeface="+mj-cs"/>
            </a:endParaRPr>
          </a:p>
          <a:p>
            <a:pPr defTabSz="457200">
              <a:lnSpc>
                <a:spcPct val="9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</a:pPr>
            <a:r>
              <a:rPr lang="en-US" sz="1600" dirty="0" err="1">
                <a:latin typeface="+mj-lt"/>
                <a:ea typeface="+mj-ea"/>
                <a:cs typeface="+mj-cs"/>
              </a:rPr>
              <a:t>Referencias</a:t>
            </a:r>
            <a:r>
              <a:rPr lang="en-US" sz="1600" dirty="0">
                <a:latin typeface="+mj-lt"/>
                <a:ea typeface="+mj-ea"/>
                <a:cs typeface="+mj-cs"/>
              </a:rPr>
              <a:t> en las q </a:t>
            </a:r>
            <a:r>
              <a:rPr lang="en-US" sz="1600" dirty="0" err="1">
                <a:latin typeface="+mj-lt"/>
                <a:ea typeface="+mj-ea"/>
                <a:cs typeface="+mj-cs"/>
              </a:rPr>
              <a:t>investigue</a:t>
            </a:r>
            <a:r>
              <a:rPr lang="en-US" sz="1600" dirty="0">
                <a:latin typeface="+mj-lt"/>
                <a:ea typeface="+mj-ea"/>
                <a:cs typeface="+mj-cs"/>
              </a:rPr>
              <a:t> https://</a:t>
            </a:r>
            <a:r>
              <a:rPr lang="en-US" sz="1600" dirty="0" err="1">
                <a:latin typeface="+mj-lt"/>
                <a:ea typeface="+mj-ea"/>
                <a:cs typeface="+mj-cs"/>
              </a:rPr>
              <a:t>cards.algoreducation.com</a:t>
            </a:r>
            <a:r>
              <a:rPr lang="en-US" sz="1600" dirty="0">
                <a:latin typeface="+mj-lt"/>
                <a:ea typeface="+mj-ea"/>
                <a:cs typeface="+mj-cs"/>
              </a:rPr>
              <a:t>/es/content/</a:t>
            </a:r>
            <a:r>
              <a:rPr lang="en-US" sz="1600" dirty="0" err="1">
                <a:latin typeface="+mj-lt"/>
                <a:ea typeface="+mj-ea"/>
                <a:cs typeface="+mj-cs"/>
              </a:rPr>
              <a:t>qq2J3HOK</a:t>
            </a:r>
            <a:r>
              <a:rPr lang="en-US" sz="1600" dirty="0">
                <a:latin typeface="+mj-lt"/>
                <a:ea typeface="+mj-ea"/>
                <a:cs typeface="+mj-cs"/>
              </a:rPr>
              <a:t>/</a:t>
            </a:r>
            <a:r>
              <a:rPr lang="en-US" sz="1600" dirty="0" err="1">
                <a:latin typeface="+mj-lt"/>
                <a:ea typeface="+mj-ea"/>
                <a:cs typeface="+mj-cs"/>
              </a:rPr>
              <a:t>importancia-audicion</a:t>
            </a:r>
            <a:r>
              <a:rPr lang="en-US" sz="1600" dirty="0">
                <a:latin typeface="+mj-lt"/>
                <a:ea typeface="+mj-ea"/>
                <a:cs typeface="+mj-cs"/>
              </a:rPr>
              <a:t>-</a:t>
            </a:r>
            <a:r>
              <a:rPr lang="en-US" sz="1600" dirty="0" err="1">
                <a:latin typeface="+mj-lt"/>
                <a:ea typeface="+mj-ea"/>
                <a:cs typeface="+mj-cs"/>
              </a:rPr>
              <a:t>lenguajehttp</a:t>
            </a:r>
            <a:r>
              <a:rPr lang="en-US" sz="1600" dirty="0">
                <a:latin typeface="+mj-lt"/>
                <a:ea typeface="+mj-ea"/>
                <a:cs typeface="+mj-cs"/>
              </a:rPr>
              <a:t>://</a:t>
            </a:r>
            <a:r>
              <a:rPr lang="en-US" sz="1600" dirty="0" err="1">
                <a:latin typeface="+mj-lt"/>
                <a:ea typeface="+mj-ea"/>
                <a:cs typeface="+mj-cs"/>
              </a:rPr>
              <a:t>scielo.sld.cu</a:t>
            </a:r>
            <a:r>
              <a:rPr lang="en-US" sz="1600" dirty="0">
                <a:latin typeface="+mj-lt"/>
                <a:ea typeface="+mj-ea"/>
                <a:cs typeface="+mj-cs"/>
              </a:rPr>
              <a:t>/</a:t>
            </a:r>
            <a:r>
              <a:rPr lang="en-US" sz="1600" dirty="0" err="1">
                <a:latin typeface="+mj-lt"/>
                <a:ea typeface="+mj-ea"/>
                <a:cs typeface="+mj-cs"/>
              </a:rPr>
              <a:t>scielo.php</a:t>
            </a:r>
            <a:r>
              <a:rPr lang="en-US" sz="1600" dirty="0">
                <a:latin typeface="+mj-lt"/>
                <a:ea typeface="+mj-ea"/>
                <a:cs typeface="+mj-cs"/>
              </a:rPr>
              <a:t>?script=</a:t>
            </a:r>
            <a:r>
              <a:rPr lang="en-US" sz="1600" dirty="0" err="1">
                <a:latin typeface="+mj-lt"/>
                <a:ea typeface="+mj-ea"/>
                <a:cs typeface="+mj-cs"/>
              </a:rPr>
              <a:t>sci_arttext</a:t>
            </a:r>
            <a:r>
              <a:rPr lang="en-US" sz="1600" dirty="0">
                <a:latin typeface="+mj-lt"/>
                <a:ea typeface="+mj-ea"/>
                <a:cs typeface="+mj-cs"/>
              </a:rPr>
              <a:t>&amp;pid=S2077-28742021000100295#:~:text=%C3%</a:t>
            </a:r>
            <a:r>
              <a:rPr lang="en-US" sz="1600" dirty="0" err="1">
                <a:latin typeface="+mj-lt"/>
                <a:ea typeface="+mj-ea"/>
                <a:cs typeface="+mj-cs"/>
              </a:rPr>
              <a:t>93rganos</a:t>
            </a:r>
            <a:r>
              <a:rPr lang="en-US" sz="1600" dirty="0">
                <a:latin typeface="+mj-lt"/>
                <a:ea typeface="+mj-ea"/>
                <a:cs typeface="+mj-cs"/>
              </a:rPr>
              <a:t>%20de%</a:t>
            </a:r>
            <a:r>
              <a:rPr lang="en-US" sz="1600" dirty="0" err="1">
                <a:latin typeface="+mj-lt"/>
                <a:ea typeface="+mj-ea"/>
                <a:cs typeface="+mj-cs"/>
              </a:rPr>
              <a:t>20respiraci</a:t>
            </a:r>
            <a:r>
              <a:rPr lang="en-US" sz="1600" dirty="0">
                <a:latin typeface="+mj-lt"/>
                <a:ea typeface="+mj-ea"/>
                <a:cs typeface="+mj-cs"/>
              </a:rPr>
              <a:t>%C3%B3n%20(</a:t>
            </a:r>
            <a:r>
              <a:rPr lang="en-US" sz="1600" dirty="0" err="1">
                <a:latin typeface="+mj-lt"/>
                <a:ea typeface="+mj-ea"/>
                <a:cs typeface="+mj-cs"/>
              </a:rPr>
              <a:t>cavidades</a:t>
            </a:r>
            <a:r>
              <a:rPr lang="en-US" sz="1600" dirty="0">
                <a:latin typeface="+mj-lt"/>
                <a:ea typeface="+mj-ea"/>
                <a:cs typeface="+mj-cs"/>
              </a:rPr>
              <a:t>%</a:t>
            </a:r>
            <a:r>
              <a:rPr lang="en-US" sz="1600" dirty="0" err="1">
                <a:latin typeface="+mj-lt"/>
                <a:ea typeface="+mj-ea"/>
                <a:cs typeface="+mj-cs"/>
              </a:rPr>
              <a:t>20infragl</a:t>
            </a:r>
            <a:r>
              <a:rPr lang="en-US" sz="1600" dirty="0">
                <a:latin typeface="+mj-lt"/>
                <a:ea typeface="+mj-ea"/>
                <a:cs typeface="+mj-cs"/>
              </a:rPr>
              <a:t>%C3%</a:t>
            </a:r>
            <a:r>
              <a:rPr lang="en-US" sz="1600" dirty="0" err="1">
                <a:latin typeface="+mj-lt"/>
                <a:ea typeface="+mj-ea"/>
                <a:cs typeface="+mj-cs"/>
              </a:rPr>
              <a:t>B3ticas,dientes</a:t>
            </a:r>
            <a:r>
              <a:rPr lang="en-US" sz="1600" dirty="0">
                <a:latin typeface="+mj-lt"/>
                <a:ea typeface="+mj-ea"/>
                <a:cs typeface="+mj-cs"/>
              </a:rPr>
              <a:t>%2C%</a:t>
            </a:r>
            <a:r>
              <a:rPr lang="en-US" sz="1600" dirty="0" err="1">
                <a:latin typeface="+mj-lt"/>
                <a:ea typeface="+mj-ea"/>
                <a:cs typeface="+mj-cs"/>
              </a:rPr>
              <a:t>20labios</a:t>
            </a:r>
            <a:r>
              <a:rPr lang="en-US" sz="1600" dirty="0">
                <a:latin typeface="+mj-lt"/>
                <a:ea typeface="+mj-ea"/>
                <a:cs typeface="+mj-cs"/>
              </a:rPr>
              <a:t>%20y%</a:t>
            </a:r>
            <a:r>
              <a:rPr lang="en-US" sz="1600" dirty="0" err="1">
                <a:latin typeface="+mj-lt"/>
                <a:ea typeface="+mj-ea"/>
                <a:cs typeface="+mj-cs"/>
              </a:rPr>
              <a:t>20glotis</a:t>
            </a:r>
            <a:r>
              <a:rPr lang="en-US" sz="1600" dirty="0">
                <a:latin typeface="+mj-lt"/>
                <a:ea typeface="+mj-ea"/>
                <a:cs typeface="+mj-cs"/>
              </a:rPr>
              <a:t>).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40FCC0C-BA74-2367-C2E1-B44B1C9112F9}"/>
              </a:ext>
            </a:extLst>
          </p:cNvPr>
          <p:cNvSpPr txBox="1"/>
          <p:nvPr/>
        </p:nvSpPr>
        <p:spPr>
          <a:xfrm>
            <a:off x="5181600" y="-18306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0366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Ion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EVELYN ABIGAIL RODRIGUEZ MENDEZ</dc:creator>
  <cp:lastModifiedBy>EVELYN ABIGAIL RODRIGUEZ MENDEZ</cp:lastModifiedBy>
  <cp:revision>2</cp:revision>
  <dcterms:created xsi:type="dcterms:W3CDTF">2024-09-08T01:36:48Z</dcterms:created>
  <dcterms:modified xsi:type="dcterms:W3CDTF">2024-09-08T02:27:12Z</dcterms:modified>
</cp:coreProperties>
</file>