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8" r:id="rId3"/>
    <p:sldId id="266" r:id="rId4"/>
    <p:sldId id="257" r:id="rId5"/>
    <p:sldId id="263" r:id="rId6"/>
    <p:sldId id="264" r:id="rId7"/>
    <p:sldId id="261" r:id="rId8"/>
    <p:sldId id="262" r:id="rId9"/>
    <p:sldId id="259" r:id="rId10"/>
    <p:sldId id="26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4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4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46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997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98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26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05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0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4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2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5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7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5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6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54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bertosoler.es/tu-eres-su-modelo-video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es.wikipedia.org/wiki/Teor%C3%ADa_del_aprendizaje_soc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bertosoler.es/los-ninos-y-la-exposicion-a-television-moviles-y-tablets-que-dice-la-ciencia/" TargetMode="External"/><Relationship Id="rId5" Type="http://schemas.openxmlformats.org/officeDocument/2006/relationships/hyperlink" Target="http://www.albertosoler.es/la-llegada-del-hermanito/" TargetMode="External"/><Relationship Id="rId4" Type="http://schemas.openxmlformats.org/officeDocument/2006/relationships/hyperlink" Target="http://www.albertosoler.es/padres-los-nunca-nada-suficiente-video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El </a:t>
            </a:r>
            <a:r>
              <a:rPr lang="es-MX" b="1" dirty="0"/>
              <a:t>Experimento del Muñeco </a:t>
            </a:r>
            <a:r>
              <a:rPr lang="es-MX" b="1" dirty="0" smtClean="0"/>
              <a:t>Bobo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2549658"/>
          </a:xfrm>
        </p:spPr>
        <p:txBody>
          <a:bodyPr/>
          <a:lstStyle/>
          <a:p>
            <a:r>
              <a:rPr lang="es-MX" b="1" dirty="0"/>
              <a:t> Albert Bandura</a:t>
            </a:r>
            <a:endParaRPr lang="es-MX" dirty="0"/>
          </a:p>
        </p:txBody>
      </p:sp>
      <p:pic>
        <p:nvPicPr>
          <p:cNvPr id="1028" name="Picture 4" descr="Resultado de imagen para imagenes del experimento de band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905" y="2453426"/>
            <a:ext cx="25908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9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Este experimento es la demostración empírica de la teoría del aprendizaje social de Bandura. Demuestra que las personas no sólo aprenden por ser recompensadas o castigadas en sí (conductismo), sino que también pueden aprender al ver a alguien ser recompensado o castigado (aprendizaje por observación). Estos experimentos son importantes, ya que a raíz de estos se iniciaron muchos más estudios sobre los efectos del aprendizaje por observación y de ellos se han derivado implicaciones prácticas, por ejemplo, cómo los niños pueden ser influenciados al experimentar situaciones violentas.</a:t>
            </a:r>
          </a:p>
        </p:txBody>
      </p:sp>
    </p:spTree>
    <p:extLst>
      <p:ext uri="{BB962C8B-B14F-4D97-AF65-F5344CB8AC3E}">
        <p14:creationId xmlns:p14="http://schemas.microsoft.com/office/powerpoint/2010/main" val="129292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0890" y="803010"/>
            <a:ext cx="8610600" cy="433362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236372"/>
            <a:ext cx="10820400" cy="4982313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Bandura identificó </a:t>
            </a:r>
            <a:r>
              <a:rPr lang="es-MX" b="1" dirty="0"/>
              <a:t>tres modelos básicos de aprendizaje observacional</a:t>
            </a:r>
            <a:r>
              <a:rPr lang="es-MX" dirty="0"/>
              <a:t>:</a:t>
            </a:r>
          </a:p>
          <a:p>
            <a:pPr marL="0" indent="0">
              <a:buNone/>
            </a:pPr>
            <a:r>
              <a:rPr lang="es-MX" u="sng" dirty="0" smtClean="0"/>
              <a:t>1.Un </a:t>
            </a:r>
            <a:r>
              <a:rPr lang="es-MX" u="sng" dirty="0"/>
              <a:t>modelo vivo</a:t>
            </a:r>
            <a:r>
              <a:rPr lang="es-MX" dirty="0"/>
              <a:t>, que implica a un individuo real que demuestra o que actúa hacia fuera un comportamiento.</a:t>
            </a:r>
          </a:p>
          <a:p>
            <a:pPr marL="0" indent="0">
              <a:buNone/>
            </a:pPr>
            <a:r>
              <a:rPr lang="es-MX" dirty="0" smtClean="0"/>
              <a:t>2.Un </a:t>
            </a:r>
            <a:r>
              <a:rPr lang="es-MX" dirty="0"/>
              <a:t>modelo de instrucción verbal, que implica descripciones y explicaciones de un comportamiento.</a:t>
            </a:r>
          </a:p>
          <a:p>
            <a:pPr marL="0" indent="0">
              <a:buNone/>
            </a:pPr>
            <a:r>
              <a:rPr lang="es-MX" dirty="0" smtClean="0"/>
              <a:t>3.Un </a:t>
            </a:r>
            <a:r>
              <a:rPr lang="es-MX" dirty="0"/>
              <a:t>modelo simbólico, que involucra personajes reales o ficticios que muestran comportamientos en libros, películas, programas de televisión o medios en línea.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247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2921" y="1506828"/>
            <a:ext cx="10820400" cy="4789131"/>
          </a:xfrm>
        </p:spPr>
        <p:txBody>
          <a:bodyPr/>
          <a:lstStyle/>
          <a:p>
            <a:r>
              <a:rPr lang="es-MX" dirty="0"/>
              <a:t>Albert Bandura es un psicólogo de la universidad de Stanford, conocido principalmente por su </a:t>
            </a:r>
            <a:r>
              <a:rPr lang="es-MX" b="1" dirty="0">
                <a:solidFill>
                  <a:srgbClr val="0070C0"/>
                </a:solidFill>
                <a:hlinkClick r:id="rId2"/>
              </a:rPr>
              <a:t>teoría del aprendizaje social</a:t>
            </a:r>
            <a:r>
              <a:rPr lang="es-MX" b="1" dirty="0">
                <a:hlinkClick r:id="rId2"/>
              </a:rPr>
              <a:t>.</a:t>
            </a:r>
            <a:r>
              <a:rPr lang="es-MX" dirty="0"/>
              <a:t> Uno de sus trabajos más conocidos es este del muñeco Bobo en el que </a:t>
            </a:r>
            <a:r>
              <a:rPr lang="es-MX" b="1" dirty="0"/>
              <a:t>estudia cómo los niños aprenden la violencia</a:t>
            </a:r>
            <a:r>
              <a:rPr lang="es-MX" dirty="0"/>
              <a:t>. Él proponía que los patrones agresivos se producen desde la infancia por </a:t>
            </a:r>
            <a:r>
              <a:rPr lang="es-MX" dirty="0">
                <a:solidFill>
                  <a:srgbClr val="0070C0"/>
                </a:solidFill>
                <a:hlinkClick r:id="rId3"/>
              </a:rPr>
              <a:t>la imitación que los niños hacen de las personas que </a:t>
            </a:r>
            <a:r>
              <a:rPr lang="es-MX" dirty="0">
                <a:hlinkClick r:id="rId3"/>
              </a:rPr>
              <a:t>les sirven como modelos</a:t>
            </a:r>
            <a:r>
              <a:rPr lang="es-MX" dirty="0"/>
              <a:t> (ya sean estos sus </a:t>
            </a:r>
            <a:r>
              <a:rPr lang="es-MX" dirty="0">
                <a:hlinkClick r:id="rId4"/>
              </a:rPr>
              <a:t>padres</a:t>
            </a:r>
            <a:r>
              <a:rPr lang="es-MX" dirty="0"/>
              <a:t>, </a:t>
            </a:r>
            <a:r>
              <a:rPr lang="es-MX" dirty="0">
                <a:hlinkClick r:id="rId5"/>
              </a:rPr>
              <a:t>hermanos</a:t>
            </a:r>
            <a:r>
              <a:rPr lang="es-MX" dirty="0"/>
              <a:t>, compañeros o incluso en los </a:t>
            </a:r>
            <a:r>
              <a:rPr lang="es-MX" dirty="0">
                <a:hlinkClick r:id="rId6"/>
              </a:rPr>
              <a:t>medios de comunicación</a:t>
            </a:r>
            <a:r>
              <a:rPr lang="es-MX" dirty="0" smtClean="0"/>
              <a:t>). </a:t>
            </a:r>
            <a:endParaRPr lang="es-MX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228" y="4078512"/>
            <a:ext cx="29337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61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90471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6146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560" y="1351577"/>
            <a:ext cx="7992592" cy="468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9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6496" y="545432"/>
            <a:ext cx="8610600" cy="407605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163" y="1210614"/>
            <a:ext cx="10820400" cy="5008071"/>
          </a:xfrm>
        </p:spPr>
        <p:txBody>
          <a:bodyPr>
            <a:normAutofit/>
          </a:bodyPr>
          <a:lstStyle/>
          <a:p>
            <a:r>
              <a:rPr lang="es-MX" dirty="0"/>
              <a:t>El </a:t>
            </a:r>
            <a:r>
              <a:rPr lang="es-MX" b="1" dirty="0"/>
              <a:t>experimento del Muñeco Bobo de Albert Bandura, </a:t>
            </a:r>
            <a:r>
              <a:rPr lang="es-MX" dirty="0"/>
              <a:t>fue realizado en el año 1961 y en el intervinieron 24 niños y 24 niñas, de unas edades comprendidas entre los 3 y los 6 años.</a:t>
            </a:r>
          </a:p>
          <a:p>
            <a:r>
              <a:rPr lang="es-MX" dirty="0"/>
              <a:t>Los niños entraban uno por uno en una habitación llena de juguetes, en la que estaba el “</a:t>
            </a:r>
            <a:r>
              <a:rPr lang="es-MX" b="1" dirty="0"/>
              <a:t>Muñeco </a:t>
            </a:r>
            <a:r>
              <a:rPr lang="es-MX" b="1" dirty="0" err="1" smtClean="0"/>
              <a:t>Bobo</a:t>
            </a:r>
            <a:r>
              <a:rPr lang="es-MX" dirty="0" err="1" smtClean="0"/>
              <a:t>que</a:t>
            </a:r>
            <a:r>
              <a:rPr lang="es-MX" dirty="0" smtClean="0"/>
              <a:t> </a:t>
            </a:r>
            <a:r>
              <a:rPr lang="es-MX" dirty="0"/>
              <a:t>era una figura inflable con forma de payaso.</a:t>
            </a:r>
          </a:p>
          <a:p>
            <a:r>
              <a:rPr lang="es-MX" dirty="0"/>
              <a:t>Este </a:t>
            </a:r>
            <a:r>
              <a:rPr lang="es-MX" b="1" dirty="0"/>
              <a:t>muñeco</a:t>
            </a:r>
            <a:r>
              <a:rPr lang="es-MX" dirty="0"/>
              <a:t> tenía un peso en la base, que hacía que volviera a su posición original, inmediatamente después de ser golpeado.</a:t>
            </a:r>
          </a:p>
          <a:p>
            <a:r>
              <a:rPr lang="es-MX" dirty="0"/>
              <a:t>El primer grupo de niños, antes de entrar en la habitación, visionó un video donde veían jugar a un adulto con el </a:t>
            </a:r>
            <a:r>
              <a:rPr lang="es-MX" b="1" dirty="0"/>
              <a:t>muñeco</a:t>
            </a:r>
            <a:r>
              <a:rPr lang="es-MX" dirty="0"/>
              <a:t> de forma agresiva.</a:t>
            </a:r>
          </a:p>
          <a:p>
            <a:r>
              <a:rPr lang="es-MX" dirty="0"/>
              <a:t>El segundo grupo de niños o el denominado </a:t>
            </a:r>
            <a:r>
              <a:rPr lang="es-MX" b="1" dirty="0"/>
              <a:t>grupo de control</a:t>
            </a:r>
            <a:r>
              <a:rPr lang="es-MX" dirty="0"/>
              <a:t>, fue estudiado después de que el mismo adulto jugara con los juguetes tranquilamente, para dejarlos solos en la habitación trascurrido cierto tiempo.</a:t>
            </a:r>
          </a:p>
          <a:p>
            <a:r>
              <a:rPr lang="es-MX" dirty="0"/>
              <a:t>Un tercer grupo jugó en la habitación, pero sin observar antes como jugaba el adulto.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71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579549"/>
            <a:ext cx="10820400" cy="5639137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exposición a la conducta del adulto se hizo de la siguiente forma: </a:t>
            </a:r>
            <a:endParaRPr lang="es-MX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dirty="0" smtClean="0"/>
              <a:t>Cada </a:t>
            </a:r>
            <a:r>
              <a:rPr lang="es-MX" dirty="0"/>
              <a:t>niño entraba en una </a:t>
            </a:r>
            <a:r>
              <a:rPr lang="es-MX" dirty="0" smtClean="0"/>
              <a:t>sala y </a:t>
            </a:r>
            <a:r>
              <a:rPr lang="es-MX" dirty="0"/>
              <a:t>se sentaba en un rincón rodeado de atractivos juguetes. </a:t>
            </a:r>
            <a:endParaRPr lang="es-MX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dirty="0" smtClean="0"/>
              <a:t>Del </a:t>
            </a:r>
            <a:r>
              <a:rPr lang="es-MX" dirty="0"/>
              <a:t>otro lado de la sala se situaba </a:t>
            </a:r>
            <a:r>
              <a:rPr lang="es-MX" dirty="0" smtClean="0"/>
              <a:t>el adulto </a:t>
            </a:r>
            <a:r>
              <a:rPr lang="es-MX" dirty="0"/>
              <a:t>con el muñeco Bobo. Allí los encargados de mostrar conductas agresivas </a:t>
            </a:r>
            <a:r>
              <a:rPr lang="es-MX" dirty="0" smtClean="0"/>
              <a:t>dañaban verbalmente </a:t>
            </a:r>
            <a:r>
              <a:rPr lang="es-MX" dirty="0"/>
              <a:t>a Bobo a la vez que lo agredían físicamente. </a:t>
            </a:r>
            <a:endParaRPr lang="es-MX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dirty="0" smtClean="0"/>
              <a:t>El </a:t>
            </a:r>
            <a:r>
              <a:rPr lang="es-MX" dirty="0"/>
              <a:t>modelo no agresivo jugaba con otros juegos e ignoraba completamente a Bobo</a:t>
            </a:r>
            <a:r>
              <a:rPr lang="es-MX" dirty="0" smtClean="0"/>
              <a:t>.  </a:t>
            </a:r>
            <a:endParaRPr lang="es-MX" dirty="0"/>
          </a:p>
        </p:txBody>
      </p:sp>
      <p:pic>
        <p:nvPicPr>
          <p:cNvPr id="2052" name="Picture 4" descr="Resultado de imagen para imagenes del experimento de band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99118"/>
            <a:ext cx="5276045" cy="296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68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2921" y="1751527"/>
            <a:ext cx="10820400" cy="48921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Pasado el momento de exposición al modelo adulto, los niños volvían a entrar en la </a:t>
            </a:r>
            <a:r>
              <a:rPr lang="es-MX" dirty="0" err="1" smtClean="0"/>
              <a:t>salitar</a:t>
            </a:r>
            <a:r>
              <a:rPr lang="es-MX" dirty="0" smtClean="0"/>
              <a:t> </a:t>
            </a:r>
            <a:r>
              <a:rPr lang="es-MX" dirty="0" err="1" smtClean="0"/>
              <a:t>odeados</a:t>
            </a:r>
            <a:r>
              <a:rPr lang="es-MX" dirty="0" smtClean="0"/>
              <a:t> </a:t>
            </a:r>
            <a:r>
              <a:rPr lang="es-MX" dirty="0"/>
              <a:t>de juguetes, entre ellos Bobo. Los investigadores estudiaban la conducta de los </a:t>
            </a:r>
            <a:r>
              <a:rPr lang="es-MX" dirty="0" smtClean="0"/>
              <a:t>niños midiendo </a:t>
            </a:r>
            <a:r>
              <a:rPr lang="es-MX" dirty="0"/>
              <a:t>la agresión que ahora ellos presentaban a </a:t>
            </a:r>
            <a:r>
              <a:rPr lang="es-MX" dirty="0" smtClean="0"/>
              <a:t>Bobo.</a:t>
            </a:r>
          </a:p>
          <a:p>
            <a:pPr>
              <a:buFont typeface="Wingdings" panose="05000000000000000000" pitchFamily="2" charset="2"/>
              <a:buChar char="v"/>
            </a:pPr>
            <a:endParaRPr lang="es-MX" dirty="0"/>
          </a:p>
          <a:p>
            <a:pPr>
              <a:buFont typeface="Wingdings" panose="05000000000000000000" pitchFamily="2" charset="2"/>
              <a:buChar char="v"/>
            </a:pPr>
            <a:endParaRPr lang="es-MX" dirty="0"/>
          </a:p>
        </p:txBody>
      </p:sp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823" y="2986336"/>
            <a:ext cx="5252790" cy="297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76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99979"/>
            <a:ext cx="8610600" cy="78109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751528"/>
            <a:ext cx="10820400" cy="4467158"/>
          </a:xfrm>
        </p:spPr>
        <p:txBody>
          <a:bodyPr/>
          <a:lstStyle/>
          <a:p>
            <a:r>
              <a:rPr lang="es-MX" dirty="0"/>
              <a:t>Bandura </a:t>
            </a:r>
            <a:r>
              <a:rPr lang="es-MX" b="1" dirty="0"/>
              <a:t>pensaba que los niños que habían visto la agresión harían lo mismo con el muñeco, que los que vieron un modelo pacífico serían los más pacíficos y que los que no vieron nada se situarían en un nivel intermedio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497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375" y="609826"/>
            <a:ext cx="8610600" cy="129302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902854"/>
            <a:ext cx="10820400" cy="4315831"/>
          </a:xfrm>
        </p:spPr>
        <p:txBody>
          <a:bodyPr/>
          <a:lstStyle/>
          <a:p>
            <a:r>
              <a:rPr lang="es-MX" dirty="0"/>
              <a:t>Bandura pensó </a:t>
            </a:r>
            <a:r>
              <a:rPr lang="es-MX" dirty="0" smtClean="0"/>
              <a:t>cuatro hipótesis </a:t>
            </a:r>
            <a:r>
              <a:rPr lang="es-MX" dirty="0"/>
              <a:t>respecto de los resultados del experimento</a:t>
            </a:r>
            <a:r>
              <a:rPr lang="es-MX" dirty="0" smtClean="0"/>
              <a:t>:</a:t>
            </a:r>
          </a:p>
          <a:p>
            <a:r>
              <a:rPr lang="es-MX" dirty="0" smtClean="0"/>
              <a:t>1- </a:t>
            </a:r>
            <a:r>
              <a:rPr lang="es-MX" dirty="0"/>
              <a:t>Que los niños que habían visto la conducta agresiva del adulto iban a </a:t>
            </a:r>
            <a:r>
              <a:rPr lang="es-MX" dirty="0" smtClean="0"/>
              <a:t>imitarla</a:t>
            </a:r>
          </a:p>
          <a:p>
            <a:r>
              <a:rPr lang="es-MX" dirty="0" smtClean="0"/>
              <a:t>2-Que </a:t>
            </a:r>
            <a:r>
              <a:rPr lang="es-MX" dirty="0"/>
              <a:t>los niños que habían visto al adulto no agresivo iban a ser menos agresivos incluso que </a:t>
            </a:r>
            <a:r>
              <a:rPr lang="es-MX" dirty="0" err="1"/>
              <a:t>elgrupo</a:t>
            </a:r>
            <a:r>
              <a:rPr lang="es-MX" dirty="0"/>
              <a:t> control (aquel que no vio ningún modelo de adulto</a:t>
            </a:r>
            <a:r>
              <a:rPr lang="es-MX" dirty="0" smtClean="0"/>
              <a:t>).</a:t>
            </a:r>
          </a:p>
          <a:p>
            <a:r>
              <a:rPr lang="es-MX" dirty="0" smtClean="0"/>
              <a:t>3-Que </a:t>
            </a:r>
            <a:r>
              <a:rPr lang="es-MX" dirty="0"/>
              <a:t>los niños eran más proclives a imitar la conducta del adulto si éste era de su mismo </a:t>
            </a:r>
            <a:r>
              <a:rPr lang="es-MX" dirty="0" smtClean="0"/>
              <a:t>género</a:t>
            </a:r>
          </a:p>
          <a:p>
            <a:r>
              <a:rPr lang="es-MX" dirty="0" smtClean="0"/>
              <a:t>4-Que </a:t>
            </a:r>
            <a:r>
              <a:rPr lang="es-MX" dirty="0"/>
              <a:t>los varones eran más proclives que las mujeres a exhibir conducta agresiva, en tanto </a:t>
            </a:r>
            <a:r>
              <a:rPr lang="es-MX" dirty="0" err="1"/>
              <a:t>laagresión</a:t>
            </a:r>
            <a:r>
              <a:rPr lang="es-MX" dirty="0"/>
              <a:t> tiende a estar mayormente presente en hombres.</a:t>
            </a:r>
          </a:p>
        </p:txBody>
      </p:sp>
    </p:spTree>
    <p:extLst>
      <p:ext uri="{BB962C8B-B14F-4D97-AF65-F5344CB8AC3E}">
        <p14:creationId xmlns:p14="http://schemas.microsoft.com/office/powerpoint/2010/main" val="270266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344" y="687099"/>
            <a:ext cx="8610600" cy="76821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Las hipótesis resultantes</a:t>
            </a:r>
            <a:br>
              <a:rPr lang="es-MX" b="1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455314"/>
            <a:ext cx="10820400" cy="4763372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- El </a:t>
            </a:r>
            <a:r>
              <a:rPr lang="es-MX" dirty="0"/>
              <a:t>porcentaje de conducta imitada en los niños es mayor, cuando imitan una conducta realizada por su mismo género.</a:t>
            </a:r>
          </a:p>
          <a:p>
            <a:pPr marL="0" indent="0">
              <a:buNone/>
            </a:pPr>
            <a:r>
              <a:rPr lang="es-MX" dirty="0"/>
              <a:t>– El grupo expuesto al modelo agresivo, presentó conductas agresivas mayoritariamente en el grupo de los niños, por sobre el de las niñas.</a:t>
            </a:r>
          </a:p>
          <a:p>
            <a:pPr marL="0" indent="0">
              <a:buNone/>
            </a:pPr>
            <a:r>
              <a:rPr lang="es-MX" dirty="0"/>
              <a:t>– El grupo de control y el tercer grupo, mostraron una conducta escasa o nula de agresividad hacia los juguetes.</a:t>
            </a:r>
            <a:br>
              <a:rPr lang="es-MX" dirty="0"/>
            </a:br>
            <a:r>
              <a:rPr lang="es-MX" dirty="0"/>
              <a:t> </a:t>
            </a:r>
          </a:p>
          <a:p>
            <a:endParaRPr lang="es-MX" dirty="0"/>
          </a:p>
        </p:txBody>
      </p:sp>
      <p:pic>
        <p:nvPicPr>
          <p:cNvPr id="5122" name="Picture 2" descr="Resultado de imagen para imagenes del experimento de band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778" y="3528811"/>
            <a:ext cx="3958106" cy="296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040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216</Words>
  <Application>Microsoft Office PowerPoint</Application>
  <PresentationFormat>Panorámica</PresentationFormat>
  <Paragraphs>29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Ion</vt:lpstr>
      <vt:lpstr>   El Experimento del Muñeco Bobo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hipótesis resultantes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Experimento del Muñeco Bobo</dc:title>
  <dc:creator>Hernandez 1</dc:creator>
  <cp:lastModifiedBy>Hernandez 1</cp:lastModifiedBy>
  <cp:revision>5</cp:revision>
  <dcterms:created xsi:type="dcterms:W3CDTF">2018-09-19T23:13:04Z</dcterms:created>
  <dcterms:modified xsi:type="dcterms:W3CDTF">2018-09-25T09:53:57Z</dcterms:modified>
</cp:coreProperties>
</file>