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63" r:id="rId4"/>
    <p:sldId id="276" r:id="rId5"/>
    <p:sldId id="258" r:id="rId6"/>
    <p:sldId id="259" r:id="rId7"/>
    <p:sldId id="260" r:id="rId8"/>
    <p:sldId id="273" r:id="rId9"/>
    <p:sldId id="274" r:id="rId10"/>
    <p:sldId id="275" r:id="rId11"/>
    <p:sldId id="261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88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82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434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08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8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1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55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35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44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65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547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B104F-085A-4A48-96E8-91F03581D957}" type="datetimeFigureOut">
              <a:rPr lang="es-MX" smtClean="0"/>
              <a:t>08/11/2019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E1819-8DC3-4F72-9882-31E242A6AF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15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79549"/>
            <a:ext cx="9144000" cy="862885"/>
          </a:xfrm>
        </p:spPr>
        <p:txBody>
          <a:bodyPr>
            <a:normAutofit/>
          </a:bodyPr>
          <a:lstStyle/>
          <a:p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QUÉ ES UN INDICADOR?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970467"/>
            <a:ext cx="9144000" cy="3979571"/>
          </a:xfrm>
        </p:spPr>
        <p:txBody>
          <a:bodyPr>
            <a:noAutofit/>
          </a:bodyPr>
          <a:lstStyle/>
          <a:p>
            <a:pPr algn="just"/>
            <a:r>
              <a:rPr lang="es-MX" sz="3600" dirty="0"/>
              <a:t>Un </a:t>
            </a:r>
            <a:r>
              <a:rPr lang="es-MX" sz="3600" b="1" dirty="0"/>
              <a:t>indicador</a:t>
            </a:r>
            <a:r>
              <a:rPr lang="es-MX" sz="3600" dirty="0"/>
              <a:t> es una característica específica, observable y medible que puede ser usada para mostrar los cambios y progresos que está haciendo un programa hacia el logro de un resultado específico. Deber haber por lo menos un </a:t>
            </a:r>
            <a:r>
              <a:rPr lang="es-MX" sz="3600" b="1" dirty="0"/>
              <a:t>indicador</a:t>
            </a:r>
            <a:r>
              <a:rPr lang="es-MX" sz="3600" dirty="0"/>
              <a:t> por cada resultado. El </a:t>
            </a:r>
            <a:r>
              <a:rPr lang="es-MX" sz="3600" b="1" dirty="0"/>
              <a:t>indicador</a:t>
            </a:r>
            <a:r>
              <a:rPr lang="es-MX" sz="3600" dirty="0"/>
              <a:t> debe estar enfocado, y ser claro y específico</a:t>
            </a:r>
          </a:p>
        </p:txBody>
      </p:sp>
    </p:spTree>
    <p:extLst>
      <p:ext uri="{BB962C8B-B14F-4D97-AF65-F5344CB8AC3E}">
        <p14:creationId xmlns:p14="http://schemas.microsoft.com/office/powerpoint/2010/main" val="4257473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13916-D69D-4B84-99F8-0AC23F310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La equidad es la predisposición a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la imparcialidad, a la igualdad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y a la objetividad, es la voluntad de dar a cada uno el mismo trato.</a:t>
            </a:r>
            <a:b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970B78-B784-4103-8309-E0DFD50DB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ES" dirty="0"/>
          </a:p>
          <a:p>
            <a:r>
              <a:rPr lang="es-ES" b="1" dirty="0"/>
              <a:t>EJEMPLOS</a:t>
            </a:r>
            <a:br>
              <a:rPr lang="es-ES" dirty="0"/>
            </a:br>
            <a:br>
              <a:rPr lang="es-ES" dirty="0"/>
            </a:br>
            <a:r>
              <a:rPr lang="es-ES" u="sng" dirty="0"/>
              <a:t>Ejemplo 1</a:t>
            </a:r>
            <a:r>
              <a:rPr lang="es-ES" dirty="0"/>
              <a:t>: Un trabajador joven en una empresa cobra lo mismo que un trabajador de avanzada edad (La empresa valora objetivamente el trabajo de los empleados, sin tener en cuenta su edad).</a:t>
            </a:r>
            <a:br>
              <a:rPr lang="es-ES" dirty="0"/>
            </a:br>
            <a:br>
              <a:rPr lang="es-ES" dirty="0"/>
            </a:br>
            <a:r>
              <a:rPr lang="es-ES" u="sng" dirty="0"/>
              <a:t>Ejemplo 2</a:t>
            </a:r>
            <a:r>
              <a:rPr lang="es-ES" dirty="0"/>
              <a:t>: Los ciudadanos de un país no son discriminados por su religión (se trata de la misma manera a las personas, independientemente de sus creencias y prácticas religiosas).</a:t>
            </a:r>
            <a:br>
              <a:rPr lang="es-ES" dirty="0"/>
            </a:br>
            <a:br>
              <a:rPr lang="es-ES" dirty="0"/>
            </a:br>
            <a:r>
              <a:rPr lang="es-ES" u="sng" dirty="0"/>
              <a:t>Ejemplo 3</a:t>
            </a:r>
            <a:r>
              <a:rPr lang="es-ES" dirty="0"/>
              <a:t>: En un país, todos los ciudadanos tienen los mismos derechos, y reciben el mismo trato, independientemente de su orientación sexual (en algunos países los gais y lesbianas son encarcelados e incluso condenados a muerte).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242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9701" y="218941"/>
            <a:ext cx="10684099" cy="5958022"/>
          </a:xfrm>
        </p:spPr>
        <p:txBody>
          <a:bodyPr/>
          <a:lstStyle/>
          <a:p>
            <a:endParaRPr lang="es-MX" dirty="0"/>
          </a:p>
          <a:p>
            <a:r>
              <a:rPr lang="es-MX" dirty="0"/>
              <a:t>Los </a:t>
            </a:r>
            <a:r>
              <a:rPr lang="es-MX" b="1" dirty="0"/>
              <a:t>indicadores de resultado</a:t>
            </a:r>
            <a:r>
              <a:rPr lang="es-MX" dirty="0"/>
              <a:t> se vinculan al cambio que se demuestra el resultado de las intervenciones del programa a mediano y largo plazo (por ejemplo, el número de actividades planeadas x el número de actividades aplicadas)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endParaRPr lang="es-MX" dirty="0"/>
          </a:p>
          <a:p>
            <a:pPr algn="just"/>
            <a:r>
              <a:rPr lang="es-MX" dirty="0"/>
              <a:t>Los </a:t>
            </a:r>
            <a:r>
              <a:rPr lang="es-MX" b="1" dirty="0"/>
              <a:t>indicadores de impacto</a:t>
            </a:r>
            <a:r>
              <a:rPr lang="es-MX" dirty="0"/>
              <a:t> miden el efecto a largo plazo de las intervenciones del programa (por ejemplo, la prevalencia de la violencia contra mujeres y niñas en la comunidad x.)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3672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8338" y="347730"/>
            <a:ext cx="10645462" cy="582923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b="1" dirty="0"/>
              <a:t>INDICADORE DE CONTEXTO</a:t>
            </a:r>
          </a:p>
          <a:p>
            <a:pPr marL="0" indent="0" algn="just">
              <a:buNone/>
            </a:pPr>
            <a:br>
              <a:rPr lang="es-MX" dirty="0"/>
            </a:br>
            <a:r>
              <a:rPr lang="es-MX" dirty="0"/>
              <a:t> Se consideró que estos indicadores permiten analizar </a:t>
            </a:r>
            <a:r>
              <a:rPr lang="es-MX" b="1" dirty="0"/>
              <a:t>los determinantes sociales </a:t>
            </a:r>
            <a:r>
              <a:rPr lang="es-MX" dirty="0"/>
              <a:t>en el contexto regional y visualizar a la población beneficiaria de las políticas públicas.</a:t>
            </a:r>
          </a:p>
          <a:p>
            <a:pPr marL="0" indent="0" algn="just">
              <a:buNone/>
            </a:pPr>
            <a:r>
              <a:rPr lang="es-MX" dirty="0"/>
              <a:t> </a:t>
            </a:r>
          </a:p>
          <a:p>
            <a:pPr algn="just"/>
            <a:r>
              <a:rPr lang="es-MX" b="1" dirty="0"/>
              <a:t>EJEMPLOS DE INDICADORES </a:t>
            </a:r>
            <a:endParaRPr lang="es-MX" dirty="0"/>
          </a:p>
          <a:p>
            <a:pPr algn="just"/>
            <a:r>
              <a:rPr lang="es-MX" dirty="0"/>
              <a:t>Número de población (hombres y mujeres) Proyección de población. </a:t>
            </a:r>
          </a:p>
          <a:p>
            <a:pPr algn="just"/>
            <a:r>
              <a:rPr lang="es-MX" dirty="0"/>
              <a:t>Porcentaje de la población menor de 5 años con respecto a la población total. </a:t>
            </a:r>
          </a:p>
          <a:p>
            <a:pPr algn="just"/>
            <a:r>
              <a:rPr lang="es-MX" dirty="0"/>
              <a:t>Porcentaje de la población de mayores de 60 años con respecto a la población total. </a:t>
            </a:r>
          </a:p>
          <a:p>
            <a:pPr algn="just"/>
            <a:r>
              <a:rPr lang="es-MX" dirty="0"/>
              <a:t>Nivel de Instrucción de las Mujeres en Edad Fértil. </a:t>
            </a:r>
          </a:p>
          <a:p>
            <a:pPr algn="just"/>
            <a:r>
              <a:rPr lang="es-MX" dirty="0"/>
              <a:t>Porcentaje de Personas en Situación de Pobreza.</a:t>
            </a:r>
          </a:p>
        </p:txBody>
      </p:sp>
    </p:spTree>
    <p:extLst>
      <p:ext uri="{BB962C8B-B14F-4D97-AF65-F5344CB8AC3E}">
        <p14:creationId xmlns:p14="http://schemas.microsoft.com/office/powerpoint/2010/main" val="484572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394855"/>
            <a:ext cx="10668000" cy="578210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Tipos de indicadores de recursos humanos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  <a:p>
            <a:r>
              <a:rPr lang="es-MX" dirty="0"/>
              <a:t>Los indicadores del área </a:t>
            </a:r>
            <a:r>
              <a:rPr lang="es-MX" i="1" dirty="0"/>
              <a:t>recursos humano</a:t>
            </a:r>
            <a:r>
              <a:rPr lang="es-MX" dirty="0"/>
              <a:t> proporcionan datos significativos que ayudan a tomar buenas decisiones en esta materia.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u="sng" dirty="0"/>
              <a:t>Si el personal se siente bien y se identifica con la empresa, la eficiencia(el cómo se hacen las cosas) y la productividad siempre se verán favorecidas. </a:t>
            </a:r>
          </a:p>
          <a:p>
            <a:r>
              <a:rPr lang="es-MX" dirty="0"/>
              <a:t>Por ejemplo, a los siguientes procesos:</a:t>
            </a:r>
          </a:p>
          <a:p>
            <a:r>
              <a:rPr lang="es-MX" dirty="0"/>
              <a:t>Captación y selección de talento.</a:t>
            </a:r>
          </a:p>
          <a:p>
            <a:r>
              <a:rPr lang="es-MX" dirty="0"/>
              <a:t>Remuneración e incentivos para los colaboradores.</a:t>
            </a:r>
          </a:p>
          <a:p>
            <a:r>
              <a:rPr lang="es-MX" dirty="0"/>
              <a:t>Formación y capacitación de personal y equipos de trabajo.</a:t>
            </a:r>
          </a:p>
          <a:p>
            <a:r>
              <a:rPr lang="es-MX" dirty="0"/>
              <a:t>Evaluación del desempeño.</a:t>
            </a:r>
          </a:p>
          <a:p>
            <a:r>
              <a:rPr lang="es-MX" dirty="0"/>
              <a:t>Seguridad laboral, clima organizacional y motivación.</a:t>
            </a:r>
          </a:p>
          <a:p>
            <a:r>
              <a:rPr lang="es-MX" dirty="0"/>
              <a:t>Compromiso y satisfacción: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4231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INDICADORES ECONÓMICOS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t"/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Son una serie de datos estadísticos que permiten  evaluar y predecir las tendencias económicas de un país, siendo señales resultantes del  comportamiento de las principales variables económicas, financieras y monetarias que a través de un análisis comparativo se observa entre un período de tiempo determinado y otro. </a:t>
            </a:r>
          </a:p>
        </p:txBody>
      </p:sp>
    </p:spTree>
    <p:extLst>
      <p:ext uri="{BB962C8B-B14F-4D97-AF65-F5344CB8AC3E}">
        <p14:creationId xmlns:p14="http://schemas.microsoft.com/office/powerpoint/2010/main" val="4237368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9709" y="332509"/>
            <a:ext cx="10564091" cy="5844454"/>
          </a:xfrm>
        </p:spPr>
        <p:txBody>
          <a:bodyPr>
            <a:normAutofit/>
          </a:bodyPr>
          <a:lstStyle/>
          <a:p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Producto Interno Bruto</a:t>
            </a:r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Inflación</a:t>
            </a:r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Tasas de interés</a:t>
            </a:r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Índice de Precios y Cotizaciones</a:t>
            </a:r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Tasa de Desempleo</a:t>
            </a:r>
          </a:p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Balanza de Pago</a:t>
            </a:r>
          </a:p>
        </p:txBody>
      </p:sp>
    </p:spTree>
    <p:extLst>
      <p:ext uri="{BB962C8B-B14F-4D97-AF65-F5344CB8AC3E}">
        <p14:creationId xmlns:p14="http://schemas.microsoft.com/office/powerpoint/2010/main" val="2909095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Un 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indicador ambiental es una variable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 que, mediante la síntesis de la información ambiental, 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pretende reflejar el estado del medio ambiente.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r>
              <a:rPr lang="es-MX" dirty="0"/>
              <a:t>Según la ISO 14031:1999, los </a:t>
            </a:r>
            <a:r>
              <a:rPr lang="es-MX" b="1" dirty="0"/>
              <a:t>indicadores ambientales</a:t>
            </a:r>
            <a:r>
              <a:rPr lang="es-MX" dirty="0"/>
              <a:t> pueden clasificarse en </a:t>
            </a:r>
            <a:r>
              <a:rPr lang="es-MX" b="1" dirty="0"/>
              <a:t>dos grandes tipos</a:t>
            </a:r>
            <a:r>
              <a:rPr lang="es-MX" dirty="0"/>
              <a:t>:</a:t>
            </a:r>
          </a:p>
          <a:p>
            <a:r>
              <a:rPr lang="es-MX" dirty="0"/>
              <a:t>Proporcionan información sobre el </a:t>
            </a:r>
            <a:r>
              <a:rPr lang="es-MX" b="1" u="sng" dirty="0"/>
              <a:t>desempeño ambiental </a:t>
            </a:r>
            <a:r>
              <a:rPr lang="es-MX" b="1" dirty="0"/>
              <a:t>de las operaciones de una organización</a:t>
            </a:r>
            <a:r>
              <a:rPr lang="es-MX" dirty="0"/>
              <a:t>.</a:t>
            </a:r>
          </a:p>
          <a:p>
            <a:r>
              <a:rPr lang="es-MX" b="1" dirty="0"/>
              <a:t> De </a:t>
            </a:r>
            <a:r>
              <a:rPr lang="es-MX" b="1" u="sng" dirty="0"/>
              <a:t>condición ambiental </a:t>
            </a:r>
            <a:r>
              <a:rPr lang="es-MX" dirty="0"/>
              <a:t>en este caso, otorgan información sobre la </a:t>
            </a:r>
            <a:r>
              <a:rPr lang="es-MX" b="1" dirty="0"/>
              <a:t>condición local, regional, nacional o global del medio ambiente</a:t>
            </a:r>
            <a:r>
              <a:rPr lang="es-MX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351317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3944" y="167425"/>
            <a:ext cx="10709856" cy="6009538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Los 17 indicadores imprescindibles</a:t>
            </a:r>
          </a:p>
          <a:p>
            <a:r>
              <a:rPr lang="es-MX" dirty="0"/>
              <a:t>Los siguientes indicadores pueden, en conjunto, </a:t>
            </a:r>
            <a:r>
              <a:rPr lang="es-MX" b="1" dirty="0"/>
              <a:t>abarcar toda la gama de peligros ambientales</a:t>
            </a:r>
            <a:r>
              <a:rPr lang="es-MX" dirty="0"/>
              <a:t>.</a:t>
            </a:r>
          </a:p>
          <a:p>
            <a:r>
              <a:rPr lang="es-MX" dirty="0"/>
              <a:t>Disminución del suministro de agua</a:t>
            </a:r>
          </a:p>
          <a:p>
            <a:r>
              <a:rPr lang="es-MX" dirty="0"/>
              <a:t>Nivel de agua subterránea.</a:t>
            </a:r>
          </a:p>
          <a:p>
            <a:r>
              <a:rPr lang="es-MX" dirty="0"/>
              <a:t>Cantidad de agua utilizada por día.</a:t>
            </a:r>
          </a:p>
          <a:p>
            <a:r>
              <a:rPr lang="es-MX" dirty="0"/>
              <a:t>Cantidad de agua utilizada por unidad </a:t>
            </a:r>
          </a:p>
          <a:p>
            <a:r>
              <a:rPr lang="es-MX" dirty="0"/>
              <a:t>Recursos invertidos para la reducción del consumo de agua.</a:t>
            </a:r>
          </a:p>
          <a:p>
            <a:r>
              <a:rPr lang="es-MX" dirty="0"/>
              <a:t>Disminución de consumo en relación con inversión.</a:t>
            </a:r>
          </a:p>
          <a:p>
            <a:r>
              <a:rPr lang="es-MX" dirty="0"/>
              <a:t>Calidad de aire.</a:t>
            </a:r>
          </a:p>
          <a:p>
            <a:r>
              <a:rPr lang="es-MX" dirty="0"/>
              <a:t>Concentración de contaminante especifico en aire, agua, suelo.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659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5762" y="334851"/>
            <a:ext cx="10478037" cy="5842112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  <a:p>
            <a:r>
              <a:rPr lang="es-MX" dirty="0"/>
              <a:t>Biodiversidad y número de especies en peligro.</a:t>
            </a:r>
          </a:p>
          <a:p>
            <a:r>
              <a:rPr lang="es-MX" dirty="0"/>
              <a:t>Longevidad de los seres humanos.</a:t>
            </a:r>
          </a:p>
          <a:p>
            <a:r>
              <a:rPr lang="es-MX" dirty="0"/>
              <a:t>Densidad de población.</a:t>
            </a:r>
          </a:p>
          <a:p>
            <a:r>
              <a:rPr lang="es-MX" dirty="0"/>
              <a:t>Tasa de nacimiento.</a:t>
            </a:r>
          </a:p>
          <a:p>
            <a:r>
              <a:rPr lang="es-MX" dirty="0"/>
              <a:t>Niveles de contaminante en sangre.</a:t>
            </a:r>
          </a:p>
          <a:p>
            <a:r>
              <a:rPr lang="es-MX" dirty="0"/>
              <a:t>Estudios epidemiológicos.</a:t>
            </a:r>
          </a:p>
          <a:p>
            <a:r>
              <a:rPr lang="es-MX" dirty="0"/>
              <a:t>Cantidad o calidad de recursos naturales.</a:t>
            </a:r>
          </a:p>
          <a:p>
            <a:r>
              <a:rPr lang="es-MX" dirty="0"/>
              <a:t>Concentración de contaminantes en los tejidos de organismos vivos.</a:t>
            </a:r>
          </a:p>
          <a:p>
            <a:r>
              <a:rPr lang="es-MX" dirty="0"/>
              <a:t>Reducción de ozono atmosférico.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119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/>
              <a:t>TAREA  (INDIVIDUAL)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Elaborar un documento que dé cuenta de la situación actual del nivel educativo (preescolar)</a:t>
            </a:r>
          </a:p>
          <a:p>
            <a:pPr marL="0" indent="0" algn="just">
              <a:buNone/>
            </a:pP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 y que contraste los indicadores estatales con los    nacionales.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93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INDICADORES EDUCATIVOS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Instrumentos que nos permiten medir y conocer la tendencia y las desviaciones de las acciones </a:t>
            </a:r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educativas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, con respecto a una meta o unidad de medida esperada o establecida; así como plantear previsiones sobre la evolución futura de los fenómenos </a:t>
            </a:r>
            <a: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  <a:t>educativos</a:t>
            </a:r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205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/>
              <a:t>¿Cuántos indicadores se necesita?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Algunas directrices para seleccionar indicadores:</a:t>
            </a:r>
          </a:p>
          <a:p>
            <a:pPr algn="just"/>
            <a:r>
              <a:rPr lang="es-MX" dirty="0"/>
              <a:t>Al menos uno o más indicadores por resultado (lo ideal es que provengan de diferentes fuentes)</a:t>
            </a:r>
          </a:p>
          <a:p>
            <a:pPr algn="just"/>
            <a:r>
              <a:rPr lang="es-MX" dirty="0"/>
              <a:t>Al menos un indicador por cada actividad principal (por ejemplo capacitación, cambio de comportamiento comunicación)</a:t>
            </a:r>
          </a:p>
          <a:p>
            <a:pPr algn="just"/>
            <a:r>
              <a:rPr lang="es-MX" dirty="0"/>
              <a:t>No más de 8 a10 indicadores por área de foco de atención del programa</a:t>
            </a:r>
          </a:p>
          <a:p>
            <a:pPr algn="just"/>
            <a:r>
              <a:rPr lang="es-MX" dirty="0"/>
              <a:t>Utilizar una variedad de estrategias de recolección y fuentes de datos</a:t>
            </a:r>
          </a:p>
          <a:p>
            <a:pPr algn="just"/>
            <a:r>
              <a:rPr lang="es-MX" dirty="0"/>
              <a:t> 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895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0952793-1063-444B-8894-AAD9DD82CD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228" y="733647"/>
            <a:ext cx="11292627" cy="549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06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proceso versus los indicadores de resultado/impacto: 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Es importante recordar la diferencia entre indicadores de proceso e indicadores de resultado.</a:t>
            </a:r>
            <a:b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Los </a:t>
            </a:r>
            <a:r>
              <a:rPr lang="es-MX" b="1" dirty="0"/>
              <a:t>indicadores del proceso </a:t>
            </a:r>
            <a:r>
              <a:rPr lang="es-MX" dirty="0"/>
              <a:t>se usan </a:t>
            </a:r>
            <a:r>
              <a:rPr lang="es-MX" b="1" dirty="0"/>
              <a:t>para monitorear la cantidad </a:t>
            </a:r>
            <a:r>
              <a:rPr lang="es-MX" dirty="0"/>
              <a:t>y clases de actividades.</a:t>
            </a:r>
          </a:p>
          <a:p>
            <a:r>
              <a:rPr lang="es-MX" dirty="0"/>
              <a:t>Algunos ejemplos:</a:t>
            </a:r>
          </a:p>
          <a:p>
            <a:r>
              <a:rPr lang="es-MX" dirty="0"/>
              <a:t>Cantidad y clase de servicios prestados</a:t>
            </a:r>
          </a:p>
          <a:p>
            <a:r>
              <a:rPr lang="es-MX" dirty="0"/>
              <a:t>Cantidad de personas capacitadas</a:t>
            </a:r>
          </a:p>
          <a:p>
            <a:r>
              <a:rPr lang="es-MX" dirty="0"/>
              <a:t>Cantidad y clase de materiales producidos y difundidos</a:t>
            </a:r>
          </a:p>
          <a:p>
            <a:r>
              <a:rPr lang="es-MX" dirty="0"/>
              <a:t>Cantidad y porcentaje de clientes mujeres estudiadas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042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Los </a:t>
            </a: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resultados 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se usan </a:t>
            </a: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para evaluar si la actividad alcanzó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, o no, los objetivos o resultados propuestos.</a:t>
            </a:r>
            <a:b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Los indicadores de resultados pueden desarrollarse a nivel de producto, resultado e impacto</a:t>
            </a:r>
            <a:r>
              <a:rPr lang="es-MX" sz="3200" dirty="0"/>
              <a:t>.</a:t>
            </a:r>
          </a:p>
          <a:p>
            <a:pPr marL="457200" lvl="1" indent="0" algn="just">
              <a:buNone/>
            </a:pP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389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8338" y="193183"/>
            <a:ext cx="10645462" cy="5983780"/>
          </a:xfrm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Los indicadores de resultados pueden desarrollarse a nivel de producto, resultado e impacto.</a:t>
            </a:r>
          </a:p>
          <a:p>
            <a:endParaRPr lang="es-MX" dirty="0"/>
          </a:p>
          <a:p>
            <a:endParaRPr lang="es-MX" dirty="0"/>
          </a:p>
          <a:p>
            <a:pPr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Los </a:t>
            </a:r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producto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 ilustran el cambio en relación directa con las actividades llevadas a cabo dentro del programa (por ejemplo, porcentaje de docentes en la comunidad x cuyo conocimiento mejoró luego de haber completado la capacitación en planeación educativa).</a:t>
            </a:r>
          </a:p>
        </p:txBody>
      </p:sp>
    </p:spTree>
    <p:extLst>
      <p:ext uri="{BB962C8B-B14F-4D97-AF65-F5344CB8AC3E}">
        <p14:creationId xmlns:p14="http://schemas.microsoft.com/office/powerpoint/2010/main" val="178093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7442" y="733647"/>
            <a:ext cx="10556358" cy="5443316"/>
          </a:xfrm>
        </p:spPr>
        <p:txBody>
          <a:bodyPr>
            <a:normAutofit/>
          </a:bodyPr>
          <a:lstStyle/>
          <a:p>
            <a:r>
              <a:rPr lang="es-MX" dirty="0"/>
              <a:t>EFICIENCIA, EFICACIA Y EQUIDAD</a:t>
            </a:r>
          </a:p>
          <a:p>
            <a:endParaRPr lang="es-ES" dirty="0"/>
          </a:p>
          <a:p>
            <a:r>
              <a:rPr lang="es-ES" dirty="0"/>
              <a:t>María Moliner interpreta esa definición y sugiere que </a:t>
            </a:r>
            <a:r>
              <a:rPr lang="es-ES" b="1" dirty="0"/>
              <a:t>“eficacia” “se aplica a las cosas o personas que pueden producir el efecto o prestar el servicio a que están destinadas”. </a:t>
            </a:r>
            <a:r>
              <a:rPr lang="es-ES" dirty="0"/>
              <a:t>Algo es eficaz si logra o hace lo que debía hacer.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013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5379E5-F27C-41B2-B5E9-6ED92A053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916"/>
            <a:ext cx="10896600" cy="5943047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La eficiencia </a:t>
            </a:r>
            <a:r>
              <a:rPr lang="es-ES" dirty="0"/>
              <a:t>“se aplica a lo que realiza cumplidamente la función a que está destinado.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/>
              <a:t>La </a:t>
            </a:r>
            <a:r>
              <a:rPr lang="es-ES" b="1" u="sng" dirty="0"/>
              <a:t>eficacia mide </a:t>
            </a:r>
            <a:r>
              <a:rPr lang="es-ES" b="1" dirty="0"/>
              <a:t>el grado en que se cumplen los objetivos</a:t>
            </a:r>
            <a:r>
              <a:rPr lang="es-ES" dirty="0"/>
              <a:t> </a:t>
            </a:r>
          </a:p>
          <a:p>
            <a:pPr marL="0" indent="0">
              <a:buNone/>
            </a:pPr>
            <a:r>
              <a:rPr lang="es-ES" dirty="0"/>
              <a:t>L</a:t>
            </a:r>
            <a:r>
              <a:rPr lang="es-ES" b="1" dirty="0"/>
              <a:t>a </a:t>
            </a:r>
            <a:r>
              <a:rPr lang="es-ES" b="1" u="sng" dirty="0"/>
              <a:t>eficiencia</a:t>
            </a:r>
            <a:r>
              <a:rPr lang="es-ES" b="1" dirty="0"/>
              <a:t>, el grado en cómo </a:t>
            </a:r>
            <a:r>
              <a:rPr lang="es-ES" b="1" u="sng" dirty="0"/>
              <a:t>se cumplen </a:t>
            </a:r>
            <a:r>
              <a:rPr lang="es-ES" b="1" dirty="0"/>
              <a:t>los objetivos.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9161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1162</Words>
  <Application>Microsoft Office PowerPoint</Application>
  <PresentationFormat>Panorámica</PresentationFormat>
  <Paragraphs>104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QUÉ ES UN INDICADOR?</vt:lpstr>
      <vt:lpstr>Presentación de PowerPoint</vt:lpstr>
      <vt:lpstr>¿Cuántos indicadores se necesita? </vt:lpstr>
      <vt:lpstr>Presentación de PowerPoint</vt:lpstr>
      <vt:lpstr>Indicadores de proceso versus los indicadores de resultado/impacto: Es importante recordar la diferencia entre indicadores de proceso e indicadores de resultado. </vt:lpstr>
      <vt:lpstr>Presentación de PowerPoint</vt:lpstr>
      <vt:lpstr>Presentación de PowerPoint</vt:lpstr>
      <vt:lpstr>Presentación de PowerPoint</vt:lpstr>
      <vt:lpstr>Presentación de PowerPoint</vt:lpstr>
      <vt:lpstr>La equidad es la predisposición a la imparcialidad, a la igualdad y a la objetividad, es la voluntad de dar a cada uno el mismo trato. </vt:lpstr>
      <vt:lpstr>Presentación de PowerPoint</vt:lpstr>
      <vt:lpstr>Presentación de PowerPoint</vt:lpstr>
      <vt:lpstr>Presentación de PowerPoint</vt:lpstr>
      <vt:lpstr>INDICADORES ECONÓMICOS </vt:lpstr>
      <vt:lpstr>Presentación de PowerPoint</vt:lpstr>
      <vt:lpstr>Un indicador ambiental es una variable que, mediante la síntesis de la información ambiental, pretende reflejar el estado del medio ambiente.</vt:lpstr>
      <vt:lpstr>Presentación de PowerPoint</vt:lpstr>
      <vt:lpstr>Presentación de PowerPoint</vt:lpstr>
      <vt:lpstr>TAREA  (INDIVIDUAL)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QUÉ ES UN INDICADOR?</dc:title>
  <dc:creator>User</dc:creator>
  <cp:lastModifiedBy>EDUARDA MALDONADO MARTINEZ</cp:lastModifiedBy>
  <cp:revision>21</cp:revision>
  <dcterms:created xsi:type="dcterms:W3CDTF">2019-11-08T01:31:33Z</dcterms:created>
  <dcterms:modified xsi:type="dcterms:W3CDTF">2019-11-08T18:23:00Z</dcterms:modified>
</cp:coreProperties>
</file>