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8" r:id="rId4"/>
    <p:sldId id="261"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4" name="13 Título"/>
          <p:cNvSpPr>
            <a:spLocks noGrp="1"/>
          </p:cNvSpPr>
          <p:nvPr>
            <p:ph type="ctrTitle"/>
          </p:nvPr>
        </p:nvSpPr>
        <p:spPr>
          <a:xfrm>
            <a:off x="1432560" y="359898"/>
            <a:ext cx="7406640" cy="1472184"/>
          </a:xfrm>
        </p:spPr>
        <p:txBody>
          <a:bodyPr anchor="b"/>
          <a:lstStyle>
            <a:lvl1pPr algn="l">
              <a:defRPr/>
            </a:lvl1pPr>
            <a:extLst/>
          </a:lstStyle>
          <a:p>
            <a:r>
              <a:rPr kumimoji="0" lang="es-ES" smtClean="0"/>
              <a:t>Haga clic para modificar el estilo de título del patrón</a:t>
            </a:r>
            <a:endParaRPr kumimoji="0" lang="en-US"/>
          </a:p>
        </p:txBody>
      </p:sp>
      <p:sp>
        <p:nvSpPr>
          <p:cNvPr id="22" name="21 Subtítulo"/>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7" name="6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20" name="19 Marcador de pie de página"/>
          <p:cNvSpPr>
            <a:spLocks noGrp="1"/>
          </p:cNvSpPr>
          <p:nvPr>
            <p:ph type="ftr" sz="quarter" idx="11"/>
          </p:nvPr>
        </p:nvSpPr>
        <p:spPr/>
        <p:txBody>
          <a:bodyPr/>
          <a:lstStyle>
            <a:extLst/>
          </a:lstStyle>
          <a:p>
            <a:endParaRPr lang="es-MX"/>
          </a:p>
        </p:txBody>
      </p:sp>
      <p:sp>
        <p:nvSpPr>
          <p:cNvPr id="10" name="9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
        <p:nvSpPr>
          <p:cNvPr id="8" name="7 Elipse"/>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274639"/>
            <a:ext cx="18288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1143000" y="274640"/>
            <a:ext cx="55626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6 Rectángulo"/>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
        <p:nvSpPr>
          <p:cNvPr id="10" name="9 Rectángulo"/>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Elipse"/>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1435608" y="274320"/>
            <a:ext cx="7498080" cy="1143000"/>
          </a:xfrm>
        </p:spPr>
        <p:txBody>
          <a:bodyPr anchor="ct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4 Rectángulo"/>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3" name="2 Marcador de pie de página"/>
          <p:cNvSpPr>
            <a:spLocks noGrp="1"/>
          </p:cNvSpPr>
          <p:nvPr>
            <p:ph type="ftr" sz="quarter" idx="11"/>
          </p:nvPr>
        </p:nvSpPr>
        <p:spPr/>
        <p:txBody>
          <a:bodyPr/>
          <a:lstStyle>
            <a:extLst/>
          </a:lstStyle>
          <a:p>
            <a:endParaRPr lang="es-MX"/>
          </a:p>
        </p:txBody>
      </p:sp>
      <p:sp>
        <p:nvSpPr>
          <p:cNvPr id="4" name="3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
        <p:nvSpPr>
          <p:cNvPr id="6" name="5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extLst/>
          </a:lstStyle>
          <a:p>
            <a:fld id="{FF826B6B-6FE0-4104-AB74-2E81587CD0D5}" type="datetimeFigureOut">
              <a:rPr lang="es-MX" smtClean="0"/>
              <a:pPr/>
              <a:t>12/08/2017</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D5E58AEA-9A46-473C-B1B9-2EC6BA77CA5E}" type="slidenum">
              <a:rPr lang="es-MX" smtClean="0"/>
              <a:pPr/>
              <a:t>‹Nº›</a:t>
            </a:fld>
            <a:endParaRPr lang="es-MX"/>
          </a:p>
        </p:txBody>
      </p:sp>
      <p:sp>
        <p:nvSpPr>
          <p:cNvPr id="8" name="7 Rectángulo"/>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Marcador de posición de imagen"/>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s-ES" smtClean="0"/>
              <a:t>Haga clic en el icono para agregar una imagen</a:t>
            </a:r>
            <a:endParaRPr kumimoji="0" lang="en-US" dirty="0"/>
          </a:p>
        </p:txBody>
      </p:sp>
      <p:sp>
        <p:nvSpPr>
          <p:cNvPr id="9" name="8 Proceso"/>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Proceso"/>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arcador de texto"/>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ircular"/>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Elipse"/>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Anillo"/>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Rectángulo"/>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Marcador de título"/>
          <p:cNvSpPr>
            <a:spLocks noGrp="1"/>
          </p:cNvSpPr>
          <p:nvPr>
            <p:ph type="title"/>
          </p:nvPr>
        </p:nvSpPr>
        <p:spPr>
          <a:xfrm>
            <a:off x="1435608" y="274638"/>
            <a:ext cx="7498080" cy="1143000"/>
          </a:xfrm>
          <a:prstGeom prst="rect">
            <a:avLst/>
          </a:prstGeom>
        </p:spPr>
        <p:txBody>
          <a:bodyPr anchor="ctr">
            <a:normAutofit/>
          </a:bodyPr>
          <a:lstStyle>
            <a:extLst/>
          </a:lstStyle>
          <a:p>
            <a:r>
              <a:rPr kumimoji="0" lang="es-ES" smtClean="0"/>
              <a:t>Haga clic para modificar el estilo de título del patrón</a:t>
            </a:r>
            <a:endParaRPr kumimoji="0" lang="en-US"/>
          </a:p>
        </p:txBody>
      </p:sp>
      <p:sp>
        <p:nvSpPr>
          <p:cNvPr id="9" name="8 Marcador de texto"/>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F826B6B-6FE0-4104-AB74-2E81587CD0D5}" type="datetimeFigureOut">
              <a:rPr lang="es-MX" smtClean="0"/>
              <a:pPr/>
              <a:t>12/08/2017</a:t>
            </a:fld>
            <a:endParaRPr lang="es-MX"/>
          </a:p>
        </p:txBody>
      </p:sp>
      <p:sp>
        <p:nvSpPr>
          <p:cNvPr id="10" name="9 Marcador de pie de página"/>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s-MX"/>
          </a:p>
        </p:txBody>
      </p:sp>
      <p:sp>
        <p:nvSpPr>
          <p:cNvPr id="22" name="21 Marcador de número de diapositiva"/>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E58AEA-9A46-473C-B1B9-2EC6BA77CA5E}" type="slidenum">
              <a:rPr lang="es-MX" smtClean="0"/>
              <a:pPr/>
              <a:t>‹Nº›</a:t>
            </a:fld>
            <a:endParaRPr lang="es-MX"/>
          </a:p>
        </p:txBody>
      </p:sp>
      <p:sp>
        <p:nvSpPr>
          <p:cNvPr id="15" name="14 Rectángulo"/>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835696" y="1840756"/>
            <a:ext cx="6205545" cy="2308324"/>
          </a:xfrm>
          <a:prstGeom prst="rect">
            <a:avLst/>
          </a:prstGeom>
        </p:spPr>
        <p:txBody>
          <a:bodyPr wrap="none">
            <a:spAutoFit/>
          </a:bodyPr>
          <a:lstStyle/>
          <a:p>
            <a:pPr algn="ctr"/>
            <a:r>
              <a:rPr lang="es-MX" sz="7200" dirty="0" smtClean="0">
                <a:solidFill>
                  <a:srgbClr val="333333"/>
                </a:solidFill>
                <a:latin typeface="Georgia" pitchFamily="18" charset="0"/>
                <a:cs typeface="Arial" pitchFamily="34" charset="0"/>
              </a:rPr>
              <a:t>C</a:t>
            </a:r>
            <a:r>
              <a:rPr kumimoji="0" lang="es-MX" sz="7200" b="0" i="0" u="none" strike="noStrike" cap="none" normalizeH="0" baseline="0" dirty="0" smtClean="0">
                <a:ln>
                  <a:noFill/>
                </a:ln>
                <a:solidFill>
                  <a:srgbClr val="333333"/>
                </a:solidFill>
                <a:effectLst/>
                <a:latin typeface="Georgia" pitchFamily="18" charset="0"/>
                <a:cs typeface="Arial" pitchFamily="34" charset="0"/>
              </a:rPr>
              <a:t>iclo reflexivo </a:t>
            </a:r>
          </a:p>
          <a:p>
            <a:pPr algn="ctr"/>
            <a:r>
              <a:rPr kumimoji="0" lang="es-MX" sz="7200" b="0" i="0" u="none" strike="noStrike" cap="none" normalizeH="0" baseline="0" dirty="0" smtClean="0">
                <a:ln>
                  <a:noFill/>
                </a:ln>
                <a:solidFill>
                  <a:srgbClr val="333333"/>
                </a:solidFill>
                <a:effectLst/>
                <a:latin typeface="Georgia" pitchFamily="18" charset="0"/>
                <a:cs typeface="Arial" pitchFamily="34" charset="0"/>
              </a:rPr>
              <a:t>de </a:t>
            </a:r>
            <a:r>
              <a:rPr kumimoji="0" lang="es-MX" sz="7200" b="0" i="0" u="none" strike="noStrike" cap="none" normalizeH="0" baseline="0" dirty="0" err="1" smtClean="0">
                <a:ln>
                  <a:noFill/>
                </a:ln>
                <a:solidFill>
                  <a:srgbClr val="333333"/>
                </a:solidFill>
                <a:effectLst/>
                <a:latin typeface="Georgia" pitchFamily="18" charset="0"/>
                <a:cs typeface="Arial" pitchFamily="34" charset="0"/>
              </a:rPr>
              <a:t>Smyth</a:t>
            </a:r>
            <a:r>
              <a:rPr kumimoji="0" lang="es-MX" sz="7200" b="0" i="0" u="none" strike="noStrike" cap="none" normalizeH="0" baseline="0" dirty="0" smtClean="0">
                <a:ln>
                  <a:noFill/>
                </a:ln>
                <a:solidFill>
                  <a:srgbClr val="333333"/>
                </a:solidFill>
                <a:effectLst/>
                <a:latin typeface="Georgia" pitchFamily="18" charset="0"/>
                <a:cs typeface="Arial" pitchFamily="34" charset="0"/>
              </a:rPr>
              <a:t> </a:t>
            </a:r>
            <a:endParaRPr lang="es-MX" sz="7200" dirty="0"/>
          </a:p>
        </p:txBody>
      </p:sp>
      <p:sp>
        <p:nvSpPr>
          <p:cNvPr id="4" name="3 CuadroTexto"/>
          <p:cNvSpPr txBox="1"/>
          <p:nvPr/>
        </p:nvSpPr>
        <p:spPr>
          <a:xfrm>
            <a:off x="6453796" y="5373216"/>
            <a:ext cx="2222660" cy="369332"/>
          </a:xfrm>
          <a:prstGeom prst="rect">
            <a:avLst/>
          </a:prstGeom>
          <a:noFill/>
        </p:spPr>
        <p:txBody>
          <a:bodyPr wrap="none" rtlCol="0">
            <a:spAutoFit/>
          </a:bodyPr>
          <a:lstStyle/>
          <a:p>
            <a:r>
              <a:rPr lang="es-MX" dirty="0" smtClean="0"/>
              <a:t>JUAN M. ESCUDERO</a:t>
            </a: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43608" y="470277"/>
            <a:ext cx="7920880" cy="6186309"/>
          </a:xfrm>
          <a:prstGeom prst="rect">
            <a:avLst/>
          </a:prstGeom>
        </p:spPr>
        <p:txBody>
          <a:bodyPr wrap="square">
            <a:spAutoFit/>
          </a:bodyPr>
          <a:lstStyle/>
          <a:p>
            <a:pPr lvl="0" algn="just" fontAlgn="base">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¿CÓMO REALIZAR UN DIARIO DEL PROFESOR FUNCIONAL?</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Una metodología que yo les recomendaría  por la funcionalidad y los resultados que me ha dado es  las el ciclo reflexivo de Smith que consta de cuatro fases: descripción, explicación y confrontación y reconstrucción.</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endParaRPr kumimoji="0" lang="es-MX" sz="2000" b="0" i="0" u="none" strike="noStrike" cap="none" normalizeH="0" baseline="0" dirty="0" smtClean="0">
              <a:ln>
                <a:noFill/>
              </a:ln>
              <a:solidFill>
                <a:srgbClr val="333333"/>
              </a:solidFill>
              <a:effectLst/>
              <a:latin typeface="Georgia" pitchFamily="18" charset="0"/>
              <a:cs typeface="Arial" pitchFamily="34" charset="0"/>
            </a:endParaRPr>
          </a:p>
          <a:p>
            <a:pPr lvl="0" algn="just" eaLnBrk="0" fontAlgn="base" hangingPunct="0">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Fase 1 Descripción: acontecimientos o incidentes que tuvimos dentro de la práctica algunas de las cuestiones que debemos.</a:t>
            </a:r>
          </a:p>
          <a:p>
            <a:pPr algn="just" eaLnBrk="0" fontAlgn="base" hangingPunct="0">
              <a:spcBef>
                <a:spcPct val="0"/>
              </a:spcBef>
              <a:spcAft>
                <a:spcPct val="0"/>
              </a:spcAft>
            </a:pPr>
            <a:r>
              <a:rPr lang="es-MX" sz="2000" dirty="0" smtClean="0">
                <a:solidFill>
                  <a:srgbClr val="333333"/>
                </a:solidFill>
                <a:latin typeface="Georgia" pitchFamily="18" charset="0"/>
                <a:cs typeface="Arial" pitchFamily="34" charset="0"/>
              </a:rPr>
              <a:t>INTERVENCIÓN DOCENTE, ORGANIZACIÓN DE LA ACTIVIDAD,  USO DE ESPACIO,  TIEMPO Y MATERIALES, EVALUACIÓN</a:t>
            </a:r>
            <a:endParaRPr lang="es-MX" sz="2000" dirty="0" smtClean="0"/>
          </a:p>
          <a:p>
            <a:pPr lvl="0" algn="just"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endParaRPr kumimoji="0" lang="es-MX" sz="2000" b="0" i="0" u="none" strike="noStrike" cap="none" normalizeH="0" baseline="0" dirty="0" smtClean="0">
              <a:ln>
                <a:noFill/>
              </a:ln>
              <a:solidFill>
                <a:srgbClr val="333333"/>
              </a:solidFill>
              <a:effectLst/>
              <a:latin typeface="Georgia" pitchFamily="18" charset="0"/>
              <a:cs typeface="Arial" pitchFamily="34" charset="0"/>
            </a:endParaRPr>
          </a:p>
          <a:p>
            <a:pPr lvl="0" algn="just" eaLnBrk="0" fontAlgn="base" hangingPunct="0">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Fase 2 Explicación: ¿cuál es el sentido de mi enseñanza? Hacer explícitos los principios que informan o inspiran lo que se hace, lo que supone elaborar una cierta teoría y descubrir las razones profundas que justifican las acciones. Se adopta un cierto distanciamiento ante las acciones propias para, con una actitud de apertura, valorarlas, referirlas a sus contextos personales y sociales, preguntarse a qué se deben</a:t>
            </a:r>
          </a:p>
          <a:p>
            <a:pPr lvl="0" algn="just" eaLnBrk="0" fontAlgn="base" hangingPunct="0">
              <a:spcBef>
                <a:spcPct val="0"/>
              </a:spcBef>
              <a:spcAft>
                <a:spcPct val="0"/>
              </a:spcAft>
            </a:pPr>
            <a:r>
              <a:rPr lang="es-MX" sz="2000" dirty="0" smtClean="0">
                <a:solidFill>
                  <a:srgbClr val="333333"/>
                </a:solidFill>
                <a:latin typeface="Georgia" pitchFamily="18" charset="0"/>
                <a:cs typeface="Arial" pitchFamily="34" charset="0"/>
              </a:rPr>
              <a:t>CITA TEXTUAL </a:t>
            </a:r>
            <a:endParaRPr kumimoji="0" lang="es-MX" sz="2000" b="0" i="0" u="none" strike="noStrike" cap="none" normalizeH="0" baseline="0" dirty="0" smtClean="0">
              <a:ln>
                <a:noFill/>
              </a:ln>
              <a:solidFill>
                <a:srgbClr val="333333"/>
              </a:solidFill>
              <a:effectLst/>
              <a:latin typeface="Georgia" pitchFamily="18"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644490"/>
            <a:ext cx="7920880" cy="5632311"/>
          </a:xfrm>
          <a:prstGeom prst="rect">
            <a:avLst/>
          </a:prstGeom>
        </p:spPr>
        <p:txBody>
          <a:bodyPr wrap="square">
            <a:spAutoFit/>
          </a:bodyPr>
          <a:lstStyle/>
          <a:p>
            <a:pPr lvl="0" algn="just" eaLnBrk="0" fontAlgn="base" hangingPunct="0">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Fase 3 Confrontación: ¿cuáles son las causas de actuar de ese modo?  Se trata de cuestionar lo que se hace situándolo en un contexto biográfico, cultural, social o político que dé cuenta del por qué se emplean esas práctica docentes en el aula. La enseñanza deja de ser un conjunto aislado de procedimientos técnicos para convertirse en la expresión histórica de unos valores construidos sobre lo que se considera importante en el acto educativo.</a:t>
            </a:r>
          </a:p>
          <a:p>
            <a:pPr lvl="0" algn="just" eaLnBrk="0" fontAlgn="base" hangingPunct="0">
              <a:spcBef>
                <a:spcPct val="0"/>
              </a:spcBef>
              <a:spcAft>
                <a:spcPct val="0"/>
              </a:spcAft>
            </a:pPr>
            <a:r>
              <a:rPr lang="es-MX" sz="2000" dirty="0" smtClean="0">
                <a:solidFill>
                  <a:srgbClr val="333333"/>
                </a:solidFill>
                <a:latin typeface="Georgia" pitchFamily="18" charset="0"/>
                <a:cs typeface="Arial" pitchFamily="34" charset="0"/>
              </a:rPr>
              <a:t>CONFRONTAR LA TEORÍA CON LA PRÁCTICA</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endParaRPr kumimoji="0" lang="es-MX" sz="2000" b="0" i="0" u="none" strike="noStrike" cap="none" normalizeH="0" baseline="0" dirty="0" smtClean="0">
              <a:ln>
                <a:noFill/>
              </a:ln>
              <a:solidFill>
                <a:srgbClr val="333333"/>
              </a:solidFill>
              <a:effectLst/>
              <a:latin typeface="Georgia" pitchFamily="18" charset="0"/>
              <a:cs typeface="Arial" pitchFamily="34" charset="0"/>
            </a:endParaRPr>
          </a:p>
          <a:p>
            <a:pPr lvl="0" algn="just" eaLnBrk="0" fontAlgn="base" hangingPunct="0">
              <a:spcBef>
                <a:spcPct val="0"/>
              </a:spcBef>
              <a:spcAft>
                <a:spcPct val="0"/>
              </a:spcAft>
            </a:pPr>
            <a:endParaRPr lang="es-MX" sz="2000" dirty="0">
              <a:solidFill>
                <a:srgbClr val="333333"/>
              </a:solidFill>
              <a:latin typeface="Georgia" pitchFamily="18" charset="0"/>
              <a:cs typeface="Arial" pitchFamily="34" charset="0"/>
            </a:endParaRPr>
          </a:p>
          <a:p>
            <a:pPr lvl="0" algn="just" eaLnBrk="0" fontAlgn="base" hangingPunct="0">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Fase 4 Reconstrucción: ¿cómo podría hacer las cosas de otro modo?, es decir las propuestas de mejora para futuras practicas.</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s-MX" sz="2000" b="0" i="0" u="none" strike="noStrike" cap="none" normalizeH="0" baseline="0" dirty="0" smtClean="0">
                <a:ln>
                  <a:noFill/>
                </a:ln>
                <a:solidFill>
                  <a:srgbClr val="333333"/>
                </a:solidFill>
                <a:effectLst/>
                <a:latin typeface="Georgia" pitchFamily="18" charset="0"/>
                <a:cs typeface="Arial" pitchFamily="34" charset="0"/>
              </a:rPr>
              <a:t>Gracias a esta metodología he podido revisar mi práctica, puede ver porque no me fueron funcionales algunas actividades, si en el desarrollo de actividades tuvo imprevistos como los solucione, como me sentí en la práctica, como respondieron los alumnos a dicha práctica así como las alternativas  que proponga para mejorar</a:t>
            </a:r>
          </a:p>
          <a:p>
            <a:pPr lvl="0" algn="just" eaLnBrk="0" fontAlgn="base" hangingPunct="0">
              <a:spcBef>
                <a:spcPct val="0"/>
              </a:spcBef>
              <a:spcAft>
                <a:spcPct val="0"/>
              </a:spcAft>
            </a:pPr>
            <a:r>
              <a:rPr lang="es-MX" sz="2000" dirty="0" smtClean="0">
                <a:solidFill>
                  <a:srgbClr val="333333"/>
                </a:solidFill>
                <a:latin typeface="Georgia" pitchFamily="18" charset="0"/>
                <a:cs typeface="Arial" pitchFamily="34" charset="0"/>
              </a:rPr>
              <a:t>REPLANTEAMIENTO</a:t>
            </a:r>
            <a:endParaRPr kumimoji="0" lang="es-MX"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ciclo de smyth"/>
          <p:cNvPicPr>
            <a:picLocks noChangeAspect="1" noChangeArrowheads="1"/>
          </p:cNvPicPr>
          <p:nvPr/>
        </p:nvPicPr>
        <p:blipFill>
          <a:blip r:embed="rId2" cstate="print"/>
          <a:srcRect/>
          <a:stretch>
            <a:fillRect/>
          </a:stretch>
        </p:blipFill>
        <p:spPr bwMode="auto">
          <a:xfrm>
            <a:off x="36512" y="27384"/>
            <a:ext cx="9144000" cy="6858000"/>
          </a:xfrm>
          <a:prstGeom prst="rect">
            <a:avLst/>
          </a:prstGeom>
          <a:noFill/>
        </p:spPr>
      </p:pic>
      <p:sp>
        <p:nvSpPr>
          <p:cNvPr id="3" name="2 Rectángulo"/>
          <p:cNvSpPr/>
          <p:nvPr/>
        </p:nvSpPr>
        <p:spPr>
          <a:xfrm>
            <a:off x="323528" y="2708920"/>
            <a:ext cx="3888432" cy="877163"/>
          </a:xfrm>
          <a:prstGeom prst="rect">
            <a:avLst/>
          </a:prstGeom>
        </p:spPr>
        <p:txBody>
          <a:bodyPr wrap="square">
            <a:spAutoFit/>
          </a:bodyPr>
          <a:lstStyle/>
          <a:p>
            <a:pPr algn="just" eaLnBrk="0" fontAlgn="base" hangingPunct="0">
              <a:spcBef>
                <a:spcPct val="0"/>
              </a:spcBef>
              <a:spcAft>
                <a:spcPct val="0"/>
              </a:spcAft>
            </a:pPr>
            <a:r>
              <a:rPr lang="es-MX" sz="1300" dirty="0" smtClean="0">
                <a:solidFill>
                  <a:schemeClr val="bg1"/>
                </a:solidFill>
                <a:latin typeface="Georgia" pitchFamily="18" charset="0"/>
                <a:cs typeface="Arial" pitchFamily="34" charset="0"/>
              </a:rPr>
              <a:t>INTERVENCIÓN DOCENTE, ORGANIZACIÓN DE LA ACTIVIDAD,  USO DE ESPACIO,  TIEMPO Y  MATERIALES,                         EVALUACIÓN</a:t>
            </a:r>
            <a:endParaRPr lang="es-MX" sz="1300" dirty="0" smtClean="0">
              <a:solidFill>
                <a:schemeClr val="bg1"/>
              </a:solidFill>
            </a:endParaRPr>
          </a:p>
          <a:p>
            <a:pPr lvl="0" algn="just" eaLnBrk="0" fontAlgn="base" hangingPunct="0">
              <a:spcBef>
                <a:spcPct val="0"/>
              </a:spcBef>
              <a:spcAft>
                <a:spcPct val="0"/>
              </a:spcAft>
            </a:pPr>
            <a:endParaRPr lang="es-MX" sz="1200" dirty="0" smtClean="0">
              <a:solidFill>
                <a:schemeClr val="bg1"/>
              </a:solidFill>
              <a:latin typeface="Georgia" pitchFamily="18" charset="0"/>
              <a:cs typeface="Arial" pitchFamily="34" charset="0"/>
            </a:endParaRPr>
          </a:p>
        </p:txBody>
      </p:sp>
      <p:sp>
        <p:nvSpPr>
          <p:cNvPr id="4" name="3 Rectángulo"/>
          <p:cNvSpPr/>
          <p:nvPr/>
        </p:nvSpPr>
        <p:spPr>
          <a:xfrm>
            <a:off x="7546643" y="2422629"/>
            <a:ext cx="1425390" cy="661720"/>
          </a:xfrm>
          <a:prstGeom prst="rect">
            <a:avLst/>
          </a:prstGeom>
        </p:spPr>
        <p:txBody>
          <a:bodyPr wrap="none">
            <a:spAutoFit/>
          </a:bodyPr>
          <a:lstStyle/>
          <a:p>
            <a:pPr algn="just" eaLnBrk="0" fontAlgn="base" hangingPunct="0">
              <a:spcBef>
                <a:spcPct val="0"/>
              </a:spcBef>
              <a:spcAft>
                <a:spcPct val="0"/>
              </a:spcAft>
            </a:pPr>
            <a:r>
              <a:rPr lang="es-MX" sz="1300" dirty="0" smtClean="0">
                <a:solidFill>
                  <a:schemeClr val="bg1"/>
                </a:solidFill>
                <a:latin typeface="Georgia" pitchFamily="18" charset="0"/>
                <a:cs typeface="Arial" pitchFamily="34" charset="0"/>
              </a:rPr>
              <a:t>CITA TEXTUAL </a:t>
            </a:r>
          </a:p>
          <a:p>
            <a:pPr lvl="0" algn="just" eaLnBrk="0" fontAlgn="base" hangingPunct="0">
              <a:spcBef>
                <a:spcPct val="0"/>
              </a:spcBef>
              <a:spcAft>
                <a:spcPct val="0"/>
              </a:spcAft>
            </a:pPr>
            <a:endParaRPr lang="es-MX" sz="1200" dirty="0" smtClean="0">
              <a:solidFill>
                <a:schemeClr val="bg1"/>
              </a:solidFill>
              <a:latin typeface="Georgia" pitchFamily="18" charset="0"/>
              <a:cs typeface="Arial" pitchFamily="34" charset="0"/>
            </a:endParaRPr>
          </a:p>
          <a:p>
            <a:pPr lvl="0" algn="just" eaLnBrk="0" fontAlgn="base" hangingPunct="0">
              <a:spcBef>
                <a:spcPct val="0"/>
              </a:spcBef>
              <a:spcAft>
                <a:spcPct val="0"/>
              </a:spcAft>
            </a:pPr>
            <a:endParaRPr lang="es-MX" sz="1200" dirty="0" smtClean="0">
              <a:solidFill>
                <a:schemeClr val="bg1"/>
              </a:solidFill>
              <a:latin typeface="Georgia" pitchFamily="18" charset="0"/>
              <a:cs typeface="Arial" pitchFamily="34" charset="0"/>
            </a:endParaRPr>
          </a:p>
        </p:txBody>
      </p:sp>
      <p:sp>
        <p:nvSpPr>
          <p:cNvPr id="5" name="4 Rectángulo"/>
          <p:cNvSpPr/>
          <p:nvPr/>
        </p:nvSpPr>
        <p:spPr>
          <a:xfrm>
            <a:off x="7452320" y="2348880"/>
            <a:ext cx="144016" cy="14401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Rectángulo"/>
          <p:cNvSpPr/>
          <p:nvPr/>
        </p:nvSpPr>
        <p:spPr>
          <a:xfrm>
            <a:off x="5364088" y="5805264"/>
            <a:ext cx="4572000" cy="292388"/>
          </a:xfrm>
          <a:prstGeom prst="rect">
            <a:avLst/>
          </a:prstGeom>
        </p:spPr>
        <p:txBody>
          <a:bodyPr>
            <a:spAutoFit/>
          </a:bodyPr>
          <a:lstStyle/>
          <a:p>
            <a:pPr lvl="0" algn="just" eaLnBrk="0" fontAlgn="base" hangingPunct="0">
              <a:spcBef>
                <a:spcPct val="0"/>
              </a:spcBef>
              <a:spcAft>
                <a:spcPct val="0"/>
              </a:spcAft>
            </a:pPr>
            <a:r>
              <a:rPr lang="es-MX" sz="1300" dirty="0" smtClean="0">
                <a:solidFill>
                  <a:schemeClr val="bg1"/>
                </a:solidFill>
                <a:latin typeface="Georgia" pitchFamily="18" charset="0"/>
                <a:cs typeface="Arial" pitchFamily="34" charset="0"/>
              </a:rPr>
              <a:t>CONFRONTAR LA TEORÍA CON LA PRÁCTICA</a:t>
            </a:r>
            <a:endParaRPr lang="es-MX" sz="1300"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o">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olsti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159</TotalTime>
  <Words>63</Words>
  <Application>Microsoft Office PowerPoint</Application>
  <PresentationFormat>Presentación en pantalla (4:3)</PresentationFormat>
  <Paragraphs>22</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Solsticio</vt:lpstr>
      <vt:lpstr>Diapositiva 1</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Edith Araceli</dc:creator>
  <cp:lastModifiedBy>Edith Araceli</cp:lastModifiedBy>
  <cp:revision>17</cp:revision>
  <dcterms:created xsi:type="dcterms:W3CDTF">2017-07-14T14:16:14Z</dcterms:created>
  <dcterms:modified xsi:type="dcterms:W3CDTF">2017-08-13T04:03:13Z</dcterms:modified>
</cp:coreProperties>
</file>