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57" r:id="rId9"/>
    <p:sldId id="256" r:id="rId10"/>
    <p:sldId id="258" r:id="rId11"/>
    <p:sldId id="259" r:id="rId12"/>
    <p:sldId id="260" r:id="rId13"/>
    <p:sldId id="261" r:id="rId14"/>
    <p:sldId id="26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35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1ABD1-5555-4A8B-BBA7-5ECE615A1BEA}" type="datetimeFigureOut">
              <a:rPr lang="es-ES" smtClean="0"/>
              <a:t>30/03/2023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A4BB5-0629-4528-AA2F-F1D6C04114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1497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A4BB5-0629-4528-AA2F-F1D6C04114F3}" type="slidenum">
              <a:rPr lang="es-ES" smtClean="0"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8728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8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8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6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28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43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91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32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4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58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10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84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B4854-10AF-40D5-A7AD-DD00CFA15A21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7806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BF661A-D3F6-0A64-C0B5-34F8C5B55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98241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b="1" i="0" dirty="0">
                <a:effectLst/>
                <a:latin typeface="PT Sans" panose="020B0604020202020204" pitchFamily="34" charset="0"/>
              </a:rPr>
              <a:t>Para romper con la falsa idea de que las matemáticas son difíciles, se debe desarrollar a temprana edad el interés por descubrir el mundo. Conoce aquí algunas actividades prácticas para realizar con tus alumnos.</a:t>
            </a:r>
            <a:br>
              <a:rPr lang="es-MX" b="1" i="0" dirty="0">
                <a:effectLst/>
                <a:latin typeface="PT Sans" panose="020B0604020202020204" pitchFamily="34" charset="0"/>
              </a:rPr>
            </a:b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41475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1143000" y="3124200"/>
            <a:ext cx="2286000" cy="1447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Piaget</a:t>
            </a:r>
            <a:endParaRPr lang="es-ES" sz="4400" dirty="0">
              <a:solidFill>
                <a:schemeClr val="tx1"/>
              </a:solidFill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381000" y="1524000"/>
            <a:ext cx="2209800" cy="1295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Contar</a:t>
            </a:r>
            <a:r>
              <a:rPr lang="en-US" dirty="0">
                <a:solidFill>
                  <a:schemeClr val="tx1"/>
                </a:solidFill>
              </a:rPr>
              <a:t> no </a:t>
            </a:r>
            <a:r>
              <a:rPr lang="en-US" dirty="0" err="1">
                <a:solidFill>
                  <a:schemeClr val="tx1"/>
                </a:solidFill>
              </a:rPr>
              <a:t>implica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tener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exito</a:t>
            </a:r>
            <a:r>
              <a:rPr lang="en-US" dirty="0">
                <a:solidFill>
                  <a:schemeClr val="tx1"/>
                </a:solidFill>
              </a:rPr>
              <a:t> en </a:t>
            </a:r>
            <a:r>
              <a:rPr lang="en-US" dirty="0" err="1">
                <a:solidFill>
                  <a:schemeClr val="tx1"/>
                </a:solidFill>
              </a:rPr>
              <a:t>tareas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conservacion</a:t>
            </a:r>
            <a:r>
              <a:rPr lang="en-US" dirty="0">
                <a:solidFill>
                  <a:schemeClr val="tx1"/>
                </a:solidFill>
              </a:rPr>
              <a:t> de la </a:t>
            </a:r>
            <a:r>
              <a:rPr lang="en-US" dirty="0" err="1">
                <a:solidFill>
                  <a:schemeClr val="tx1"/>
                </a:solidFill>
              </a:rPr>
              <a:t>desigualdad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242455" y="152400"/>
            <a:ext cx="2653145" cy="914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Contar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tiene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poco</a:t>
            </a:r>
            <a:r>
              <a:rPr lang="en-US" dirty="0">
                <a:solidFill>
                  <a:schemeClr val="tx1"/>
                </a:solidFill>
              </a:rPr>
              <a:t> o nada </a:t>
            </a:r>
            <a:r>
              <a:rPr lang="en-US" dirty="0" err="1">
                <a:solidFill>
                  <a:schemeClr val="tx1"/>
                </a:solidFill>
              </a:rPr>
              <a:t>que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ver</a:t>
            </a:r>
            <a:r>
              <a:rPr lang="en-US" dirty="0">
                <a:solidFill>
                  <a:schemeClr val="tx1"/>
                </a:solidFill>
              </a:rPr>
              <a:t> con el </a:t>
            </a:r>
            <a:r>
              <a:rPr lang="en-US" dirty="0" err="1">
                <a:solidFill>
                  <a:schemeClr val="tx1"/>
                </a:solidFill>
              </a:rPr>
              <a:t>desarrollo</a:t>
            </a:r>
            <a:r>
              <a:rPr lang="en-US" dirty="0">
                <a:solidFill>
                  <a:schemeClr val="tx1"/>
                </a:solidFill>
              </a:rPr>
              <a:t> del </a:t>
            </a:r>
            <a:r>
              <a:rPr lang="en-US" dirty="0" err="1">
                <a:solidFill>
                  <a:schemeClr val="tx1"/>
                </a:solidFill>
              </a:rPr>
              <a:t>concepto</a:t>
            </a:r>
            <a:r>
              <a:rPr lang="en-US" dirty="0">
                <a:solidFill>
                  <a:schemeClr val="tx1"/>
                </a:solidFill>
              </a:rPr>
              <a:t> del </a:t>
            </a:r>
            <a:r>
              <a:rPr lang="en-US" dirty="0" err="1">
                <a:solidFill>
                  <a:schemeClr val="tx1"/>
                </a:solidFill>
              </a:rPr>
              <a:t>numero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3352800" y="1257300"/>
            <a:ext cx="2590800" cy="14097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Los </a:t>
            </a:r>
            <a:r>
              <a:rPr lang="en-US" dirty="0" err="1">
                <a:solidFill>
                  <a:schemeClr val="tx1"/>
                </a:solidFill>
              </a:rPr>
              <a:t>niños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aprenden</a:t>
            </a:r>
            <a:r>
              <a:rPr lang="en-US" dirty="0">
                <a:solidFill>
                  <a:schemeClr val="tx1"/>
                </a:solidFill>
              </a:rPr>
              <a:t> a </a:t>
            </a:r>
            <a:r>
              <a:rPr lang="en-US" dirty="0" err="1">
                <a:solidFill>
                  <a:schemeClr val="tx1"/>
                </a:solidFill>
              </a:rPr>
              <a:t>recitar</a:t>
            </a:r>
            <a:r>
              <a:rPr lang="en-US" dirty="0">
                <a:solidFill>
                  <a:schemeClr val="tx1"/>
                </a:solidFill>
              </a:rPr>
              <a:t> la </a:t>
            </a:r>
            <a:r>
              <a:rPr lang="en-US" dirty="0" err="1">
                <a:solidFill>
                  <a:schemeClr val="tx1"/>
                </a:solidFill>
              </a:rPr>
              <a:t>serie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numérica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estos</a:t>
            </a:r>
            <a:r>
              <a:rPr lang="en-US" dirty="0">
                <a:solidFill>
                  <a:schemeClr val="tx1"/>
                </a:solidFill>
              </a:rPr>
              <a:t> son </a:t>
            </a:r>
            <a:r>
              <a:rPr lang="en-US" dirty="0" err="1">
                <a:solidFill>
                  <a:schemeClr val="tx1"/>
                </a:solidFill>
              </a:rPr>
              <a:t>actos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verbales</a:t>
            </a:r>
            <a:r>
              <a:rPr lang="en-US" dirty="0">
                <a:solidFill>
                  <a:schemeClr val="tx1"/>
                </a:solidFill>
              </a:rPr>
              <a:t> y sin </a:t>
            </a:r>
            <a:r>
              <a:rPr lang="en-US" dirty="0" err="1">
                <a:solidFill>
                  <a:schemeClr val="tx1"/>
                </a:solidFill>
              </a:rPr>
              <a:t>significado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3276600" y="152400"/>
            <a:ext cx="2667000" cy="762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Ni </a:t>
            </a:r>
            <a:r>
              <a:rPr lang="en-US" dirty="0" err="1">
                <a:solidFill>
                  <a:schemeClr val="tx1"/>
                </a:solidFill>
              </a:rPr>
              <a:t>siquiera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contar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garantiza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comprension</a:t>
            </a:r>
            <a:r>
              <a:rPr lang="en-US" dirty="0">
                <a:solidFill>
                  <a:schemeClr val="tx1"/>
                </a:solidFill>
              </a:rPr>
              <a:t> del </a:t>
            </a:r>
            <a:r>
              <a:rPr lang="en-US" dirty="0" err="1">
                <a:solidFill>
                  <a:schemeClr val="tx1"/>
                </a:solidFill>
              </a:rPr>
              <a:t>número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6324600" y="1257300"/>
            <a:ext cx="2438400" cy="14097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Los </a:t>
            </a:r>
            <a:r>
              <a:rPr lang="en-US" dirty="0" err="1">
                <a:solidFill>
                  <a:schemeClr val="tx1"/>
                </a:solidFill>
              </a:rPr>
              <a:t>niños</a:t>
            </a:r>
            <a:r>
              <a:rPr lang="en-US" dirty="0">
                <a:solidFill>
                  <a:schemeClr val="tx1"/>
                </a:solidFill>
              </a:rPr>
              <a:t> no </a:t>
            </a:r>
            <a:r>
              <a:rPr lang="en-US" dirty="0" err="1">
                <a:solidFill>
                  <a:schemeClr val="tx1"/>
                </a:solidFill>
              </a:rPr>
              <a:t>aceptan</a:t>
            </a:r>
            <a:r>
              <a:rPr lang="en-US" dirty="0">
                <a:solidFill>
                  <a:schemeClr val="tx1"/>
                </a:solidFill>
              </a:rPr>
              <a:t> la </a:t>
            </a:r>
            <a:r>
              <a:rPr lang="en-US" dirty="0" err="1">
                <a:solidFill>
                  <a:schemeClr val="tx1"/>
                </a:solidFill>
              </a:rPr>
              <a:t>lógica</a:t>
            </a:r>
            <a:r>
              <a:rPr lang="en-US" dirty="0">
                <a:solidFill>
                  <a:schemeClr val="tx1"/>
                </a:solidFill>
              </a:rPr>
              <a:t> de las </a:t>
            </a:r>
            <a:r>
              <a:rPr lang="en-US" dirty="0" err="1">
                <a:solidFill>
                  <a:schemeClr val="tx1"/>
                </a:solidFill>
              </a:rPr>
              <a:t>clases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6553200" y="152400"/>
            <a:ext cx="2209800" cy="762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No </a:t>
            </a:r>
            <a:r>
              <a:rPr lang="en-US" dirty="0" err="1">
                <a:solidFill>
                  <a:schemeClr val="tx1"/>
                </a:solidFill>
              </a:rPr>
              <a:t>puede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comprender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número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953000" y="3200400"/>
            <a:ext cx="2438400" cy="13716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El </a:t>
            </a:r>
            <a:r>
              <a:rPr lang="en-US" sz="1600" dirty="0" err="1">
                <a:solidFill>
                  <a:schemeClr val="tx1"/>
                </a:solidFill>
              </a:rPr>
              <a:t>número</a:t>
            </a:r>
            <a:r>
              <a:rPr lang="en-US" sz="1600" dirty="0">
                <a:solidFill>
                  <a:schemeClr val="tx1"/>
                </a:solidFill>
              </a:rPr>
              <a:t> no </a:t>
            </a:r>
            <a:r>
              <a:rPr lang="en-US" sz="1600" dirty="0" err="1">
                <a:solidFill>
                  <a:schemeClr val="tx1"/>
                </a:solidFill>
              </a:rPr>
              <a:t>puede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entenderse</a:t>
            </a:r>
            <a:r>
              <a:rPr lang="en-US" sz="1600" dirty="0">
                <a:solidFill>
                  <a:schemeClr val="tx1"/>
                </a:solidFill>
              </a:rPr>
              <a:t> en </a:t>
            </a:r>
            <a:r>
              <a:rPr lang="en-US" sz="1600" dirty="0" err="1">
                <a:solidFill>
                  <a:schemeClr val="tx1"/>
                </a:solidFill>
              </a:rPr>
              <a:t>terminos</a:t>
            </a:r>
            <a:r>
              <a:rPr lang="en-US" sz="1600" dirty="0">
                <a:solidFill>
                  <a:schemeClr val="tx1"/>
                </a:solidFill>
              </a:rPr>
              <a:t> de un </a:t>
            </a:r>
            <a:r>
              <a:rPr lang="en-US" sz="1600" dirty="0" err="1">
                <a:solidFill>
                  <a:schemeClr val="tx1"/>
                </a:solidFill>
              </a:rPr>
              <a:t>unico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objeto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logico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sino</a:t>
            </a:r>
            <a:r>
              <a:rPr lang="en-US" sz="1600" dirty="0">
                <a:solidFill>
                  <a:schemeClr val="tx1"/>
                </a:solidFill>
              </a:rPr>
              <a:t> que </a:t>
            </a:r>
            <a:r>
              <a:rPr lang="en-US" sz="1600" dirty="0" err="1">
                <a:solidFill>
                  <a:schemeClr val="tx1"/>
                </a:solidFill>
              </a:rPr>
              <a:t>construye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una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sintesis</a:t>
            </a:r>
            <a:r>
              <a:rPr lang="en-US" sz="1600" dirty="0">
                <a:solidFill>
                  <a:schemeClr val="tx1"/>
                </a:solidFill>
              </a:rPr>
              <a:t> de </a:t>
            </a:r>
            <a:r>
              <a:rPr lang="en-US" sz="1600" dirty="0" err="1">
                <a:solidFill>
                  <a:schemeClr val="tx1"/>
                </a:solidFill>
              </a:rPr>
              <a:t>conceptos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matematicos</a:t>
            </a:r>
            <a:endParaRPr lang="es-ES" sz="1600" dirty="0">
              <a:solidFill>
                <a:schemeClr val="tx1"/>
              </a:solidFill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152400" y="4800600"/>
            <a:ext cx="2722418" cy="20574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Desde</a:t>
            </a:r>
            <a:r>
              <a:rPr lang="en-US" dirty="0">
                <a:solidFill>
                  <a:schemeClr val="bg1"/>
                </a:solidFill>
              </a:rPr>
              <a:t> el punto de vista de los </a:t>
            </a:r>
            <a:r>
              <a:rPr lang="en-US" dirty="0" err="1">
                <a:solidFill>
                  <a:schemeClr val="bg1"/>
                </a:solidFill>
              </a:rPr>
              <a:t>requisitos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lógicos</a:t>
            </a:r>
            <a:r>
              <a:rPr lang="en-US" dirty="0">
                <a:solidFill>
                  <a:schemeClr val="bg1"/>
                </a:solidFill>
              </a:rPr>
              <a:t> dice que </a:t>
            </a:r>
            <a:r>
              <a:rPr lang="en-US" dirty="0" err="1">
                <a:solidFill>
                  <a:schemeClr val="bg1"/>
                </a:solidFill>
              </a:rPr>
              <a:t>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número</a:t>
            </a:r>
            <a:r>
              <a:rPr lang="en-US" dirty="0">
                <a:solidFill>
                  <a:schemeClr val="bg1"/>
                </a:solidFill>
              </a:rPr>
              <a:t> y </a:t>
            </a:r>
            <a:r>
              <a:rPr lang="en-US" dirty="0" err="1">
                <a:solidFill>
                  <a:schemeClr val="bg1"/>
                </a:solidFill>
              </a:rPr>
              <a:t>contar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significativamente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depende</a:t>
            </a:r>
            <a:r>
              <a:rPr lang="en-US" dirty="0">
                <a:solidFill>
                  <a:schemeClr val="bg1"/>
                </a:solidFill>
              </a:rPr>
              <a:t> de la </a:t>
            </a:r>
            <a:r>
              <a:rPr lang="en-US" dirty="0" err="1">
                <a:solidFill>
                  <a:schemeClr val="bg1"/>
                </a:solidFill>
              </a:rPr>
              <a:t>evolución</a:t>
            </a:r>
            <a:r>
              <a:rPr lang="en-US" dirty="0">
                <a:solidFill>
                  <a:schemeClr val="bg1"/>
                </a:solidFill>
              </a:rPr>
              <a:t> del </a:t>
            </a:r>
            <a:r>
              <a:rPr lang="en-US" dirty="0" err="1">
                <a:solidFill>
                  <a:schemeClr val="bg1"/>
                </a:solidFill>
              </a:rPr>
              <a:t>pensamiento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lógico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3200400" y="4953000"/>
            <a:ext cx="2438400" cy="18288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La </a:t>
            </a:r>
            <a:r>
              <a:rPr lang="en-US" dirty="0" err="1">
                <a:solidFill>
                  <a:schemeClr val="tx1"/>
                </a:solidFill>
              </a:rPr>
              <a:t>aparición</a:t>
            </a:r>
            <a:r>
              <a:rPr lang="en-US" dirty="0">
                <a:solidFill>
                  <a:schemeClr val="tx1"/>
                </a:solidFill>
              </a:rPr>
              <a:t> de un </a:t>
            </a:r>
            <a:r>
              <a:rPr lang="en-US" dirty="0" err="1">
                <a:solidFill>
                  <a:schemeClr val="tx1"/>
                </a:solidFill>
              </a:rPr>
              <a:t>estadío</a:t>
            </a:r>
            <a:r>
              <a:rPr lang="en-US" dirty="0">
                <a:solidFill>
                  <a:schemeClr val="tx1"/>
                </a:solidFill>
              </a:rPr>
              <a:t> mas </a:t>
            </a:r>
            <a:r>
              <a:rPr lang="en-US" dirty="0" err="1">
                <a:solidFill>
                  <a:schemeClr val="tx1"/>
                </a:solidFill>
              </a:rPr>
              <a:t>avanzado</a:t>
            </a:r>
            <a:r>
              <a:rPr lang="en-US" dirty="0">
                <a:solidFill>
                  <a:schemeClr val="tx1"/>
                </a:solidFill>
              </a:rPr>
              <a:t> es  el : </a:t>
            </a:r>
            <a:r>
              <a:rPr lang="es-MX" dirty="0" err="1">
                <a:solidFill>
                  <a:schemeClr val="tx1"/>
                </a:solidFill>
              </a:rPr>
              <a:t>Estadío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Operacional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es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decir</a:t>
            </a:r>
            <a:r>
              <a:rPr lang="en-US" dirty="0">
                <a:solidFill>
                  <a:schemeClr val="tx1"/>
                </a:solidFill>
              </a:rPr>
              <a:t> la </a:t>
            </a:r>
            <a:r>
              <a:rPr lang="en-US" dirty="0" err="1">
                <a:solidFill>
                  <a:schemeClr val="tx1"/>
                </a:solidFill>
              </a:rPr>
              <a:t>adquisicion</a:t>
            </a:r>
            <a:r>
              <a:rPr lang="en-US" dirty="0">
                <a:solidFill>
                  <a:schemeClr val="tx1"/>
                </a:solidFill>
              </a:rPr>
              <a:t> del </a:t>
            </a:r>
            <a:r>
              <a:rPr lang="en-US" dirty="0" err="1">
                <a:solidFill>
                  <a:schemeClr val="tx1"/>
                </a:solidFill>
              </a:rPr>
              <a:t>pensamiento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logico</a:t>
            </a:r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5943600" y="4953000"/>
            <a:ext cx="3124200" cy="18288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charset="0"/>
              <a:buChar char="•"/>
            </a:pPr>
            <a:r>
              <a:rPr lang="es-MX" sz="1600" b="1" dirty="0">
                <a:solidFill>
                  <a:schemeClr val="bg1"/>
                </a:solidFill>
              </a:rPr>
              <a:t>Comprensión</a:t>
            </a:r>
            <a:r>
              <a:rPr lang="en-US" sz="1600" b="1" dirty="0">
                <a:solidFill>
                  <a:schemeClr val="bg1"/>
                </a:solidFill>
              </a:rPr>
              <a:t> de las </a:t>
            </a:r>
            <a:r>
              <a:rPr lang="en-US" sz="1600" b="1" dirty="0" err="1">
                <a:solidFill>
                  <a:schemeClr val="bg1"/>
                </a:solidFill>
              </a:rPr>
              <a:t>clases</a:t>
            </a:r>
            <a:endParaRPr lang="en-US" sz="1600" b="1" dirty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s-MX" sz="1600" b="1" dirty="0">
                <a:solidFill>
                  <a:schemeClr val="bg1"/>
                </a:solidFill>
              </a:rPr>
              <a:t>Relaciones de Equivalencia</a:t>
            </a:r>
          </a:p>
          <a:p>
            <a:pPr marL="285750" indent="-285750">
              <a:buFont typeface="Arial" charset="0"/>
              <a:buChar char="•"/>
            </a:pPr>
            <a:r>
              <a:rPr lang="es-MX" sz="1600" b="1" dirty="0">
                <a:solidFill>
                  <a:schemeClr val="bg1"/>
                </a:solidFill>
              </a:rPr>
              <a:t>Correspondencia Biunívoca</a:t>
            </a:r>
          </a:p>
          <a:p>
            <a:pPr marL="285750" indent="-285750">
              <a:buFont typeface="Arial" charset="0"/>
              <a:buChar char="•"/>
            </a:pPr>
            <a:endParaRPr lang="es-MX" sz="1600" b="1" dirty="0">
              <a:solidFill>
                <a:schemeClr val="bg1"/>
              </a:solidFill>
            </a:endParaRPr>
          </a:p>
          <a:p>
            <a:pPr algn="ctr"/>
            <a:r>
              <a:rPr lang="es-MX" sz="1600" b="1" dirty="0">
                <a:solidFill>
                  <a:schemeClr val="bg1"/>
                </a:solidFill>
              </a:rPr>
              <a:t>Conservación de la cantidad</a:t>
            </a:r>
            <a:endParaRPr lang="es-ES" sz="1600" b="1" dirty="0">
              <a:solidFill>
                <a:schemeClr val="bg1"/>
              </a:solidFill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5867400" y="6019800"/>
            <a:ext cx="3124200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cxnSp>
      <p:cxnSp>
        <p:nvCxnSpPr>
          <p:cNvPr id="20" name="19 Conector recto de flecha"/>
          <p:cNvCxnSpPr>
            <a:stCxn id="3" idx="0"/>
          </p:cNvCxnSpPr>
          <p:nvPr/>
        </p:nvCxnSpPr>
        <p:spPr>
          <a:xfrm flipV="1">
            <a:off x="1485900" y="10668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22" name="21 Conector recto de flecha"/>
          <p:cNvCxnSpPr>
            <a:stCxn id="5" idx="0"/>
            <a:endCxn id="6" idx="2"/>
          </p:cNvCxnSpPr>
          <p:nvPr/>
        </p:nvCxnSpPr>
        <p:spPr>
          <a:xfrm flipH="1" flipV="1">
            <a:off x="4610100" y="914400"/>
            <a:ext cx="381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24" name="23 Conector recto de flecha"/>
          <p:cNvCxnSpPr>
            <a:stCxn id="9" idx="0"/>
          </p:cNvCxnSpPr>
          <p:nvPr/>
        </p:nvCxnSpPr>
        <p:spPr>
          <a:xfrm flipV="1">
            <a:off x="7543800" y="914400"/>
            <a:ext cx="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26" name="25 Conector recto de flecha"/>
          <p:cNvCxnSpPr>
            <a:stCxn id="2" idx="1"/>
          </p:cNvCxnSpPr>
          <p:nvPr/>
        </p:nvCxnSpPr>
        <p:spPr>
          <a:xfrm flipV="1">
            <a:off x="1477777" y="2819400"/>
            <a:ext cx="8123" cy="516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28" name="27 Conector recto de flecha"/>
          <p:cNvCxnSpPr>
            <a:stCxn id="2" idx="0"/>
            <a:endCxn id="5" idx="2"/>
          </p:cNvCxnSpPr>
          <p:nvPr/>
        </p:nvCxnSpPr>
        <p:spPr>
          <a:xfrm flipV="1">
            <a:off x="2286000" y="2667000"/>
            <a:ext cx="2362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30" name="29 Conector recto de flecha"/>
          <p:cNvCxnSpPr>
            <a:stCxn id="2" idx="7"/>
            <a:endCxn id="9" idx="2"/>
          </p:cNvCxnSpPr>
          <p:nvPr/>
        </p:nvCxnSpPr>
        <p:spPr>
          <a:xfrm flipV="1">
            <a:off x="3094223" y="2667000"/>
            <a:ext cx="4449577" cy="669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32" name="31 Conector recto de flecha"/>
          <p:cNvCxnSpPr>
            <a:stCxn id="2" idx="6"/>
            <a:endCxn id="11" idx="1"/>
          </p:cNvCxnSpPr>
          <p:nvPr/>
        </p:nvCxnSpPr>
        <p:spPr>
          <a:xfrm>
            <a:off x="3429000" y="3848100"/>
            <a:ext cx="1524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34" name="33 Conector recto de flecha"/>
          <p:cNvCxnSpPr>
            <a:stCxn id="2" idx="3"/>
            <a:endCxn id="12" idx="0"/>
          </p:cNvCxnSpPr>
          <p:nvPr/>
        </p:nvCxnSpPr>
        <p:spPr>
          <a:xfrm>
            <a:off x="1477777" y="4359975"/>
            <a:ext cx="35832" cy="440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>
            <a:stCxn id="12" idx="3"/>
            <a:endCxn id="13" idx="1"/>
          </p:cNvCxnSpPr>
          <p:nvPr/>
        </p:nvCxnSpPr>
        <p:spPr>
          <a:xfrm>
            <a:off x="2874818" y="5829300"/>
            <a:ext cx="325582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cxnSp>
      <p:cxnSp>
        <p:nvCxnSpPr>
          <p:cNvPr id="41" name="40 Conector recto de flecha"/>
          <p:cNvCxnSpPr>
            <a:stCxn id="13" idx="3"/>
            <a:endCxn id="14" idx="1"/>
          </p:cNvCxnSpPr>
          <p:nvPr/>
        </p:nvCxnSpPr>
        <p:spPr>
          <a:xfrm>
            <a:off x="5638800" y="58674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cxnSp>
      <p:sp>
        <p:nvSpPr>
          <p:cNvPr id="43" name="42 Rectángulo redondeado"/>
          <p:cNvSpPr/>
          <p:nvPr/>
        </p:nvSpPr>
        <p:spPr>
          <a:xfrm>
            <a:off x="7734300" y="3276600"/>
            <a:ext cx="1333500" cy="123577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El número es un concepto de todo o nada</a:t>
            </a:r>
            <a:endParaRPr lang="es-ES" dirty="0">
              <a:solidFill>
                <a:schemeClr val="tx1"/>
              </a:solidFill>
            </a:endParaRPr>
          </a:p>
        </p:txBody>
      </p:sp>
      <p:cxnSp>
        <p:nvCxnSpPr>
          <p:cNvPr id="45" name="44 Conector recto de flecha"/>
          <p:cNvCxnSpPr>
            <a:cxnSpLocks/>
            <a:stCxn id="11" idx="3"/>
            <a:endCxn id="43" idx="1"/>
          </p:cNvCxnSpPr>
          <p:nvPr/>
        </p:nvCxnSpPr>
        <p:spPr>
          <a:xfrm>
            <a:off x="7391400" y="3886200"/>
            <a:ext cx="342900" cy="8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93008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00200" y="228600"/>
            <a:ext cx="6320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Punto de vista </a:t>
            </a:r>
            <a:r>
              <a:rPr lang="en-US" sz="3600" b="1" dirty="0" err="1"/>
              <a:t>basado</a:t>
            </a:r>
            <a:r>
              <a:rPr lang="en-US" sz="3600" b="1" dirty="0"/>
              <a:t> en </a:t>
            </a:r>
            <a:r>
              <a:rPr lang="en-US" sz="3600" b="1" dirty="0" err="1"/>
              <a:t>contar</a:t>
            </a:r>
            <a:endParaRPr lang="es-ES" sz="36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533400" y="1752600"/>
            <a:ext cx="848590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MX" sz="3200" b="1" dirty="0"/>
              <a:t>La comprensión del numero evoluciona lentamente como resultado directo de las experiencias de contar. </a:t>
            </a:r>
          </a:p>
          <a:p>
            <a:pPr marL="285750" indent="-285750">
              <a:buFont typeface="Arial" charset="0"/>
              <a:buChar char="•"/>
            </a:pPr>
            <a:endParaRPr lang="es-MX" sz="3200" b="1" dirty="0"/>
          </a:p>
          <a:p>
            <a:pPr marL="285750" indent="-285750">
              <a:buFont typeface="Arial" charset="0"/>
              <a:buChar char="•"/>
            </a:pPr>
            <a:r>
              <a:rPr lang="es-MX" sz="3200" b="1" dirty="0"/>
              <a:t>El concepto de número y contar significativamente se desarrolla de manera gradual derivada de técnicas para contar y conceptos de sofisticación mayor. 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632143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0" y="152400"/>
            <a:ext cx="18288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chemeClr val="tx1"/>
                </a:solidFill>
                <a:latin typeface="Arial Black" panose="020B0A04020102020204" pitchFamily="34" charset="0"/>
              </a:rPr>
              <a:t>Recitar nombres de números (imitación)</a:t>
            </a:r>
            <a:endParaRPr lang="es-ES" sz="12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1905000" y="152400"/>
            <a:ext cx="17526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Dos, cinco, dos, cinco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3733800" y="152400"/>
            <a:ext cx="17526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Señala 2 dice 2</a:t>
            </a:r>
          </a:p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Señala 1 dice 2</a:t>
            </a:r>
          </a:p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Señala 3 dice 2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5562600" y="124691"/>
            <a:ext cx="17526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Cuantos?</a:t>
            </a:r>
          </a:p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Sabe que tiene que usar números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7398327" y="152400"/>
            <a:ext cx="17526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usa los números como una clase especial de palabra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0" y="1433945"/>
            <a:ext cx="18288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chemeClr val="tx1"/>
                </a:solidFill>
                <a:latin typeface="Arial Black" panose="020B0A04020102020204" pitchFamily="34" charset="0"/>
              </a:rPr>
              <a:t>Empieza a descubrir regularidades</a:t>
            </a:r>
            <a:endParaRPr lang="es-ES" sz="12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3733800" y="1447800"/>
            <a:ext cx="18288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Primeros números de la serie numérica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5638800" y="1433945"/>
            <a:ext cx="18288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Principio de orden estable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1905000" y="1433945"/>
            <a:ext cx="17526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Siempre que cuentan empieza con 1,2,3 etc.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17 Rectángulo redondeado"/>
          <p:cNvSpPr/>
          <p:nvPr/>
        </p:nvSpPr>
        <p:spPr>
          <a:xfrm>
            <a:off x="0" y="2563091"/>
            <a:ext cx="1828800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chemeClr val="tx1"/>
                </a:solidFill>
                <a:latin typeface="Arial Black" panose="020B0A04020102020204" pitchFamily="34" charset="0"/>
              </a:rPr>
              <a:t>Por imitación recitan números señalando cosas</a:t>
            </a:r>
            <a:endParaRPr lang="es-ES" sz="12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18 Rectángulo redondeado"/>
          <p:cNvSpPr/>
          <p:nvPr/>
        </p:nvSpPr>
        <p:spPr>
          <a:xfrm>
            <a:off x="1905000" y="2563091"/>
            <a:ext cx="3276600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Descubren la necesidad de etiquetar cada elemento del conjunto solo una vez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0" y="3657600"/>
            <a:ext cx="1828800" cy="76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Una función de contar es asignar valores cardinales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6" name="25 Rectángulo redondeado"/>
          <p:cNvSpPr/>
          <p:nvPr/>
        </p:nvSpPr>
        <p:spPr>
          <a:xfrm>
            <a:off x="1905000" y="3657600"/>
            <a:ext cx="1752600" cy="76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Diferenciar y comparar conjuntos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3733800" y="3629891"/>
            <a:ext cx="1752600" cy="76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Una secuencia de etiquetas distintas y únicas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5562600" y="3657600"/>
            <a:ext cx="1752600" cy="76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1,2,3,3 no diferencia conjuntos de 3 y 4 elementos 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5334000" y="2590800"/>
            <a:ext cx="1752600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1,2,3,4,5,6,7,7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29 Rectángulo redondeado"/>
          <p:cNvSpPr/>
          <p:nvPr/>
        </p:nvSpPr>
        <p:spPr>
          <a:xfrm>
            <a:off x="7391400" y="3629891"/>
            <a:ext cx="1752600" cy="76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Principio de  unicidad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30 Rectángulo redondeado"/>
          <p:cNvSpPr/>
          <p:nvPr/>
        </p:nvSpPr>
        <p:spPr>
          <a:xfrm>
            <a:off x="7176654" y="2563091"/>
            <a:ext cx="1828800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Principio de correspondencia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2" name="31 Rectángulo redondeado"/>
          <p:cNvSpPr/>
          <p:nvPr/>
        </p:nvSpPr>
        <p:spPr>
          <a:xfrm>
            <a:off x="0" y="4800600"/>
            <a:ext cx="1828800" cy="762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Identifica elementos comunes en los elementos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3" name="32 Rectángulo redondeado"/>
          <p:cNvSpPr/>
          <p:nvPr/>
        </p:nvSpPr>
        <p:spPr>
          <a:xfrm>
            <a:off x="1905000" y="4800600"/>
            <a:ext cx="1752600" cy="762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Aprende a definir conjuntos para contarlos 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7" name="36 Rectángulo redondeado"/>
          <p:cNvSpPr/>
          <p:nvPr/>
        </p:nvSpPr>
        <p:spPr>
          <a:xfrm>
            <a:off x="3810000" y="4800600"/>
            <a:ext cx="1828800" cy="762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Principio de Abstracción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8" name="37 Rectángulo redondeado"/>
          <p:cNvSpPr/>
          <p:nvPr/>
        </p:nvSpPr>
        <p:spPr>
          <a:xfrm>
            <a:off x="0" y="5895109"/>
            <a:ext cx="2362200" cy="762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Técnica de contar llamada valor cardinal (imitación)  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9" name="38 Rectángulo redondeado"/>
          <p:cNvSpPr/>
          <p:nvPr/>
        </p:nvSpPr>
        <p:spPr>
          <a:xfrm>
            <a:off x="2438400" y="5895109"/>
            <a:ext cx="3048000" cy="762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El ultimo numero dado es la respuesta a una pregunta sobre cantidad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0" name="39 Rectángulo redondeado"/>
          <p:cNvSpPr/>
          <p:nvPr/>
        </p:nvSpPr>
        <p:spPr>
          <a:xfrm>
            <a:off x="7696200" y="5867400"/>
            <a:ext cx="1447800" cy="762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Principio de </a:t>
            </a:r>
            <a:r>
              <a:rPr lang="es-MX" sz="1200" b="1" dirty="0" err="1">
                <a:solidFill>
                  <a:schemeClr val="tx1"/>
                </a:solidFill>
                <a:latin typeface="Arial Black" panose="020B0A04020102020204" pitchFamily="34" charset="0"/>
              </a:rPr>
              <a:t>Cardinalidad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1" name="40 Rectángulo redondeado"/>
          <p:cNvSpPr/>
          <p:nvPr/>
        </p:nvSpPr>
        <p:spPr>
          <a:xfrm>
            <a:off x="5590308" y="5902036"/>
            <a:ext cx="2029691" cy="762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Contar tres objetos desparramarlos y volver a contar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480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0" y="381000"/>
            <a:ext cx="1828800" cy="762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 Black" panose="020B0A04020102020204" pitchFamily="34" charset="0"/>
              </a:rPr>
              <a:t>Sigue descubriendo regularidades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4267200" y="394855"/>
            <a:ext cx="1828800" cy="762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 Black" panose="020B0A04020102020204" pitchFamily="34" charset="0"/>
              </a:rPr>
              <a:t>Contar ficha  en línea o circulo  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6324600" y="381000"/>
            <a:ext cx="1828800" cy="762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 Black" panose="020B0A04020102020204" pitchFamily="34" charset="0"/>
              </a:rPr>
              <a:t>Principio de  Irrelevancia del orden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1905000" y="381000"/>
            <a:ext cx="2209800" cy="762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 Black" panose="020B0A04020102020204" pitchFamily="34" charset="0"/>
              </a:rPr>
              <a:t>El orden en que se cuentan los objetos no altera su valor cardinal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17 Rectángulo redondeado"/>
          <p:cNvSpPr/>
          <p:nvPr/>
        </p:nvSpPr>
        <p:spPr>
          <a:xfrm>
            <a:off x="0" y="1524000"/>
            <a:ext cx="18288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 Black" panose="020B0A04020102020204" pitchFamily="34" charset="0"/>
              </a:rPr>
              <a:t>Elevar el nivel de complejidad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18 Rectángulo redondeado"/>
          <p:cNvSpPr/>
          <p:nvPr/>
        </p:nvSpPr>
        <p:spPr>
          <a:xfrm>
            <a:off x="1905000" y="1524000"/>
            <a:ext cx="32766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 Black" panose="020B0A04020102020204" pitchFamily="34" charset="0"/>
              </a:rPr>
              <a:t>Aumentar el numero de conjuntos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6" name="25 Rectángulo redondeado"/>
          <p:cNvSpPr/>
          <p:nvPr/>
        </p:nvSpPr>
        <p:spPr>
          <a:xfrm>
            <a:off x="4436327" y="2552700"/>
            <a:ext cx="2971800" cy="8382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 Black" panose="020B0A04020102020204" pitchFamily="34" charset="0"/>
              </a:rPr>
              <a:t>Notan que los conjuntos tienen el mismo numero de objetos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7391400" y="2590800"/>
            <a:ext cx="1752600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 Black" panose="020B0A04020102020204" pitchFamily="34" charset="0"/>
              </a:rPr>
              <a:t>Equivalente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2625183" y="2590800"/>
            <a:ext cx="1752600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 Black" panose="020B0A04020102020204" pitchFamily="34" charset="0"/>
              </a:rPr>
              <a:t>Contar par de cosas ojos, pies, brazos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2" name="31 Rectángulo redondeado"/>
          <p:cNvSpPr/>
          <p:nvPr/>
        </p:nvSpPr>
        <p:spPr>
          <a:xfrm>
            <a:off x="76200" y="3657600"/>
            <a:ext cx="1828800" cy="76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 Black" panose="020B0A04020102020204" pitchFamily="34" charset="0"/>
              </a:rPr>
              <a:t>Cestos con 1,2 y 3 caramelos 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3" name="32 Rectángulo redondeado"/>
          <p:cNvSpPr/>
          <p:nvPr/>
        </p:nvSpPr>
        <p:spPr>
          <a:xfrm>
            <a:off x="0" y="2611244"/>
            <a:ext cx="2624254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 Black" panose="020B0A04020102020204" pitchFamily="34" charset="0"/>
              </a:rPr>
              <a:t>Aprenden a emplearlos para  especificar mas, menos o igual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7" name="36 Rectángulo redondeado"/>
          <p:cNvSpPr/>
          <p:nvPr/>
        </p:nvSpPr>
        <p:spPr>
          <a:xfrm>
            <a:off x="1981200" y="3657600"/>
            <a:ext cx="1828800" cy="76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 Black" panose="020B0A04020102020204" pitchFamily="34" charset="0"/>
              </a:rPr>
              <a:t>Nota que 3 es mas que 1 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8" name="37 Rectángulo redondeado"/>
          <p:cNvSpPr/>
          <p:nvPr/>
        </p:nvSpPr>
        <p:spPr>
          <a:xfrm>
            <a:off x="5410200" y="1524000"/>
            <a:ext cx="33528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 Black" panose="020B0A04020102020204" pitchFamily="34" charset="0"/>
              </a:rPr>
              <a:t>Identifican que el numero puede especificar diferencias e igualdades entre conjuntos 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1" name="40 Rectángulo redondeado"/>
          <p:cNvSpPr/>
          <p:nvPr/>
        </p:nvSpPr>
        <p:spPr>
          <a:xfrm>
            <a:off x="96982" y="4648200"/>
            <a:ext cx="2912918" cy="10668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 Black" panose="020B0A04020102020204" pitchFamily="34" charset="0"/>
              </a:rPr>
              <a:t>Concluye que se asocia distintos números a magnitudes distintas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2" name="41 Rectángulo redondeado"/>
          <p:cNvSpPr/>
          <p:nvPr/>
        </p:nvSpPr>
        <p:spPr>
          <a:xfrm>
            <a:off x="3124200" y="4648200"/>
            <a:ext cx="2895600" cy="10668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 Black" panose="020B0A04020102020204" pitchFamily="34" charset="0"/>
              </a:rPr>
              <a:t>El mayor de los números siempre viene después de la secuencia de contar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3" name="42 Rectángulo redondeado"/>
          <p:cNvSpPr/>
          <p:nvPr/>
        </p:nvSpPr>
        <p:spPr>
          <a:xfrm>
            <a:off x="6172200" y="4648200"/>
            <a:ext cx="2895600" cy="10668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 Black" panose="020B0A04020102020204" pitchFamily="34" charset="0"/>
              </a:rPr>
              <a:t>Cada termino para contar es mas que el termino que le precede en la serie numérica 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6" name="45 Rectángulo redondeado"/>
          <p:cNvSpPr/>
          <p:nvPr/>
        </p:nvSpPr>
        <p:spPr>
          <a:xfrm>
            <a:off x="4038600" y="3657600"/>
            <a:ext cx="1752600" cy="76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 Black" panose="020B0A04020102020204" pitchFamily="34" charset="0"/>
              </a:rPr>
              <a:t>No equivalente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9" name="48 Rectángulo redondeado"/>
          <p:cNvSpPr/>
          <p:nvPr/>
        </p:nvSpPr>
        <p:spPr>
          <a:xfrm>
            <a:off x="114300" y="5791200"/>
            <a:ext cx="3848100" cy="762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 Black" panose="020B0A04020102020204" pitchFamily="34" charset="0"/>
              </a:rPr>
              <a:t>Con el tiempo las reglas numéricas para evaluar equivalencia, no equivalencia y magnitud 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50" name="49 Rectángulo redondeado"/>
          <p:cNvSpPr/>
          <p:nvPr/>
        </p:nvSpPr>
        <p:spPr>
          <a:xfrm>
            <a:off x="4184073" y="5791200"/>
            <a:ext cx="1752600" cy="762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 Black" panose="020B0A04020102020204" pitchFamily="34" charset="0"/>
              </a:rPr>
              <a:t>Permiten al niño poder conservar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058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67145" y="152400"/>
            <a:ext cx="848590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/>
              <a:t>Tal vez los errores de contar por ejemplo 7 fichas y 8 fichas y decir que la primera es mayor que la segunda sea por no tener suficientes experiencias de contar</a:t>
            </a:r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</p:txBody>
      </p:sp>
      <p:pic>
        <p:nvPicPr>
          <p:cNvPr id="1026" name="Picture 2" descr="Resultado de imagen para frase de matematicas niño de preescol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155371"/>
            <a:ext cx="6705600" cy="3331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para frase de matematicas niño de preescola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 b="26000"/>
          <a:stretch/>
        </p:blipFill>
        <p:spPr bwMode="auto">
          <a:xfrm>
            <a:off x="1021808" y="2155371"/>
            <a:ext cx="7283991" cy="3331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3710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10F493-B30F-4F38-936A-9BFF2093F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¿Qué es el pensamiento lógico matemático?</a:t>
            </a:r>
          </a:p>
          <a:p>
            <a:pPr marL="0" indent="0">
              <a:buNone/>
            </a:pPr>
            <a:endParaRPr lang="es-MX" dirty="0"/>
          </a:p>
          <a:p>
            <a:r>
              <a:rPr lang="es-MX" dirty="0"/>
              <a:t>Desde Pitágoras hasta Stephen </a:t>
            </a:r>
            <a:r>
              <a:rPr lang="es-MX" dirty="0" err="1"/>
              <a:t>Hawkin</a:t>
            </a:r>
            <a:r>
              <a:rPr lang="es-MX" dirty="0"/>
              <a:t>, las matemáticas siempre han existido para ayudarnos a comprender el universo y nuestra vida diaria. Para los expertos en pedagogía racional, el pensamiento lógico matemático se define como ese «proceso cognitivo que comprende la representación, abstracción, creatividad y demostración matemática».</a:t>
            </a:r>
          </a:p>
        </p:txBody>
      </p:sp>
    </p:spTree>
    <p:extLst>
      <p:ext uri="{BB962C8B-B14F-4D97-AF65-F5344CB8AC3E}">
        <p14:creationId xmlns:p14="http://schemas.microsoft.com/office/powerpoint/2010/main" val="294390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7E7FE2-5275-7434-A828-83F707825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66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>El Dr. John Paul Allen, autor de La vida es matemática, considera que todas nuestras acciones y decisiones diarias consisten en una “sutil configuración de patrones matemáticos”, los cuales nos permiten explicar cómo se conduce el mundo a través de cálculos estadísticos, probabilidades o leyes de la lógica que, sin que darnos cuenta, rigen nuestras decisiones diarias.</a:t>
            </a:r>
          </a:p>
        </p:txBody>
      </p:sp>
    </p:spTree>
    <p:extLst>
      <p:ext uri="{BB962C8B-B14F-4D97-AF65-F5344CB8AC3E}">
        <p14:creationId xmlns:p14="http://schemas.microsoft.com/office/powerpoint/2010/main" val="1324346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18A5BC-64AD-42A6-EAD2-3D3FAD087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>A mediados del siglo pasado, el psicólogo suizo Jean Piaget (una de las figuras más representativas de la pedagogía moderna) observó este problema y desarrolló diversas teorías donde reveló que los niños aprenden el razonamiento lógico matemático a partir de la interacción con su entorno, principalmente cuando le dan sentido a aquello que están descubriendo.</a:t>
            </a:r>
          </a:p>
        </p:txBody>
      </p:sp>
    </p:spTree>
    <p:extLst>
      <p:ext uri="{BB962C8B-B14F-4D97-AF65-F5344CB8AC3E}">
        <p14:creationId xmlns:p14="http://schemas.microsoft.com/office/powerpoint/2010/main" val="2352350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02C073-55C9-71A0-41F0-97BFFD7C4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/>
              <a:t>Piaget dejó claro que las matemáticas no son tan complejas como lo podrían ser otras disciplinas como historia o español, ya que el problema no radica en el contenido, sino en la forma en que transmitimos los conocimientos.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Para romper con la falsa idea de que las matemáticas son difíciles es necesario desarrollar a temprana edad el interés por descubrir el mundo. Esto se puede lograr mediante actividades donde intervenga el razonamiento lógico-matemático de forma orgánica, no forzada, sino integrada a los intereses de los niños.</a:t>
            </a:r>
          </a:p>
        </p:txBody>
      </p:sp>
    </p:spTree>
    <p:extLst>
      <p:ext uri="{BB962C8B-B14F-4D97-AF65-F5344CB8AC3E}">
        <p14:creationId xmlns:p14="http://schemas.microsoft.com/office/powerpoint/2010/main" val="2312512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61294C-352C-0D3F-2B82-C723EB421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62600"/>
          </a:xfrm>
        </p:spPr>
        <p:txBody>
          <a:bodyPr>
            <a:normAutofit fontScale="62500" lnSpcReduction="20000"/>
          </a:bodyPr>
          <a:lstStyle/>
          <a:p>
            <a:pPr marL="0" indent="0" algn="l">
              <a:buNone/>
            </a:pPr>
            <a:r>
              <a:rPr lang="es-MX" sz="5100" b="1" i="0" dirty="0">
                <a:solidFill>
                  <a:srgbClr val="FFFF00"/>
                </a:solidFill>
                <a:effectLst/>
                <a:latin typeface="PT Sans" panose="020B0503020203020204" pitchFamily="34" charset="0"/>
              </a:rPr>
              <a:t>Cómo funciona el pensamiento lógico matemático según Piaget</a:t>
            </a:r>
            <a:br>
              <a:rPr lang="es-MX" b="1" i="0" dirty="0">
                <a:solidFill>
                  <a:srgbClr val="FFFF00"/>
                </a:solidFill>
                <a:effectLst/>
                <a:latin typeface="PT Sans" panose="020B0503020203020204" pitchFamily="34" charset="0"/>
              </a:rPr>
            </a:br>
            <a:endParaRPr lang="es-MX" b="1" i="0" dirty="0">
              <a:solidFill>
                <a:srgbClr val="FFFF00"/>
              </a:solidFill>
              <a:effectLst/>
              <a:latin typeface="PT Sans" panose="020B0503020203020204" pitchFamily="34" charset="0"/>
            </a:endParaRPr>
          </a:p>
          <a:p>
            <a:pPr marL="0" indent="0" algn="l">
              <a:buNone/>
            </a:pPr>
            <a:r>
              <a:rPr lang="es-MX" b="0" i="0" dirty="0">
                <a:effectLst/>
                <a:latin typeface="PT Sans" panose="020B0503020203020204" pitchFamily="34" charset="0"/>
              </a:rPr>
              <a:t>La obra de Piaget sigue siendo una referencia en la educación actual. Entre sus estudios destacan los que dedicó al pensamiento lógico-matemático a temprana edad, el cual dividió en cuatro fases:</a:t>
            </a:r>
          </a:p>
          <a:p>
            <a:pPr algn="l">
              <a:buFont typeface="+mj-lt"/>
              <a:buAutoNum type="arabicPeriod"/>
            </a:pPr>
            <a:r>
              <a:rPr lang="es-MX" b="1" i="0" dirty="0">
                <a:effectLst/>
                <a:latin typeface="PT Sans" panose="020B0503020203020204" pitchFamily="34" charset="0"/>
              </a:rPr>
              <a:t>Sensomotriz</a:t>
            </a:r>
            <a:r>
              <a:rPr lang="es-MX" b="0" i="0" dirty="0">
                <a:effectLst/>
                <a:latin typeface="PT Sans" panose="020B0503020203020204" pitchFamily="34" charset="0"/>
              </a:rPr>
              <a:t>: inicia en el nacimiento hasta los dos primeros años, donde el niño aprende a través de los sentidos (principalmente el tacto y el gusto), lo que permite comprender las dimensiones de su entorno físico.</a:t>
            </a:r>
            <a:br>
              <a:rPr lang="es-MX" b="0" i="0" dirty="0">
                <a:effectLst/>
                <a:latin typeface="PT Sans" panose="020B0503020203020204" pitchFamily="34" charset="0"/>
              </a:rPr>
            </a:br>
            <a:br>
              <a:rPr lang="es-MX" b="0" i="0" dirty="0">
                <a:effectLst/>
                <a:latin typeface="PT Sans" panose="020B0503020203020204" pitchFamily="34" charset="0"/>
              </a:rPr>
            </a:br>
            <a:endParaRPr lang="es-MX" b="0" i="0" dirty="0">
              <a:effectLst/>
              <a:latin typeface="PT Sans" panose="020B0503020203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s-MX" b="1" i="0" dirty="0">
                <a:effectLst/>
                <a:latin typeface="PT Sans" panose="020B0503020203020204" pitchFamily="34" charset="0"/>
              </a:rPr>
              <a:t>Preoperacional</a:t>
            </a:r>
            <a:r>
              <a:rPr lang="es-MX" b="0" i="0" dirty="0">
                <a:effectLst/>
                <a:latin typeface="PT Sans" panose="020B0503020203020204" pitchFamily="34" charset="0"/>
              </a:rPr>
              <a:t>: ocurre entre los 3 y 6 años, donde interviene activamente el lenguaje. El niño adquiere conciencia de sí mismo, descubre el mundo y ahora puede interpretarlo. Aprende a dimensionar proporciones, distancias y abstracciones consecutivas; comprende, por ejemplo, que el 4 es menor que el 5, y que 10 es mayor que 8. ¡Su pensamiento lógico comienza a tener sentido!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24519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68A0C5-E189-A5A7-5907-132B7F1B3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dirty="0"/>
              <a:t>Aprender matemáticas en cualquier nivel debe suponer siempre un reto atractivo y asumir</a:t>
            </a:r>
          </a:p>
          <a:p>
            <a:pPr marL="0" indent="0">
              <a:buNone/>
            </a:pPr>
            <a:r>
              <a:rPr lang="es-MX" dirty="0"/>
              <a:t>este reto debe ser placentero o debe producir placer; no es una pesada carga ya que la</a:t>
            </a:r>
          </a:p>
          <a:p>
            <a:pPr marL="0" indent="0">
              <a:buNone/>
            </a:pPr>
            <a:r>
              <a:rPr lang="es-MX" dirty="0"/>
              <a:t>búsqueda de las respuestas no pretende otra cosa que dar satisfacción a los que nos rodean.</a:t>
            </a:r>
          </a:p>
          <a:p>
            <a:pPr marL="0" indent="0">
              <a:buNone/>
            </a:pPr>
            <a:r>
              <a:rPr lang="es-MX" dirty="0"/>
              <a:t>En la actualidad la didáctica de las matemáticas está en condiciones de propiciar propuestas</a:t>
            </a:r>
          </a:p>
          <a:p>
            <a:pPr marL="0" indent="0">
              <a:buNone/>
            </a:pPr>
            <a:r>
              <a:rPr lang="es-MX" dirty="0"/>
              <a:t>dinámicas realistas, adaptadas a preescolar, que proporcionan una enseñanza matemática de</a:t>
            </a:r>
          </a:p>
          <a:p>
            <a:pPr marL="0" indent="0">
              <a:buNone/>
            </a:pPr>
            <a:r>
              <a:rPr lang="es-MX" dirty="0"/>
              <a:t>calidad.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3284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295401" y="2895600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Punto de vista </a:t>
            </a:r>
            <a:r>
              <a:rPr lang="en-US" sz="3600" dirty="0" err="1"/>
              <a:t>basado</a:t>
            </a:r>
            <a:r>
              <a:rPr lang="en-US" sz="3600" dirty="0"/>
              <a:t> en la </a:t>
            </a:r>
            <a:r>
              <a:rPr lang="en-US" sz="3600" dirty="0" err="1"/>
              <a:t>Lógica</a:t>
            </a:r>
            <a:r>
              <a:rPr lang="en-US" sz="3600" dirty="0"/>
              <a:t> </a:t>
            </a:r>
            <a:r>
              <a:rPr lang="en-US" sz="3600" dirty="0" err="1"/>
              <a:t>como</a:t>
            </a:r>
            <a:r>
              <a:rPr lang="en-US" sz="3600" dirty="0"/>
              <a:t> </a:t>
            </a:r>
            <a:r>
              <a:rPr lang="en-US" sz="3600" dirty="0" err="1"/>
              <a:t>requisito</a:t>
            </a:r>
            <a:r>
              <a:rPr lang="en-US" sz="3600" dirty="0"/>
              <a:t> </a:t>
            </a:r>
            <a:r>
              <a:rPr lang="en-US" sz="3600" dirty="0" err="1"/>
              <a:t>Previo</a:t>
            </a:r>
            <a:endParaRPr lang="en-US" sz="3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09693" y="457200"/>
            <a:ext cx="81295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/>
              <a:t>Proceso de construcción de la noción del numero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05000" y="4382869"/>
            <a:ext cx="61737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Punto de vista basado en contar</a:t>
            </a:r>
            <a:endParaRPr lang="es-E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12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914400" y="76200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Punto de vista </a:t>
            </a:r>
            <a:r>
              <a:rPr lang="es-MX" sz="3600" dirty="0"/>
              <a:t>basado</a:t>
            </a:r>
            <a:r>
              <a:rPr lang="en-US" sz="3600" dirty="0"/>
              <a:t> en la Logica como requisito Previo</a:t>
            </a:r>
          </a:p>
        </p:txBody>
      </p:sp>
      <p:sp>
        <p:nvSpPr>
          <p:cNvPr id="3" name="2 Elipse"/>
          <p:cNvSpPr/>
          <p:nvPr/>
        </p:nvSpPr>
        <p:spPr>
          <a:xfrm>
            <a:off x="3548411" y="2552701"/>
            <a:ext cx="2057400" cy="12954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Modelo Cardinal</a:t>
            </a:r>
            <a:endParaRPr lang="es-ES" dirty="0">
              <a:solidFill>
                <a:schemeClr val="tx1"/>
              </a:solidFill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 flipH="1">
            <a:off x="2309929" y="3238499"/>
            <a:ext cx="1295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sp>
        <p:nvSpPr>
          <p:cNvPr id="9" name="8 Rectángulo redondeado"/>
          <p:cNvSpPr/>
          <p:nvPr/>
        </p:nvSpPr>
        <p:spPr>
          <a:xfrm>
            <a:off x="457200" y="3276600"/>
            <a:ext cx="1752600" cy="9906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Clasificación</a:t>
            </a:r>
          </a:p>
        </p:txBody>
      </p:sp>
      <p:sp>
        <p:nvSpPr>
          <p:cNvPr id="10" name="9 Rectángulo redondeado"/>
          <p:cNvSpPr/>
          <p:nvPr/>
        </p:nvSpPr>
        <p:spPr>
          <a:xfrm>
            <a:off x="6705600" y="3276600"/>
            <a:ext cx="2209800" cy="9906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Lógica de </a:t>
            </a:r>
            <a:r>
              <a:rPr lang="es-MX" dirty="0">
                <a:solidFill>
                  <a:schemeClr val="tx1"/>
                </a:solidFill>
              </a:rPr>
              <a:t>Clases</a:t>
            </a:r>
          </a:p>
        </p:txBody>
      </p:sp>
      <p:cxnSp>
        <p:nvCxnSpPr>
          <p:cNvPr id="12" name="11 Conector recto de flecha"/>
          <p:cNvCxnSpPr>
            <a:stCxn id="3" idx="6"/>
            <a:endCxn id="10" idx="1"/>
          </p:cNvCxnSpPr>
          <p:nvPr/>
        </p:nvCxnSpPr>
        <p:spPr>
          <a:xfrm>
            <a:off x="5605811" y="3200401"/>
            <a:ext cx="1099789" cy="5714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sp>
        <p:nvSpPr>
          <p:cNvPr id="15" name="14 Rectángulo"/>
          <p:cNvSpPr/>
          <p:nvPr/>
        </p:nvSpPr>
        <p:spPr>
          <a:xfrm>
            <a:off x="1169484" y="1564281"/>
            <a:ext cx="2476500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Capacidad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s-MX" dirty="0">
                <a:solidFill>
                  <a:schemeClr val="tx1"/>
                </a:solidFill>
              </a:rPr>
              <a:t>poder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s-MX" dirty="0">
                <a:solidFill>
                  <a:schemeClr val="tx1"/>
                </a:solidFill>
              </a:rPr>
              <a:t>definir</a:t>
            </a:r>
            <a:r>
              <a:rPr lang="en-US" dirty="0">
                <a:solidFill>
                  <a:schemeClr val="tx1"/>
                </a:solidFill>
              </a:rPr>
              <a:t> un </a:t>
            </a:r>
            <a:r>
              <a:rPr lang="es-MX" dirty="0">
                <a:solidFill>
                  <a:schemeClr val="tx1"/>
                </a:solidFill>
              </a:rPr>
              <a:t>conjunto</a:t>
            </a:r>
          </a:p>
        </p:txBody>
      </p:sp>
      <p:cxnSp>
        <p:nvCxnSpPr>
          <p:cNvPr id="20" name="19 Conector recto de flecha"/>
          <p:cNvCxnSpPr>
            <a:stCxn id="9" idx="0"/>
            <a:endCxn id="15" idx="2"/>
          </p:cNvCxnSpPr>
          <p:nvPr/>
        </p:nvCxnSpPr>
        <p:spPr>
          <a:xfrm flipV="1">
            <a:off x="1333500" y="2478681"/>
            <a:ext cx="1074234" cy="7979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sp>
        <p:nvSpPr>
          <p:cNvPr id="25" name="24 Rectángulo redondeado"/>
          <p:cNvSpPr/>
          <p:nvPr/>
        </p:nvSpPr>
        <p:spPr>
          <a:xfrm>
            <a:off x="533400" y="4800600"/>
            <a:ext cx="1447800" cy="6858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Clase</a:t>
            </a:r>
          </a:p>
        </p:txBody>
      </p:sp>
      <p:sp>
        <p:nvSpPr>
          <p:cNvPr id="26" name="25 Rectángulo redondeado"/>
          <p:cNvSpPr/>
          <p:nvPr/>
        </p:nvSpPr>
        <p:spPr>
          <a:xfrm>
            <a:off x="2895600" y="4876800"/>
            <a:ext cx="1447800" cy="6858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Subclase</a:t>
            </a:r>
          </a:p>
        </p:txBody>
      </p:sp>
      <p:sp>
        <p:nvSpPr>
          <p:cNvPr id="27" name="26 Rectángulo redondeado"/>
          <p:cNvSpPr/>
          <p:nvPr/>
        </p:nvSpPr>
        <p:spPr>
          <a:xfrm>
            <a:off x="6477000" y="4953000"/>
            <a:ext cx="1447800" cy="6858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Conjuntos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s-MX" dirty="0">
                <a:solidFill>
                  <a:schemeClr val="tx1"/>
                </a:solidFill>
              </a:rPr>
              <a:t>Equivalentes</a:t>
            </a:r>
          </a:p>
        </p:txBody>
      </p:sp>
      <p:sp>
        <p:nvSpPr>
          <p:cNvPr id="28" name="27 Rectángulo"/>
          <p:cNvSpPr/>
          <p:nvPr/>
        </p:nvSpPr>
        <p:spPr>
          <a:xfrm>
            <a:off x="457200" y="5715000"/>
            <a:ext cx="1600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La </a:t>
            </a:r>
            <a:r>
              <a:rPr lang="es-MX" dirty="0">
                <a:solidFill>
                  <a:schemeClr val="tx1"/>
                </a:solidFill>
              </a:rPr>
              <a:t>suma</a:t>
            </a:r>
            <a:r>
              <a:rPr lang="en-US" dirty="0">
                <a:solidFill>
                  <a:schemeClr val="tx1"/>
                </a:solidFill>
              </a:rPr>
              <a:t> de sus partes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2743200" y="5791200"/>
            <a:ext cx="18288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Un elemento de la clase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1" name="30 Rectángulo redondeado"/>
          <p:cNvSpPr/>
          <p:nvPr/>
        </p:nvSpPr>
        <p:spPr>
          <a:xfrm>
            <a:off x="5334000" y="6019800"/>
            <a:ext cx="1638300" cy="4572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Correspondencia biunivoca</a:t>
            </a:r>
          </a:p>
        </p:txBody>
      </p:sp>
      <p:sp>
        <p:nvSpPr>
          <p:cNvPr id="32" name="31 Rectángulo redondeado"/>
          <p:cNvSpPr/>
          <p:nvPr/>
        </p:nvSpPr>
        <p:spPr>
          <a:xfrm>
            <a:off x="7315200" y="6019800"/>
            <a:ext cx="1428750" cy="4572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Equivalencia</a:t>
            </a:r>
          </a:p>
        </p:txBody>
      </p:sp>
      <p:cxnSp>
        <p:nvCxnSpPr>
          <p:cNvPr id="34" name="33 Conector recto"/>
          <p:cNvCxnSpPr>
            <a:stCxn id="10" idx="2"/>
          </p:cNvCxnSpPr>
          <p:nvPr/>
        </p:nvCxnSpPr>
        <p:spPr>
          <a:xfrm>
            <a:off x="7810500" y="4267200"/>
            <a:ext cx="0" cy="304800"/>
          </a:xfrm>
          <a:prstGeom prst="lin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36" name="35 Conector recto"/>
          <p:cNvCxnSpPr/>
          <p:nvPr/>
        </p:nvCxnSpPr>
        <p:spPr>
          <a:xfrm flipH="1">
            <a:off x="1200150" y="4572000"/>
            <a:ext cx="6610351" cy="0"/>
          </a:xfrm>
          <a:prstGeom prst="lin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38" name="37 Conector recto de flecha"/>
          <p:cNvCxnSpPr>
            <a:endCxn id="25" idx="0"/>
          </p:cNvCxnSpPr>
          <p:nvPr/>
        </p:nvCxnSpPr>
        <p:spPr>
          <a:xfrm>
            <a:off x="1257300" y="45720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46" name="45 Conector recto de flecha"/>
          <p:cNvCxnSpPr>
            <a:endCxn id="26" idx="0"/>
          </p:cNvCxnSpPr>
          <p:nvPr/>
        </p:nvCxnSpPr>
        <p:spPr>
          <a:xfrm>
            <a:off x="3619500" y="4572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48" name="47 Conector recto de flecha"/>
          <p:cNvCxnSpPr>
            <a:endCxn id="27" idx="0"/>
          </p:cNvCxnSpPr>
          <p:nvPr/>
        </p:nvCxnSpPr>
        <p:spPr>
          <a:xfrm>
            <a:off x="7200900" y="4572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52" name="51 Conector recto de flecha"/>
          <p:cNvCxnSpPr>
            <a:stCxn id="25" idx="2"/>
            <a:endCxn id="28" idx="0"/>
          </p:cNvCxnSpPr>
          <p:nvPr/>
        </p:nvCxnSpPr>
        <p:spPr>
          <a:xfrm>
            <a:off x="1257300" y="54864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54" name="53 Conector recto de flecha"/>
          <p:cNvCxnSpPr>
            <a:stCxn id="26" idx="2"/>
            <a:endCxn id="29" idx="0"/>
          </p:cNvCxnSpPr>
          <p:nvPr/>
        </p:nvCxnSpPr>
        <p:spPr>
          <a:xfrm>
            <a:off x="3619500" y="5562600"/>
            <a:ext cx="381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56" name="55 Conector recto de flecha"/>
          <p:cNvCxnSpPr>
            <a:stCxn id="27" idx="2"/>
            <a:endCxn id="31" idx="0"/>
          </p:cNvCxnSpPr>
          <p:nvPr/>
        </p:nvCxnSpPr>
        <p:spPr>
          <a:xfrm flipH="1">
            <a:off x="6153150" y="5638800"/>
            <a:ext cx="104775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58" name="57 Conector recto de flecha"/>
          <p:cNvCxnSpPr>
            <a:stCxn id="27" idx="2"/>
            <a:endCxn id="32" idx="0"/>
          </p:cNvCxnSpPr>
          <p:nvPr/>
        </p:nvCxnSpPr>
        <p:spPr>
          <a:xfrm>
            <a:off x="7200900" y="5638800"/>
            <a:ext cx="828675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sp>
        <p:nvSpPr>
          <p:cNvPr id="61" name="60 Rectángulo"/>
          <p:cNvSpPr/>
          <p:nvPr/>
        </p:nvSpPr>
        <p:spPr>
          <a:xfrm>
            <a:off x="5713838" y="1428928"/>
            <a:ext cx="2286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Conservación</a:t>
            </a:r>
            <a:r>
              <a:rPr lang="en-US" dirty="0">
                <a:solidFill>
                  <a:schemeClr val="tx1"/>
                </a:solidFill>
              </a:rPr>
              <a:t> de la </a:t>
            </a:r>
            <a:r>
              <a:rPr lang="en-US" dirty="0" err="1">
                <a:solidFill>
                  <a:schemeClr val="tx1"/>
                </a:solidFill>
              </a:rPr>
              <a:t>cantidad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3202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259</TotalTime>
  <Words>1161</Words>
  <Application>Microsoft Office PowerPoint</Application>
  <PresentationFormat>Presentación en pantalla (4:3)</PresentationFormat>
  <Paragraphs>109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Calibri</vt:lpstr>
      <vt:lpstr>PT Sans</vt:lpstr>
      <vt:lpstr>Tema de Office</vt:lpstr>
      <vt:lpstr>Para romper con la falsa idea de que las matemáticas son difíciles, se debe desarrollar a temprana edad el interés por descubrir el mundo. Conoce aquí algunas actividades prácticas para realizar con tus alumnos.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estela</dc:creator>
  <cp:lastModifiedBy>MARIA TERESA CERDA OROCIO</cp:lastModifiedBy>
  <cp:revision>43</cp:revision>
  <dcterms:created xsi:type="dcterms:W3CDTF">2013-09-11T23:10:06Z</dcterms:created>
  <dcterms:modified xsi:type="dcterms:W3CDTF">2023-03-30T16:27:43Z</dcterms:modified>
</cp:coreProperties>
</file>