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46" r:id="rId12"/>
    <p:sldId id="515" r:id="rId13"/>
    <p:sldId id="322" r:id="rId14"/>
    <p:sldId id="423" r:id="rId15"/>
    <p:sldId id="267" r:id="rId16"/>
    <p:sldId id="444" r:id="rId17"/>
    <p:sldId id="445" r:id="rId18"/>
    <p:sldId id="273" r:id="rId19"/>
    <p:sldId id="442" r:id="rId20"/>
    <p:sldId id="443" r:id="rId21"/>
    <p:sldId id="279" r:id="rId22"/>
    <p:sldId id="519" r:id="rId23"/>
    <p:sldId id="520" r:id="rId24"/>
    <p:sldId id="282" r:id="rId25"/>
    <p:sldId id="517" r:id="rId26"/>
    <p:sldId id="518" r:id="rId27"/>
    <p:sldId id="516" r:id="rId28"/>
    <p:sldId id="521" r:id="rId29"/>
    <p:sldId id="522" r:id="rId30"/>
    <p:sldId id="523" r:id="rId31"/>
    <p:sldId id="524" r:id="rId32"/>
    <p:sldId id="525" r:id="rId33"/>
    <p:sldId id="440" r:id="rId34"/>
    <p:sldId id="441" r:id="rId35"/>
    <p:sldId id="526" r:id="rId36"/>
    <p:sldId id="528" r:id="rId37"/>
    <p:sldId id="529" r:id="rId38"/>
    <p:sldId id="527" r:id="rId39"/>
    <p:sldId id="530" r:id="rId40"/>
    <p:sldId id="531" r:id="rId41"/>
    <p:sldId id="409" r:id="rId42"/>
    <p:sldId id="532" r:id="rId43"/>
    <p:sldId id="533" r:id="rId44"/>
    <p:sldId id="321" r:id="rId45"/>
    <p:sldId id="534" r:id="rId46"/>
    <p:sldId id="535" r:id="rId47"/>
    <p:sldId id="327" r:id="rId48"/>
    <p:sldId id="536" r:id="rId49"/>
    <p:sldId id="537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F3BB-9F31-4B29-8AB5-D9640CB8EA2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7211D-D327-437A-9505-B8A54331C8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14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5376C-8F51-4DE6-902D-8863D2EF1E7B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487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90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81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8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15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3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0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49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9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B816-E8B0-4CA2-8285-C309CDA0AA10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4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>
            <a:extLst>
              <a:ext uri="{FF2B5EF4-FFF2-40B4-BE49-F238E27FC236}">
                <a16:creationId xmlns:a16="http://schemas.microsoft.com/office/drawing/2014/main" id="{397BC647-90C5-4587-99D0-893D3CF78E3F}"/>
              </a:ext>
            </a:extLst>
          </p:cNvPr>
          <p:cNvSpPr txBox="1"/>
          <p:nvPr/>
        </p:nvSpPr>
        <p:spPr>
          <a:xfrm>
            <a:off x="239579" y="5286130"/>
            <a:ext cx="50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03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ChangeAspect="1"/>
          </p:cNvSpPr>
          <p:nvPr/>
        </p:nvSpPr>
        <p:spPr>
          <a:xfrm>
            <a:off x="-10452" y="184806"/>
            <a:ext cx="9154452" cy="116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300" dirty="0">
                <a:solidFill>
                  <a:srgbClr val="FF3399"/>
                </a:solidFill>
                <a:latin typeface="Futura Md BT" panose="020B0602020204020303" pitchFamily="34" charset="0"/>
              </a:rPr>
              <a:t>Agosto 2021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BB09FA4-0A93-4557-8379-B69758D13EC7}"/>
              </a:ext>
            </a:extLst>
          </p:cNvPr>
          <p:cNvSpPr/>
          <p:nvPr/>
        </p:nvSpPr>
        <p:spPr>
          <a:xfrm>
            <a:off x="1296000" y="4860000"/>
            <a:ext cx="1548000" cy="1008000"/>
          </a:xfrm>
          <a:prstGeom prst="homePlate">
            <a:avLst>
              <a:gd name="adj" fmla="val 241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AF87D8-B781-4707-9B91-F7F11D11833F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INICIO DE </a:t>
                      </a: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CURSO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 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613B348-6370-4869-9A2F-5860410CBA20}"/>
              </a:ext>
            </a:extLst>
          </p:cNvPr>
          <p:cNvSpPr txBox="1"/>
          <p:nvPr/>
        </p:nvSpPr>
        <p:spPr>
          <a:xfrm>
            <a:off x="1902478" y="4293096"/>
            <a:ext cx="518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Periodo de planeación y habilitación</a:t>
            </a:r>
            <a:r>
              <a:rPr lang="es-ES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 docente</a:t>
            </a:r>
            <a:endParaRPr lang="es-ES" sz="2000" b="1" kern="140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8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ChangeAspect="1"/>
          </p:cNvSpPr>
          <p:nvPr/>
        </p:nvSpPr>
        <p:spPr>
          <a:xfrm>
            <a:off x="-10452" y="184806"/>
            <a:ext cx="9154452" cy="116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300" dirty="0" err="1">
                <a:solidFill>
                  <a:srgbClr val="FF3399"/>
                </a:solidFill>
                <a:latin typeface="Futura Md BT" panose="020B0602020204020303" pitchFamily="34" charset="0"/>
              </a:rPr>
              <a:t>Septiembre</a:t>
            </a:r>
            <a:r>
              <a:rPr lang="en-US" sz="5300" dirty="0">
                <a:solidFill>
                  <a:srgbClr val="FF3399"/>
                </a:solidFill>
                <a:latin typeface="Futura Md BT" panose="020B0602020204020303" pitchFamily="34" charset="0"/>
              </a:rPr>
              <a:t> 2021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6060BBE-DA8B-4C22-9D76-75DD319CB774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labores docentes</a:t>
                      </a:r>
                      <a:endParaRPr lang="es-ES" sz="11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44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774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Octubre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3E3EF9-D925-4948-9310-7B4D99C5FB34}"/>
              </a:ext>
            </a:extLst>
          </p:cNvPr>
          <p:cNvGraphicFramePr>
            <a:graphicFrameLocks noGrp="1"/>
          </p:cNvGraphicFramePr>
          <p:nvPr/>
        </p:nvGraphicFramePr>
        <p:xfrm>
          <a:off x="0" y="1410618"/>
          <a:ext cx="9144002" cy="5447380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2957464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458212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69448055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2751628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00900132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9885434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48527091"/>
                    </a:ext>
                  </a:extLst>
                </a:gridCol>
              </a:tblGrid>
              <a:tr h="3827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49264"/>
                  </a:ext>
                </a:extLst>
              </a:tr>
              <a:tr h="839533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58229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38281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8625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32335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0495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81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8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NOVIEMBRE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C85DF6-2B0D-4C38-8898-6AAB9F475B6C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labores docentes</a:t>
                      </a:r>
                      <a:endParaRPr lang="es-ES" sz="11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26 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 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6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6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Diciembre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B991DE0-D78B-4624-AE06-DCB831CC7EA8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291072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21500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981D420F-F124-467D-A874-D18D3268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599" y="5454853"/>
            <a:ext cx="2590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6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35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Enero 2022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4EBF694-16C1-4930-9C0B-37DD39E6DD20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099162" cy="5462829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291072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21500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3824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84433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6 </a:t>
                      </a: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28 </a:t>
                      </a: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  <a:tr h="8587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r"/>
                      <a:r>
                        <a:rPr lang="es-ES" sz="9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Periodo de planeación </a:t>
                      </a:r>
                    </a:p>
                    <a:p>
                      <a:pPr algn="r"/>
                      <a:r>
                        <a:rPr lang="es-ES" sz="9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y habilitación</a:t>
                      </a:r>
                      <a:r>
                        <a:rPr lang="es-ES" sz="900" b="0" kern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docente</a:t>
                      </a:r>
                      <a:endParaRPr lang="es-E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9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6762" y="519328"/>
            <a:ext cx="6470476" cy="3163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Calendarización de jornadas de práctica y evaluaciones de Unidad del semestre </a:t>
            </a:r>
            <a:r>
              <a:rPr lang="es-ES_tradnl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</a:t>
            </a: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2021-2022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3910"/>
            <a:ext cx="576064" cy="721773"/>
          </a:xfrm>
          <a:prstGeom prst="rect">
            <a:avLst/>
          </a:prstGeom>
        </p:spPr>
      </p:pic>
      <p:sp>
        <p:nvSpPr>
          <p:cNvPr id="7" name="23 Rectángulo">
            <a:extLst>
              <a:ext uri="{FF2B5EF4-FFF2-40B4-BE49-F238E27FC236}">
                <a16:creationId xmlns:a16="http://schemas.microsoft.com/office/drawing/2014/main" id="{146E646A-A1F7-4E4D-8B3E-5EEC4B838924}"/>
              </a:ext>
            </a:extLst>
          </p:cNvPr>
          <p:cNvSpPr/>
          <p:nvPr/>
        </p:nvSpPr>
        <p:spPr>
          <a:xfrm>
            <a:off x="1673357" y="146976"/>
            <a:ext cx="5952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NORMAL DE EDUCACIÓN PREESCOLAR</a:t>
            </a:r>
          </a:p>
        </p:txBody>
      </p:sp>
      <p:pic>
        <p:nvPicPr>
          <p:cNvPr id="4" name="Imagen 3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77F35ABF-E17E-4C96-9E79-DCEF979F0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9201" r="23225" b="20600"/>
          <a:stretch/>
        </p:blipFill>
        <p:spPr>
          <a:xfrm>
            <a:off x="179512" y="1052736"/>
            <a:ext cx="8850870" cy="52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05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6762" y="519328"/>
            <a:ext cx="6470476" cy="3163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Calendarización de jornadas de práctica y evaluaciones de Unidad del semestre </a:t>
            </a:r>
            <a:r>
              <a:rPr lang="es-ES_tradnl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</a:t>
            </a: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2021-2022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3910"/>
            <a:ext cx="576064" cy="721773"/>
          </a:xfrm>
          <a:prstGeom prst="rect">
            <a:avLst/>
          </a:prstGeom>
        </p:spPr>
      </p:pic>
      <p:sp>
        <p:nvSpPr>
          <p:cNvPr id="7" name="23 Rectángulo">
            <a:extLst>
              <a:ext uri="{FF2B5EF4-FFF2-40B4-BE49-F238E27FC236}">
                <a16:creationId xmlns:a16="http://schemas.microsoft.com/office/drawing/2014/main" id="{146E646A-A1F7-4E4D-8B3E-5EEC4B838924}"/>
              </a:ext>
            </a:extLst>
          </p:cNvPr>
          <p:cNvSpPr/>
          <p:nvPr/>
        </p:nvSpPr>
        <p:spPr>
          <a:xfrm>
            <a:off x="1673357" y="146976"/>
            <a:ext cx="5952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NORMAL DE EDUCACIÓN PREESCOLAR</a:t>
            </a: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6B18FCB9-55D4-4D1E-814A-A8623838B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0" t="16401" r="20074" b="30400"/>
          <a:stretch/>
        </p:blipFill>
        <p:spPr>
          <a:xfrm>
            <a:off x="107505" y="1124744"/>
            <a:ext cx="890056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C95E8385-DCD9-4DE9-B752-ADC63395DA9D}"/>
              </a:ext>
            </a:extLst>
          </p:cNvPr>
          <p:cNvSpPr/>
          <p:nvPr/>
        </p:nvSpPr>
        <p:spPr>
          <a:xfrm>
            <a:off x="1259632" y="3836197"/>
            <a:ext cx="1584176" cy="1008112"/>
          </a:xfrm>
          <a:prstGeom prst="homePlate">
            <a:avLst>
              <a:gd name="adj" fmla="val 241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Febrero 2022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C5577CA-7911-4E58-A75C-BE414208B4C2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29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18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99767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9976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202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INICIO DE CURSO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9976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9976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B12CDA3-5D86-4B03-BE9A-64D317A93DB1}"/>
              </a:ext>
            </a:extLst>
          </p:cNvPr>
          <p:cNvSpPr txBox="1"/>
          <p:nvPr/>
        </p:nvSpPr>
        <p:spPr>
          <a:xfrm>
            <a:off x="3735171" y="21969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Periodo de planeación </a:t>
            </a:r>
          </a:p>
          <a:p>
            <a:pPr algn="ctr"/>
            <a:r>
              <a:rPr lang="es-E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y habilitación</a:t>
            </a:r>
            <a:r>
              <a:rPr lang="es-ES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 docente</a:t>
            </a:r>
            <a:endParaRPr lang="es-ES" sz="2000" b="1" kern="140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7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2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0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Marzo 2022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BE27FA1-3B93-4DA7-8F42-2FEB3A32EBAE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650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7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9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Abril 2022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72BF074-9AC3-494D-B511-81E4AC40C6D2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29 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B179AE08-CB11-4AD8-BE5D-37720215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437112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26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65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Mayo 2022</a:t>
            </a:r>
          </a:p>
        </p:txBody>
      </p:sp>
      <p:sp>
        <p:nvSpPr>
          <p:cNvPr id="5" name="Control 1">
            <a:extLst>
              <a:ext uri="{FF2B5EF4-FFF2-40B4-BE49-F238E27FC236}">
                <a16:creationId xmlns:a16="http://schemas.microsoft.com/office/drawing/2014/main" id="{59891408-C52B-450E-9D3D-F1C783AE2EC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057650" y="3487738"/>
            <a:ext cx="6515100" cy="4410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CE429B4-91F1-407F-A4B2-9B0D82EF60BF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462831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0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99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8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8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Junio 2022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91780" y="3643114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43944AA-2884-4E8C-AFBC-29C8A4E009BF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4" cy="5462831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52941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291072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21501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  <a:p>
                      <a:pPr marL="0" marR="0" lvl="0" indent="0" algn="r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52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4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6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E2A08B67-B99A-4AF0-B241-B3E2567220C7}"/>
              </a:ext>
            </a:extLst>
          </p:cNvPr>
          <p:cNvSpPr/>
          <p:nvPr/>
        </p:nvSpPr>
        <p:spPr>
          <a:xfrm rot="10800000">
            <a:off x="3708000" y="3537008"/>
            <a:ext cx="1512000" cy="864000"/>
          </a:xfrm>
          <a:prstGeom prst="homePlate">
            <a:avLst>
              <a:gd name="adj" fmla="val 221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Julio 2022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AE3AF2-F66B-4F15-8C6A-CF2C726C98C2}"/>
              </a:ext>
            </a:extLst>
          </p:cNvPr>
          <p:cNvGraphicFramePr>
            <a:graphicFrameLocks noGrp="1"/>
          </p:cNvGraphicFramePr>
          <p:nvPr/>
        </p:nvGraphicFramePr>
        <p:xfrm>
          <a:off x="0" y="1508150"/>
          <a:ext cx="9150680" cy="5349851"/>
        </p:xfrm>
        <a:graphic>
          <a:graphicData uri="http://schemas.openxmlformats.org/drawingml/2006/table">
            <a:tbl>
              <a:tblPr/>
              <a:tblGrid>
                <a:gridCol w="1307240">
                  <a:extLst>
                    <a:ext uri="{9D8B030D-6E8A-4147-A177-3AD203B41FA5}">
                      <a16:colId xmlns:a16="http://schemas.microsoft.com/office/drawing/2014/main" val="443184348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144598118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2595167041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3817299132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3142859402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937510635"/>
                    </a:ext>
                  </a:extLst>
                </a:gridCol>
                <a:gridCol w="1307240">
                  <a:extLst>
                    <a:ext uri="{9D8B030D-6E8A-4147-A177-3AD203B41FA5}">
                      <a16:colId xmlns:a16="http://schemas.microsoft.com/office/drawing/2014/main" val="3497991872"/>
                    </a:ext>
                  </a:extLst>
                </a:gridCol>
              </a:tblGrid>
              <a:tr h="37558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3419"/>
                  </a:ext>
                </a:extLst>
              </a:tr>
              <a:tr h="829233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52337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94158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16254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FIN DE CURSO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17398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40380"/>
                  </a:ext>
                </a:extLst>
              </a:tr>
              <a:tr h="82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04610"/>
                  </a:ext>
                </a:extLst>
              </a:tr>
              <a:tr h="82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245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4108B12-03B8-4E7A-AA9C-3DD9DD07BD3A}"/>
              </a:ext>
            </a:extLst>
          </p:cNvPr>
          <p:cNvSpPr txBox="1"/>
          <p:nvPr/>
        </p:nvSpPr>
        <p:spPr>
          <a:xfrm>
            <a:off x="1619672" y="4725144"/>
            <a:ext cx="349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PERIODO DE EXAMENES PROFESIONALES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C08322-B909-442B-9579-0FB7D7D8754B}"/>
              </a:ext>
            </a:extLst>
          </p:cNvPr>
          <p:cNvSpPr txBox="1"/>
          <p:nvPr/>
        </p:nvSpPr>
        <p:spPr>
          <a:xfrm>
            <a:off x="5508104" y="3789040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PERIODO DE EXAMENES 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PROFESIONALES </a:t>
            </a:r>
          </a:p>
        </p:txBody>
      </p:sp>
    </p:spTree>
    <p:extLst>
      <p:ext uri="{BB962C8B-B14F-4D97-AF65-F5344CB8AC3E}">
        <p14:creationId xmlns:p14="http://schemas.microsoft.com/office/powerpoint/2010/main" val="3728078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22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77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52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14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57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71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247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26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95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89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45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475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969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00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93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88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80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39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20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3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84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5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25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896</Words>
  <Application>Microsoft Office PowerPoint</Application>
  <PresentationFormat>Presentación en pantalla (4:3)</PresentationFormat>
  <Paragraphs>591</Paragraphs>
  <Slides>68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Comic Sans MS</vt:lpstr>
      <vt:lpstr>Futura Md BT</vt:lpstr>
      <vt:lpstr>Garamond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ALEJANDRO GUTIERREZ HERNANDEZ</dc:creator>
  <cp:lastModifiedBy>MARIO ALEJANDRO GUTIERREZ HERNANDEZ</cp:lastModifiedBy>
  <cp:revision>13</cp:revision>
  <dcterms:created xsi:type="dcterms:W3CDTF">2020-09-09T17:11:36Z</dcterms:created>
  <dcterms:modified xsi:type="dcterms:W3CDTF">2021-08-20T14:12:59Z</dcterms:modified>
</cp:coreProperties>
</file>